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410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BE056B-F067-46FC-BC19-41196644F717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91099-B13D-40C3-B471-E9613732A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23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349AD-43E2-A142-9B61-FBB06C64E86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1312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18354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 blue_teal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883920" y="2094030"/>
            <a:ext cx="12466320" cy="5628640"/>
          </a:xfrm>
          <a:prstGeom prst="roundRect">
            <a:avLst>
              <a:gd name="adj" fmla="val 1331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3722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 blue_orang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883920" y="2094030"/>
            <a:ext cx="12466320" cy="5628640"/>
          </a:xfrm>
          <a:prstGeom prst="roundRect">
            <a:avLst>
              <a:gd name="adj" fmla="val 13313"/>
            </a:avLst>
          </a:prstGeom>
          <a:solidFill>
            <a:srgbClr val="FF7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45012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 blue_aub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787275" y="2101938"/>
            <a:ext cx="12466320" cy="5628640"/>
          </a:xfrm>
          <a:prstGeom prst="roundRect">
            <a:avLst>
              <a:gd name="adj" fmla="val 1331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21745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 blue_purpl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787275" y="2101938"/>
            <a:ext cx="12466320" cy="5628640"/>
          </a:xfrm>
          <a:prstGeom prst="roundRect">
            <a:avLst>
              <a:gd name="adj" fmla="val 13313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853849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4207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41C13-0DB6-4E28-9521-FD744346D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1F445-D392-4789-9479-AF028CB55CC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65E6804-E436-2947-81F5-FCC5E465C14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C176BFD-AF1B-334D-884D-C08E0A3D50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895697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8ADD9-C943-418A-9D35-CC865F95F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14506-EEE5-4D8C-850E-4F0922B6B43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046333-AC78-4EDE-9D8D-21DCF6FCEA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E4E894C-2A2B-A74C-BFBD-B15007757C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5D39806-AD25-A04F-9636-F009A170C8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905771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C20DF-56A1-44A9-A429-8B05468D2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BA82AB-E9DB-425C-9352-E0A272AD0E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FD6833-A055-4CE8-AB12-41A1997D9B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F2F5E-B4CD-46C2-B6AC-8052CF2B36A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503C25A-9D93-4F4F-8253-B7AB9B2B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B930E85-4B03-2D45-B847-D4398F5F91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E1D73D8-44E6-D54F-8151-2BDA8CF08C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65860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BC75E-5812-48FD-BCBD-1235D22F0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80B7E6-3A31-244C-8D5C-297872DC3E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38D384-66F4-D748-9499-51EC588302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401440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42176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C20DF-56A1-44A9-A429-8B05468D2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BA82AB-E9DB-425C-9352-E0A272AD0E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FD6833-A055-4CE8-AB12-41A1997D9B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F2F5E-B4CD-46C2-B6AC-8052CF2B36A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503C25A-9D93-4F4F-8253-B7AB9B2B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B930E85-4B03-2D45-B847-D4398F5F91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E1D73D8-44E6-D54F-8151-2BDA8CF08C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246350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2587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 blu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883920" y="2113280"/>
            <a:ext cx="12466320" cy="5628640"/>
          </a:xfrm>
          <a:prstGeom prst="roundRect">
            <a:avLst>
              <a:gd name="adj" fmla="val 133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23903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F3503B-7986-436C-9822-A1854F9D9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6" y="179416"/>
            <a:ext cx="10515600" cy="9726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05904-E451-4DAC-98D7-82FCA86A4A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0205" y="1774826"/>
            <a:ext cx="1112385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9E1E3-76D3-49B4-BA11-2CCBDA7CA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438850"/>
            <a:ext cx="10007606" cy="36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5F349-A985-4FF9-9FE5-9D2B321F56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0629" y="6438850"/>
            <a:ext cx="5963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  <p:graphicFrame>
        <p:nvGraphicFramePr>
          <p:cNvPr id="8" name="Table 10">
            <a:extLst>
              <a:ext uri="{FF2B5EF4-FFF2-40B4-BE49-F238E27FC236}">
                <a16:creationId xmlns:a16="http://schemas.microsoft.com/office/drawing/2014/main" id="{DFC71DA2-0C86-484C-A2E2-8A1595D7E091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901972765"/>
              </p:ext>
            </p:extLst>
          </p:nvPr>
        </p:nvGraphicFramePr>
        <p:xfrm>
          <a:off x="-308243" y="45490"/>
          <a:ext cx="208280" cy="512064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1389705186"/>
                    </a:ext>
                  </a:extLst>
                </a:gridCol>
              </a:tblGrid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C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783485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5283048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B5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243401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82C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036094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D57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4460450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1B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903773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00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645935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8031224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7018736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5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823598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BD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010182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7F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7379401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B8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657922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B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2950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6584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7C9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2z22Cdpk_Ag" TargetMode="External"/><Relationship Id="rId13" Type="http://schemas.openxmlformats.org/officeDocument/2006/relationships/hyperlink" Target="https://support.atlassian.com/jira-software-cloud/docs/best-practices-for-workflows-in-jira/" TargetMode="External"/><Relationship Id="rId3" Type="http://schemas.openxmlformats.org/officeDocument/2006/relationships/image" Target="../media/image3.jpeg"/><Relationship Id="rId7" Type="http://schemas.openxmlformats.org/officeDocument/2006/relationships/hyperlink" Target="https://digitaltools.phe.org.uk/confluence/display/CH/Training" TargetMode="External"/><Relationship Id="rId12" Type="http://schemas.openxmlformats.org/officeDocument/2006/relationships/hyperlink" Target="https://www.atlassian.com/agile/tutorials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s://www.atlassian.com/software/jira/guides/advanced-roadmaps/tutorials#set-up-teams-in-advanced-roadmaps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confluence.collab.test-and-trace.nhs.uk/display/CH/FAQs" TargetMode="External"/><Relationship Id="rId11" Type="http://schemas.openxmlformats.org/officeDocument/2006/relationships/hyperlink" Target="https://www.atlassian.com/software/jira/guides/getting-started/introduction#what-is-jira-software" TargetMode="External"/><Relationship Id="rId5" Type="http://schemas.openxmlformats.org/officeDocument/2006/relationships/hyperlink" Target="https://confluence.collab.test-and-trace.nhs.uk/display/CH/Learning+Hub" TargetMode="External"/><Relationship Id="rId15" Type="http://schemas.openxmlformats.org/officeDocument/2006/relationships/hyperlink" Target="https://digitaltools.phe.org.uk/confluence/display/CH/Training?preview=/707726092/713856810/UKHSA%20Assets%20Admin%20Training%20v2%20(Reformatted)%20(2).pptx" TargetMode="External"/><Relationship Id="rId10" Type="http://schemas.openxmlformats.org/officeDocument/2006/relationships/hyperlink" Target="https://www.youtube.com/watch?v=W2Ei-O5OJTU" TargetMode="External"/><Relationship Id="rId4" Type="http://schemas.openxmlformats.org/officeDocument/2006/relationships/hyperlink" Target="https://teams.microsoft.com/l/channel/19%3aEsfXKgP7ONmF0EXsdjcmWluv6KEXjzzYbzTkjWui2e01%40thread.tacv2/General?groupId=efd3f688-b56e-455e-9924-c5fefd1a6c3d&amp;tenantId=ee4e1499-4a35-4b2e-ad47-5f3cf9de8666" TargetMode="External"/><Relationship Id="rId9" Type="http://schemas.openxmlformats.org/officeDocument/2006/relationships/hyperlink" Target="https://www.youtube.com/watch?v=hYry_pZBzes" TargetMode="External"/><Relationship Id="rId14" Type="http://schemas.openxmlformats.org/officeDocument/2006/relationships/hyperlink" Target="https://www.atlassian.com/software/confluence/resources/guides/best-practices/project-collaboration#overvie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85BF9-F3BC-84E0-B3F2-C9BD23E04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Readiness Checklist</a:t>
            </a:r>
            <a:br>
              <a:rPr lang="en-GB" dirty="0"/>
            </a:br>
            <a:r>
              <a:rPr lang="en-GB" sz="2400" dirty="0"/>
              <a:t>Administrators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B43CF-6204-01EF-E0CD-2BC0FD5186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4369E4-5DE7-46E5-874E-4FD437973785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08EA67-A4CF-A3FF-F4B5-DB5F5B6FF802}"/>
              </a:ext>
            </a:extLst>
          </p:cNvPr>
          <p:cNvSpPr txBox="1"/>
          <p:nvPr/>
        </p:nvSpPr>
        <p:spPr>
          <a:xfrm>
            <a:off x="492320" y="1896639"/>
            <a:ext cx="3441388" cy="1384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/>
                <a:ea typeface="Arial Unicode MS"/>
                <a:cs typeface="Arial Unicode MS"/>
              </a:rPr>
              <a:t>As a licenced administrator, I have the best view of what the changes to Jira and Confluence will mean for my projects and teams.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/>
                <a:ea typeface="Arial Unicode MS"/>
                <a:cs typeface="Arial Unicode MS"/>
              </a:rPr>
              <a:t>I have a crucial role in translating the impacts for my colleagues.</a:t>
            </a:r>
            <a:endParaRPr kumimoji="0" lang="en-GB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ounded Rectangular Callout 4">
            <a:extLst>
              <a:ext uri="{FF2B5EF4-FFF2-40B4-BE49-F238E27FC236}">
                <a16:creationId xmlns:a16="http://schemas.microsoft.com/office/drawing/2014/main" id="{99A6708C-AC9E-9D0B-D7F0-EC9F23AF62D9}"/>
              </a:ext>
            </a:extLst>
          </p:cNvPr>
          <p:cNvSpPr/>
          <p:nvPr/>
        </p:nvSpPr>
        <p:spPr>
          <a:xfrm>
            <a:off x="428795" y="1749274"/>
            <a:ext cx="3568439" cy="1679726"/>
          </a:xfrm>
          <a:prstGeom prst="wedgeRoundRectCallou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1AF7F2-84B9-DB2A-9321-CD2D4AB715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11" t="73374" b="8372"/>
          <a:stretch/>
        </p:blipFill>
        <p:spPr>
          <a:xfrm>
            <a:off x="1382357" y="3673238"/>
            <a:ext cx="1664034" cy="181833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457BB8-420E-D2D7-83C7-47B0359C6E0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38200" y="6438850"/>
            <a:ext cx="10007606" cy="3636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Atlassian Consolidation: Engagement Toolkit</a:t>
            </a:r>
          </a:p>
        </p:txBody>
      </p:sp>
      <p:graphicFrame>
        <p:nvGraphicFramePr>
          <p:cNvPr id="13" name="Table 8">
            <a:extLst>
              <a:ext uri="{FF2B5EF4-FFF2-40B4-BE49-F238E27FC236}">
                <a16:creationId xmlns:a16="http://schemas.microsoft.com/office/drawing/2014/main" id="{6859657B-7300-7818-936C-7C09A19F5CEC}"/>
              </a:ext>
            </a:extLst>
          </p:cNvPr>
          <p:cNvGraphicFramePr>
            <a:graphicFrameLocks noGrp="1"/>
          </p:cNvGraphicFramePr>
          <p:nvPr/>
        </p:nvGraphicFramePr>
        <p:xfrm>
          <a:off x="4785581" y="1615120"/>
          <a:ext cx="7661649" cy="26776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61649">
                  <a:extLst>
                    <a:ext uri="{9D8B030D-6E8A-4147-A177-3AD203B41FA5}">
                      <a16:colId xmlns:a16="http://schemas.microsoft.com/office/drawing/2014/main" val="3606892288"/>
                    </a:ext>
                  </a:extLst>
                </a:gridCol>
              </a:tblGrid>
              <a:tr h="363084">
                <a:tc>
                  <a:txBody>
                    <a:bodyPr/>
                    <a:lstStyle/>
                    <a:p>
                      <a:pPr marL="0" indent="0" fontAlgn="base">
                        <a:spcAft>
                          <a:spcPts val="600"/>
                        </a:spcAft>
                        <a:buNone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Join the 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  <a:hlinkClick r:id="rId4"/>
                        </a:rPr>
                        <a:t>Teams User Community 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to keep up to date with latest news and readiness activities  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2434296"/>
                  </a:ext>
                </a:extLst>
              </a:tr>
              <a:tr h="512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Work with your Project Lead and/or departmental lead to keep the conversation going in your team meetings, cascading key updates and hosting Q&amp;A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3825895"/>
                  </a:ext>
                </a:extLst>
              </a:tr>
              <a:tr h="512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Visit the 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  <a:hlinkClick r:id="rId5"/>
                        </a:rPr>
                        <a:t>Learning Hub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 and look at the Cloud familiarisation videos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2604356"/>
                  </a:ext>
                </a:extLst>
              </a:tr>
              <a:tr h="40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Check the 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  <a:hlinkClick r:id="rId6"/>
                        </a:rPr>
                        <a:t>FAQ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 section of the comms hub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4799352"/>
                  </a:ext>
                </a:extLst>
              </a:tr>
              <a:tr h="3630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Ensure you are familiar with the timelines and look out for comms on the migration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282693"/>
                  </a:ext>
                </a:extLst>
              </a:tr>
              <a:tr h="3630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Please follow the Jira Cloud REST API documentation and the Confluence Cloud REST API documentation so that you can adjust any REST calls accordingly post migration.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6288822"/>
                  </a:ext>
                </a:extLst>
              </a:tr>
            </a:tbl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5BB428F2-629E-9876-DB89-CBE35899FD4E}"/>
              </a:ext>
            </a:extLst>
          </p:cNvPr>
          <p:cNvSpPr/>
          <p:nvPr/>
        </p:nvSpPr>
        <p:spPr>
          <a:xfrm>
            <a:off x="4216537" y="1550364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3296D14-0DC2-3D85-2CF4-6789ADFC92B2}"/>
              </a:ext>
            </a:extLst>
          </p:cNvPr>
          <p:cNvSpPr/>
          <p:nvPr/>
        </p:nvSpPr>
        <p:spPr>
          <a:xfrm>
            <a:off x="4216536" y="2039417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0086113-B138-247B-2F28-9F2B7E9057D2}"/>
              </a:ext>
            </a:extLst>
          </p:cNvPr>
          <p:cNvSpPr/>
          <p:nvPr/>
        </p:nvSpPr>
        <p:spPr>
          <a:xfrm>
            <a:off x="4216536" y="2498042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8D959DD-E3E3-FDB5-07AF-E036F9AE2B48}"/>
              </a:ext>
            </a:extLst>
          </p:cNvPr>
          <p:cNvSpPr/>
          <p:nvPr/>
        </p:nvSpPr>
        <p:spPr>
          <a:xfrm>
            <a:off x="4216536" y="2950065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E90B387-F91F-39E5-1950-C453B4701A04}"/>
              </a:ext>
            </a:extLst>
          </p:cNvPr>
          <p:cNvSpPr/>
          <p:nvPr/>
        </p:nvSpPr>
        <p:spPr>
          <a:xfrm>
            <a:off x="4216536" y="3402088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CAB91A5-3EBE-78D7-282A-B06F81549D7D}"/>
              </a:ext>
            </a:extLst>
          </p:cNvPr>
          <p:cNvSpPr txBox="1"/>
          <p:nvPr/>
        </p:nvSpPr>
        <p:spPr>
          <a:xfrm>
            <a:off x="4785581" y="4787428"/>
            <a:ext cx="7543750" cy="1525704"/>
          </a:xfrm>
          <a:prstGeom prst="rect">
            <a:avLst/>
          </a:prstGeom>
          <a:noFill/>
        </p:spPr>
        <p:txBody>
          <a:bodyPr wrap="square" numCol="3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Training to Complete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8"/>
              </a:rPr>
              <a:t>Jira Software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9"/>
              </a:rPr>
              <a:t>Jira Service Management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0"/>
              </a:rPr>
              <a:t>Confluence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</a:rPr>
              <a:t>Supplementary Learning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1"/>
              </a:rPr>
              <a:t>Jira Best Practice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2"/>
              </a:rPr>
              <a:t>Using Agile on Jira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3"/>
              </a:rPr>
              <a:t>Jira Workflow Best Practice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4"/>
              </a:rPr>
              <a:t>Confluence best practice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  <a:hlinkClick r:id="rId15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6"/>
              </a:rPr>
              <a:t>Advanced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6"/>
              </a:rPr>
              <a:t>Roadmaps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4A86B29-6F2B-3FD8-F7E6-0A2B2AE646F6}"/>
              </a:ext>
            </a:extLst>
          </p:cNvPr>
          <p:cNvSpPr/>
          <p:nvPr/>
        </p:nvSpPr>
        <p:spPr>
          <a:xfrm>
            <a:off x="4216536" y="3860713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01140"/>
      </p:ext>
    </p:extLst>
  </p:cSld>
  <p:clrMapOvr>
    <a:masterClrMapping/>
  </p:clrMapOvr>
</p:sld>
</file>

<file path=ppt/theme/theme1.xml><?xml version="1.0" encoding="utf-8"?>
<a:theme xmlns:a="http://schemas.openxmlformats.org/drawingml/2006/main" name="UKHSA_PowerpointColourTheme">
  <a:themeElements>
    <a:clrScheme name="UKHSA 1">
      <a:dk1>
        <a:srgbClr val="000000"/>
      </a:dk1>
      <a:lt1>
        <a:srgbClr val="FFFFFF"/>
      </a:lt1>
      <a:dk2>
        <a:srgbClr val="007B91"/>
      </a:dk2>
      <a:lt2>
        <a:srgbClr val="E7E6E6"/>
      </a:lt2>
      <a:accent1>
        <a:srgbClr val="003A5B"/>
      </a:accent1>
      <a:accent2>
        <a:srgbClr val="1D57A4"/>
      </a:accent2>
      <a:accent3>
        <a:srgbClr val="00AB8E"/>
      </a:accent3>
      <a:accent4>
        <a:srgbClr val="00A4DE"/>
      </a:accent4>
      <a:accent5>
        <a:srgbClr val="8A1A61"/>
      </a:accent5>
      <a:accent6>
        <a:srgbClr val="D4CB9F"/>
      </a:accent6>
      <a:hlink>
        <a:srgbClr val="007B91"/>
      </a:hlink>
      <a:folHlink>
        <a:srgbClr val="572B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C625B63-75C7-4968-AFB1-DBB737C82A1B}" vid="{70210CCF-C21F-4134-92F3-92963C81089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182</Words>
  <Application>Microsoft Office PowerPoint</Application>
  <PresentationFormat>Widescreen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UKHSA_PowerpointColourTheme</vt:lpstr>
      <vt:lpstr>Readiness Checklist Administrators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Stevens</dc:creator>
  <cp:lastModifiedBy>Julie Stevens</cp:lastModifiedBy>
  <cp:revision>4</cp:revision>
  <dcterms:created xsi:type="dcterms:W3CDTF">2025-01-14T13:52:57Z</dcterms:created>
  <dcterms:modified xsi:type="dcterms:W3CDTF">2025-01-14T14:10:53Z</dcterms:modified>
</cp:coreProperties>
</file>