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comments/modernComment_11B_61F0A58B.xml" ContentType="application/vnd.ms-powerpoint.comments+xml"/>
  <Override PartName="/ppt/comments/modernComment_131_BB3E14A5.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12"/>
  </p:notesMasterIdLst>
  <p:sldIdLst>
    <p:sldId id="303" r:id="rId5"/>
    <p:sldId id="312" r:id="rId6"/>
    <p:sldId id="292" r:id="rId7"/>
    <p:sldId id="283" r:id="rId8"/>
    <p:sldId id="311" r:id="rId9"/>
    <p:sldId id="306" r:id="rId10"/>
    <p:sldId id="30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CD5A92D-1739-4566-7812-30FFE492C501}" name="Laura Goff" initials="LG" userId="S::Laura.Goff@ukhsa.gov.uk::a04ddb77-00dd-42db-8ab8-92d9d5435e3b" providerId="AD"/>
  <p188:author id="{A0954A53-FE13-C4F5-2D5F-791A1FA6F2A3}" name="Laura Goff" initials="LG" userId="S::laura.goff@ukhsa.gov.uk::a04ddb77-00dd-42db-8ab8-92d9d5435e3b" providerId="AD"/>
  <p188:author id="{6E5A5B75-3799-9DEA-5B91-16324438DF7F}" name="Sana Sherbaz" initials="SS" userId="S::Sana.Sherbaz@ukhsa.gov.uk::2d09f2e8-f169-4fa9-bd38-daa4e7b81a43" providerId="AD"/>
  <p188:author id="{AF607DBE-BE15-A351-8FE0-AE3FA58ABE9C}" name="Olly Bates" initials="OB" userId="S::Olly.Bates@ukhsa.gov.uk::95e2476a-df66-4ca2-9168-deba39047b6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DCF5"/>
    <a:srgbClr val="002060"/>
    <a:srgbClr val="5D97E2"/>
    <a:srgbClr val="8A1A61"/>
    <a:srgbClr val="FFFFFF"/>
    <a:srgbClr val="1D57A5"/>
    <a:srgbClr val="FF7F32"/>
    <a:srgbClr val="E7E8EA"/>
    <a:srgbClr val="CBCED2"/>
    <a:srgbClr val="003B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74"/>
    <p:restoredTop sz="93135" autoAdjust="0"/>
  </p:normalViewPr>
  <p:slideViewPr>
    <p:cSldViewPr snapToGrid="0">
      <p:cViewPr>
        <p:scale>
          <a:sx n="50" d="100"/>
          <a:sy n="50" d="100"/>
        </p:scale>
        <p:origin x="1284"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8/10/relationships/authors" Targe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omments/modernComment_11B_61F0A58B.xml><?xml version="1.0" encoding="utf-8"?>
<p188:cmLst xmlns:a="http://schemas.openxmlformats.org/drawingml/2006/main" xmlns:r="http://schemas.openxmlformats.org/officeDocument/2006/relationships" xmlns:p188="http://schemas.microsoft.com/office/powerpoint/2018/8/main">
  <p188:cm id="{557E063C-67E8-4C5C-9712-2542A89C5E86}" authorId="{A0954A53-FE13-C4F5-2D5F-791A1FA6F2A3}" status="resolved" created="2023-04-26T22:43:32.059" complete="100000">
    <pc:sldMkLst xmlns:pc="http://schemas.microsoft.com/office/powerpoint/2013/main/command">
      <pc:docMk/>
      <pc:sldMk cId="626324346" sldId="274"/>
    </pc:sldMkLst>
    <p188:txBody>
      <a:bodyPr/>
      <a:lstStyle/>
      <a:p>
        <a:r>
          <a:rPr lang="en-GB"/>
          <a:t>[@Olly Bates] Please review and let me know what you think</a:t>
        </a:r>
      </a:p>
    </p188:txBody>
  </p188:cm>
  <p188:cm id="{F9183C8F-7D8D-4EAE-9955-5CD1490D8448}" authorId="{AF607DBE-BE15-A351-8FE0-AE3FA58ABE9C}" created="2023-05-22T15:07:38.936">
    <ac:deMkLst xmlns:ac="http://schemas.microsoft.com/office/drawing/2013/main/command">
      <pc:docMk xmlns:pc="http://schemas.microsoft.com/office/powerpoint/2013/main/command"/>
      <pc:sldMk xmlns:pc="http://schemas.microsoft.com/office/powerpoint/2013/main/command" cId="1643160971" sldId="283"/>
      <ac:spMk id="24" creationId="{F6374298-67B6-8A1A-78D7-9AD47D12DD51}"/>
    </ac:deMkLst>
    <p188:txBody>
      <a:bodyPr/>
      <a:lstStyle/>
      <a:p>
        <a:r>
          <a:rPr lang="en-US"/>
          <a:t>Olly to check EQMS info</a:t>
        </a:r>
      </a:p>
    </p188:txBody>
  </p188:cm>
</p188:cmLst>
</file>

<file path=ppt/comments/modernComment_131_BB3E14A5.xml><?xml version="1.0" encoding="utf-8"?>
<p188:cmLst xmlns:a="http://schemas.openxmlformats.org/drawingml/2006/main" xmlns:r="http://schemas.openxmlformats.org/officeDocument/2006/relationships" xmlns:p188="http://schemas.microsoft.com/office/powerpoint/2018/8/main">
  <p188:cm id="{FF3C68B1-DAA0-48DA-8445-8CA252CF498D}" authorId="{AF607DBE-BE15-A351-8FE0-AE3FA58ABE9C}" created="2023-05-12T17:33:53.358">
    <ac:deMkLst xmlns:ac="http://schemas.microsoft.com/office/drawing/2013/main/command">
      <pc:docMk xmlns:pc="http://schemas.microsoft.com/office/powerpoint/2013/main/command"/>
      <pc:sldMk xmlns:pc="http://schemas.microsoft.com/office/powerpoint/2013/main/command" cId="3141407909" sldId="305"/>
      <ac:spMk id="10" creationId="{8D2ADC77-7881-63C2-B064-C887B8F7CABF}"/>
    </ac:deMkLst>
    <p188:pos x="223240" y="190736"/>
    <p188:txBody>
      <a:bodyPr/>
      <a:lstStyle/>
      <a:p>
        <a:r>
          <a:rPr lang="en-US"/>
          <a:t>HALO marked as not required.</a:t>
        </a:r>
      </a:p>
    </p188:txBody>
  </p188:cm>
  <p188:cm id="{56D3DDEF-76B0-4620-9CA5-13E2661D69B6}" authorId="{AF607DBE-BE15-A351-8FE0-AE3FA58ABE9C}" created="2023-05-12T17:34:51.561">
    <ac:deMkLst xmlns:ac="http://schemas.microsoft.com/office/drawing/2013/main/command">
      <pc:docMk xmlns:pc="http://schemas.microsoft.com/office/powerpoint/2013/main/command"/>
      <pc:sldMk xmlns:pc="http://schemas.microsoft.com/office/powerpoint/2013/main/command" cId="3141407909" sldId="305"/>
      <ac:spMk id="14" creationId="{644FF032-C681-0508-F3F7-1CF2202CD9BE}"/>
    </ac:deMkLst>
    <p188:txBody>
      <a:bodyPr/>
      <a:lstStyle/>
      <a:p>
        <a:r>
          <a:rPr lang="en-US"/>
          <a:t>Not needed - Can use built in API token OOTB. Halo confirmed that this can left behind</a:t>
        </a:r>
      </a:p>
    </p188:txBody>
  </p188:cm>
  <p188:cm id="{D611526C-D759-4615-8D9E-FB39C005E0EC}" authorId="{AF607DBE-BE15-A351-8FE0-AE3FA58ABE9C}" created="2023-05-12T17:35:13.954">
    <ac:deMkLst xmlns:ac="http://schemas.microsoft.com/office/drawing/2013/main/command">
      <pc:docMk xmlns:pc="http://schemas.microsoft.com/office/powerpoint/2013/main/command"/>
      <pc:sldMk xmlns:pc="http://schemas.microsoft.com/office/powerpoint/2013/main/command" cId="3141407909" sldId="305"/>
      <ac:spMk id="12" creationId="{D1FD9E51-F056-A3E1-B4F2-CC09AEE672BC}"/>
    </ac:deMkLst>
    <p188:txBody>
      <a:bodyPr/>
      <a:lstStyle/>
      <a:p>
        <a:r>
          <a:rPr lang="en-US"/>
          <a:t>Not migrated</a:t>
        </a:r>
      </a:p>
    </p188:txBody>
  </p188:cm>
  <p188:cm id="{4D7C4A89-8552-4EDF-9A4A-CDB3D25A7AC6}" authorId="{AF607DBE-BE15-A351-8FE0-AE3FA58ABE9C}" created="2023-05-12T17:36:44.093">
    <ac:deMkLst xmlns:ac="http://schemas.microsoft.com/office/drawing/2013/main/command">
      <pc:docMk xmlns:pc="http://schemas.microsoft.com/office/powerpoint/2013/main/command"/>
      <pc:sldMk xmlns:pc="http://schemas.microsoft.com/office/powerpoint/2013/main/command" cId="3141407909" sldId="305"/>
      <ac:spMk id="18" creationId="{3139C8EE-C93F-BD14-0E20-DA90993B93A0}"/>
    </ac:deMkLst>
    <p188:txBody>
      <a:bodyPr/>
      <a:lstStyle/>
      <a:p>
        <a:r>
          <a:rPr lang="en-US"/>
          <a:t>Halo marked as not required.</a:t>
        </a:r>
      </a:p>
    </p188:txBody>
  </p188:cm>
  <p188:cm id="{F90B7047-31D1-4D14-BA1D-9DC78C78B1DD}" authorId="{AF607DBE-BE15-A351-8FE0-AE3FA58ABE9C}" created="2023-05-12T17:39:37.537">
    <ac:deMkLst xmlns:ac="http://schemas.microsoft.com/office/drawing/2013/main/command">
      <pc:docMk xmlns:pc="http://schemas.microsoft.com/office/powerpoint/2013/main/command"/>
      <pc:sldMk xmlns:pc="http://schemas.microsoft.com/office/powerpoint/2013/main/command" cId="3141407909" sldId="305"/>
      <ac:spMk id="38" creationId="{17851F12-B242-B6AA-C6BD-46D0283122B0}"/>
    </ac:deMkLst>
    <p188:txBody>
      <a:bodyPr/>
      <a:lstStyle/>
      <a:p>
        <a:r>
          <a:rPr lang="en-US"/>
          <a:t>No migration needed, users need to download the mobile app or connect to confluence via web browser on mobile. May be some complications if VPN is needed to access confluence.</a:t>
        </a:r>
      </a:p>
    </p188:txBody>
  </p188:cm>
  <p188:cm id="{47467559-C9B9-4B43-88D9-C45EBF6CB16A}" authorId="{AF607DBE-BE15-A351-8FE0-AE3FA58ABE9C}" created="2023-05-12T17:40:16.956">
    <ac:deMkLst xmlns:ac="http://schemas.microsoft.com/office/drawing/2013/main/command">
      <pc:docMk xmlns:pc="http://schemas.microsoft.com/office/powerpoint/2013/main/command"/>
      <pc:sldMk xmlns:pc="http://schemas.microsoft.com/office/powerpoint/2013/main/command" cId="3141407909" sldId="305"/>
      <ac:spMk id="20" creationId="{04CEE745-7064-A0E2-C0B2-BE03965804C8}"/>
    </ac:deMkLst>
    <p188:txBody>
      <a:bodyPr/>
      <a:lstStyle/>
      <a:p>
        <a:r>
          <a:rPr lang="en-US"/>
          <a:t>Halo marked as not required.</a:t>
        </a:r>
      </a:p>
    </p188:txBody>
  </p188:cm>
  <p188:cm id="{0617A62A-DC0C-4279-BF7F-0009E26CA159}" authorId="{AF607DBE-BE15-A351-8FE0-AE3FA58ABE9C}" created="2023-05-12T17:40:22.798">
    <ac:deMkLst xmlns:ac="http://schemas.microsoft.com/office/drawing/2013/main/command">
      <pc:docMk xmlns:pc="http://schemas.microsoft.com/office/powerpoint/2013/main/command"/>
      <pc:sldMk xmlns:pc="http://schemas.microsoft.com/office/powerpoint/2013/main/command" cId="3141407909" sldId="305"/>
      <ac:spMk id="22" creationId="{8D02FE94-90DF-C36E-B632-51AF5D3637C9}"/>
    </ac:deMkLst>
    <p188:txBody>
      <a:bodyPr/>
      <a:lstStyle/>
      <a:p>
        <a:r>
          <a:rPr lang="en-US"/>
          <a:t>Halo marked as not required.</a:t>
        </a:r>
      </a:p>
    </p188:txBody>
  </p188:cm>
  <p188:cm id="{9797D70A-7C20-486C-97E2-9F07A750A049}" authorId="{AF607DBE-BE15-A351-8FE0-AE3FA58ABE9C}" created="2023-05-12T17:40:28.876">
    <ac:deMkLst xmlns:ac="http://schemas.microsoft.com/office/drawing/2013/main/command">
      <pc:docMk xmlns:pc="http://schemas.microsoft.com/office/powerpoint/2013/main/command"/>
      <pc:sldMk xmlns:pc="http://schemas.microsoft.com/office/powerpoint/2013/main/command" cId="3141407909" sldId="305"/>
      <ac:spMk id="24" creationId="{E09B0B76-50DC-A29C-E3F5-72CC7E31AC61}"/>
    </ac:deMkLst>
    <p188:txBody>
      <a:bodyPr/>
      <a:lstStyle/>
      <a:p>
        <a:r>
          <a:rPr lang="en-US"/>
          <a:t>Halo marked as not required.</a:t>
        </a:r>
      </a:p>
    </p188:txBody>
  </p188:cm>
  <p188:cm id="{E098E524-638E-4949-8ACC-9D07DA2BB446}" authorId="{AF607DBE-BE15-A351-8FE0-AE3FA58ABE9C}" created="2023-05-12T17:40:34.093">
    <ac:deMkLst xmlns:ac="http://schemas.microsoft.com/office/drawing/2013/main/command">
      <pc:docMk xmlns:pc="http://schemas.microsoft.com/office/powerpoint/2013/main/command"/>
      <pc:sldMk xmlns:pc="http://schemas.microsoft.com/office/powerpoint/2013/main/command" cId="3141407909" sldId="305"/>
      <ac:spMk id="26" creationId="{B5F0C04B-5334-5E30-D9E2-8A5BDFCC58B6}"/>
    </ac:deMkLst>
    <p188:txBody>
      <a:bodyPr/>
      <a:lstStyle/>
      <a:p>
        <a:r>
          <a:rPr lang="en-US"/>
          <a:t>Halo marked as not required.</a:t>
        </a:r>
      </a:p>
    </p188:txBody>
  </p188:cm>
  <p188:cm id="{74102418-2145-47EE-9711-EBB3E7C60F1F}" authorId="{AF607DBE-BE15-A351-8FE0-AE3FA58ABE9C}" created="2023-05-12T17:40:39.696">
    <ac:deMkLst xmlns:ac="http://schemas.microsoft.com/office/drawing/2013/main/command">
      <pc:docMk xmlns:pc="http://schemas.microsoft.com/office/powerpoint/2013/main/command"/>
      <pc:sldMk xmlns:pc="http://schemas.microsoft.com/office/powerpoint/2013/main/command" cId="3141407909" sldId="305"/>
      <ac:spMk id="28" creationId="{067A42A5-4016-C20A-C26F-8C80BBD56A12}"/>
    </ac:deMkLst>
    <p188:txBody>
      <a:bodyPr/>
      <a:lstStyle/>
      <a:p>
        <a:r>
          <a:rPr lang="en-US"/>
          <a:t>Halo marked as not required.</a:t>
        </a:r>
      </a:p>
    </p188:txBody>
  </p188:cm>
  <p188:cm id="{DBCDE947-070C-4D9A-8738-2F7A46D8B2F2}" authorId="{AF607DBE-BE15-A351-8FE0-AE3FA58ABE9C}" created="2023-05-12T17:40:45.035">
    <ac:deMkLst xmlns:ac="http://schemas.microsoft.com/office/drawing/2013/main/command">
      <pc:docMk xmlns:pc="http://schemas.microsoft.com/office/powerpoint/2013/main/command"/>
      <pc:sldMk xmlns:pc="http://schemas.microsoft.com/office/powerpoint/2013/main/command" cId="3141407909" sldId="305"/>
      <ac:spMk id="30" creationId="{E66A7E4E-EAED-FF68-5237-9D0AAEA293A3}"/>
    </ac:deMkLst>
    <p188:txBody>
      <a:bodyPr/>
      <a:lstStyle/>
      <a:p>
        <a:r>
          <a:rPr lang="en-US"/>
          <a:t>Halo marked as not required.</a:t>
        </a:r>
      </a:p>
    </p188:txBody>
  </p188:cm>
  <p188:cm id="{989A8002-D5F5-4768-BBB0-4E255AB42CE4}" authorId="{AF607DBE-BE15-A351-8FE0-AE3FA58ABE9C}" created="2023-05-12T17:40:50.701">
    <ac:deMkLst xmlns:ac="http://schemas.microsoft.com/office/drawing/2013/main/command">
      <pc:docMk xmlns:pc="http://schemas.microsoft.com/office/powerpoint/2013/main/command"/>
      <pc:sldMk xmlns:pc="http://schemas.microsoft.com/office/powerpoint/2013/main/command" cId="3141407909" sldId="305"/>
      <ac:spMk id="32" creationId="{ACB4A2BC-7A67-CDC3-156D-0BE2F6054931}"/>
    </ac:deMkLst>
    <p188:txBody>
      <a:bodyPr/>
      <a:lstStyle/>
      <a:p>
        <a:r>
          <a:rPr lang="en-US"/>
          <a:t>Halo marked as not required.</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F94399-4760-E249-A21A-E0B302D943C1}" type="datetimeFigureOut">
              <a:rPr lang="en-US" smtClean="0"/>
              <a:t>6/13/2023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9349AD-43E2-A142-9B61-FBB06C64E86F}" type="slidenum">
              <a:rPr lang="en-US" smtClean="0"/>
              <a:t>‹#›</a:t>
            </a:fld>
            <a:endParaRPr lang="en-US"/>
          </a:p>
        </p:txBody>
      </p:sp>
    </p:spTree>
    <p:extLst>
      <p:ext uri="{BB962C8B-B14F-4D97-AF65-F5344CB8AC3E}">
        <p14:creationId xmlns:p14="http://schemas.microsoft.com/office/powerpoint/2010/main" val="280939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9349AD-43E2-A142-9B61-FBB06C64E86F}" type="slidenum">
              <a:rPr lang="en-US" smtClean="0"/>
              <a:t>3</a:t>
            </a:fld>
            <a:endParaRPr lang="en-US"/>
          </a:p>
        </p:txBody>
      </p:sp>
    </p:spTree>
    <p:extLst>
      <p:ext uri="{BB962C8B-B14F-4D97-AF65-F5344CB8AC3E}">
        <p14:creationId xmlns:p14="http://schemas.microsoft.com/office/powerpoint/2010/main" val="2271405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9349AD-43E2-A142-9B61-FBB06C64E86F}" type="slidenum">
              <a:rPr lang="en-US" smtClean="0"/>
              <a:t>4</a:t>
            </a:fld>
            <a:endParaRPr lang="en-US"/>
          </a:p>
        </p:txBody>
      </p:sp>
    </p:spTree>
    <p:extLst>
      <p:ext uri="{BB962C8B-B14F-4D97-AF65-F5344CB8AC3E}">
        <p14:creationId xmlns:p14="http://schemas.microsoft.com/office/powerpoint/2010/main" val="39820746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2647347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41C13-0DB6-4E28-9521-FD744346DD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F51F445-D392-4789-9479-AF028CB55CC0}"/>
              </a:ext>
            </a:extLst>
          </p:cNvPr>
          <p:cNvSpPr>
            <a:spLocks noGrp="1"/>
          </p:cNvSpPr>
          <p:nvPr>
            <p:ph idx="1" hasCustomPrompt="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Footer Placeholder 8">
            <a:extLst>
              <a:ext uri="{FF2B5EF4-FFF2-40B4-BE49-F238E27FC236}">
                <a16:creationId xmlns:a16="http://schemas.microsoft.com/office/drawing/2014/main" id="{C65E6804-E436-2947-81F5-FCC5E465C142}"/>
              </a:ext>
            </a:extLst>
          </p:cNvPr>
          <p:cNvSpPr>
            <a:spLocks noGrp="1"/>
          </p:cNvSpPr>
          <p:nvPr>
            <p:ph type="ftr" sz="quarter" idx="10"/>
          </p:nvPr>
        </p:nvSpPr>
        <p:spPr/>
        <p:txBody>
          <a:bodyPr/>
          <a:lstStyle>
            <a:lvl1pPr>
              <a:defRPr/>
            </a:lvl1pPr>
          </a:lstStyle>
          <a:p>
            <a:r>
              <a:rPr lang="en-GB"/>
              <a:t>Impact Assessment</a:t>
            </a:r>
          </a:p>
        </p:txBody>
      </p:sp>
      <p:sp>
        <p:nvSpPr>
          <p:cNvPr id="10" name="Slide Number Placeholder 9">
            <a:extLst>
              <a:ext uri="{FF2B5EF4-FFF2-40B4-BE49-F238E27FC236}">
                <a16:creationId xmlns:a16="http://schemas.microsoft.com/office/drawing/2014/main" id="{4C176BFD-AF1B-334D-884D-C08E0A3D509C}"/>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57973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8ADD9-C943-418A-9D35-CC865F95F64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914506-EEE5-4D8C-850E-4F0922B6B431}"/>
              </a:ext>
            </a:extLst>
          </p:cNvPr>
          <p:cNvSpPr>
            <a:spLocks noGrp="1"/>
          </p:cNvSpPr>
          <p:nvPr>
            <p:ph sz="half" idx="1" hasCustomPrompt="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5046333-AC78-4EDE-9D8D-21DCF6FCEA55}"/>
              </a:ext>
            </a:extLst>
          </p:cNvPr>
          <p:cNvSpPr>
            <a:spLocks noGrp="1"/>
          </p:cNvSpPr>
          <p:nvPr>
            <p:ph sz="half" idx="2" hasCustomPrompt="1"/>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9">
            <a:extLst>
              <a:ext uri="{FF2B5EF4-FFF2-40B4-BE49-F238E27FC236}">
                <a16:creationId xmlns:a16="http://schemas.microsoft.com/office/drawing/2014/main" id="{AE4E894C-2A2B-A74C-BFBD-B15007757C8B}"/>
              </a:ext>
            </a:extLst>
          </p:cNvPr>
          <p:cNvSpPr>
            <a:spLocks noGrp="1"/>
          </p:cNvSpPr>
          <p:nvPr>
            <p:ph type="ftr" sz="quarter" idx="10"/>
          </p:nvPr>
        </p:nvSpPr>
        <p:spPr/>
        <p:txBody>
          <a:bodyPr/>
          <a:lstStyle/>
          <a:p>
            <a:r>
              <a:rPr lang="en-GB"/>
              <a:t>Presentation Title and Handling instruction</a:t>
            </a:r>
            <a:endParaRPr lang="en-GB" sz="1400"/>
          </a:p>
        </p:txBody>
      </p:sp>
      <p:sp>
        <p:nvSpPr>
          <p:cNvPr id="11" name="Slide Number Placeholder 10">
            <a:extLst>
              <a:ext uri="{FF2B5EF4-FFF2-40B4-BE49-F238E27FC236}">
                <a16:creationId xmlns:a16="http://schemas.microsoft.com/office/drawing/2014/main" id="{05D39806-AD25-A04F-9636-F009A170C8CD}"/>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5279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010833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BC75E-5812-48FD-BCBD-1235D22F0081}"/>
              </a:ext>
            </a:extLst>
          </p:cNvPr>
          <p:cNvSpPr>
            <a:spLocks noGrp="1"/>
          </p:cNvSpPr>
          <p:nvPr>
            <p:ph type="title"/>
          </p:nvPr>
        </p:nvSpPr>
        <p:spPr/>
        <p:txBody>
          <a:bodyPr/>
          <a:lstStyle/>
          <a:p>
            <a:r>
              <a:rPr lang="en-US"/>
              <a:t>Click to edit Master title style</a:t>
            </a:r>
            <a:endParaRPr lang="en-GB"/>
          </a:p>
        </p:txBody>
      </p:sp>
      <p:sp>
        <p:nvSpPr>
          <p:cNvPr id="8" name="Footer Placeholder 7">
            <a:extLst>
              <a:ext uri="{FF2B5EF4-FFF2-40B4-BE49-F238E27FC236}">
                <a16:creationId xmlns:a16="http://schemas.microsoft.com/office/drawing/2014/main" id="{0980B7E6-3A31-244C-8D5C-297872DC3E19}"/>
              </a:ext>
            </a:extLst>
          </p:cNvPr>
          <p:cNvSpPr>
            <a:spLocks noGrp="1"/>
          </p:cNvSpPr>
          <p:nvPr>
            <p:ph type="ftr" sz="quarter" idx="10"/>
          </p:nvPr>
        </p:nvSpPr>
        <p:spPr/>
        <p:txBody>
          <a:bodyPr/>
          <a:lstStyle/>
          <a:p>
            <a:r>
              <a:rPr lang="en-GB"/>
              <a:t>Presentation Title and Handling instruction</a:t>
            </a:r>
            <a:endParaRPr lang="en-GB" sz="1400"/>
          </a:p>
        </p:txBody>
      </p:sp>
      <p:sp>
        <p:nvSpPr>
          <p:cNvPr id="9" name="Slide Number Placeholder 8">
            <a:extLst>
              <a:ext uri="{FF2B5EF4-FFF2-40B4-BE49-F238E27FC236}">
                <a16:creationId xmlns:a16="http://schemas.microsoft.com/office/drawing/2014/main" id="{FF38D384-66F4-D748-9499-51EC5883028E}"/>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1530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2942364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602044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9954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F3503B-7986-436C-9822-A1854F9D9A9B}"/>
              </a:ext>
            </a:extLst>
          </p:cNvPr>
          <p:cNvSpPr>
            <a:spLocks noGrp="1"/>
          </p:cNvSpPr>
          <p:nvPr>
            <p:ph type="title"/>
          </p:nvPr>
        </p:nvSpPr>
        <p:spPr>
          <a:xfrm>
            <a:off x="330206" y="179416"/>
            <a:ext cx="10515600" cy="972607"/>
          </a:xfrm>
          <a:prstGeom prst="rect">
            <a:avLst/>
          </a:prstGeom>
        </p:spPr>
        <p:txBody>
          <a:bodyPr vert="horz" lIns="91440" tIns="45720" rIns="91440" bIns="45720" rtlCol="0" anchor="t">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CF05904-E451-4DAC-98D7-82FCA86A4A8E}"/>
              </a:ext>
            </a:extLst>
          </p:cNvPr>
          <p:cNvSpPr>
            <a:spLocks noGrp="1"/>
          </p:cNvSpPr>
          <p:nvPr>
            <p:ph type="body" idx="1"/>
          </p:nvPr>
        </p:nvSpPr>
        <p:spPr>
          <a:xfrm>
            <a:off x="330205" y="1774826"/>
            <a:ext cx="11123857"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78A9E1E3-76D3-49B4-BA11-2CCBDA7CADC2}"/>
              </a:ext>
            </a:extLst>
          </p:cNvPr>
          <p:cNvSpPr>
            <a:spLocks noGrp="1"/>
          </p:cNvSpPr>
          <p:nvPr>
            <p:ph type="ftr" sz="quarter" idx="3"/>
          </p:nvPr>
        </p:nvSpPr>
        <p:spPr>
          <a:xfrm>
            <a:off x="838200" y="6438850"/>
            <a:ext cx="10007606" cy="363600"/>
          </a:xfrm>
          <a:prstGeom prst="rect">
            <a:avLst/>
          </a:prstGeom>
        </p:spPr>
        <p:txBody>
          <a:bodyPr vert="horz" lIns="91440" tIns="45720" rIns="91440" bIns="45720" rtlCol="0" anchor="ctr"/>
          <a:lstStyle>
            <a:lvl1pPr algn="l">
              <a:defRPr sz="1400">
                <a:solidFill>
                  <a:schemeClr val="bg1"/>
                </a:solidFill>
                <a:latin typeface="Arial" panose="020B0604020202020204" pitchFamily="34" charset="0"/>
                <a:cs typeface="Arial" panose="020B0604020202020204" pitchFamily="34" charset="0"/>
              </a:defRPr>
            </a:lvl1pPr>
          </a:lstStyle>
          <a:p>
            <a:r>
              <a:rPr lang="en-GB"/>
              <a:t>Presentation Title and Handling instruction</a:t>
            </a:r>
            <a:endParaRPr lang="en-GB" sz="1400"/>
          </a:p>
        </p:txBody>
      </p:sp>
      <p:sp>
        <p:nvSpPr>
          <p:cNvPr id="6" name="Slide Number Placeholder 5">
            <a:extLst>
              <a:ext uri="{FF2B5EF4-FFF2-40B4-BE49-F238E27FC236}">
                <a16:creationId xmlns:a16="http://schemas.microsoft.com/office/drawing/2014/main" id="{1BF5F349-A985-4FF9-9FE5-9D2B321F5687}"/>
              </a:ext>
            </a:extLst>
          </p:cNvPr>
          <p:cNvSpPr>
            <a:spLocks noGrp="1"/>
          </p:cNvSpPr>
          <p:nvPr>
            <p:ph type="sldNum" sz="quarter" idx="4"/>
          </p:nvPr>
        </p:nvSpPr>
        <p:spPr>
          <a:xfrm>
            <a:off x="130629" y="6438850"/>
            <a:ext cx="596332" cy="365125"/>
          </a:xfrm>
          <a:prstGeom prst="rect">
            <a:avLst/>
          </a:prstGeom>
        </p:spPr>
        <p:txBody>
          <a:bodyPr vert="horz" lIns="91440" tIns="45720" rIns="91440" bIns="45720" rtlCol="0" anchor="ctr"/>
          <a:lstStyle>
            <a:lvl1pPr algn="r">
              <a:defRPr sz="1400">
                <a:solidFill>
                  <a:schemeClr val="bg1"/>
                </a:solidFill>
                <a:latin typeface="Arial" panose="020B0604020202020204" pitchFamily="34" charset="0"/>
                <a:cs typeface="Arial" panose="020B0604020202020204" pitchFamily="34" charset="0"/>
              </a:defRPr>
            </a:lvl1pPr>
          </a:lstStyle>
          <a:p>
            <a:fld id="{344369E4-5DE7-46E5-874E-4FD437973785}" type="slidenum">
              <a:rPr lang="en-GB" smtClean="0"/>
              <a:pPr/>
              <a:t>‹#›</a:t>
            </a:fld>
            <a:endParaRPr lang="en-GB" sz="1400"/>
          </a:p>
        </p:txBody>
      </p:sp>
      <p:graphicFrame>
        <p:nvGraphicFramePr>
          <p:cNvPr id="8" name="Table 10">
            <a:extLst>
              <a:ext uri="{FF2B5EF4-FFF2-40B4-BE49-F238E27FC236}">
                <a16:creationId xmlns:a16="http://schemas.microsoft.com/office/drawing/2014/main" id="{DFC71DA2-0C86-484C-A2E2-8A1595D7E091}"/>
              </a:ext>
            </a:extLst>
          </p:cNvPr>
          <p:cNvGraphicFramePr>
            <a:graphicFrameLocks noGrp="1"/>
          </p:cNvGraphicFramePr>
          <p:nvPr userDrawn="1">
            <p:extLst>
              <p:ext uri="{D42A27DB-BD31-4B8C-83A1-F6EECF244321}">
                <p14:modId xmlns:p14="http://schemas.microsoft.com/office/powerpoint/2010/main" val="3901972765"/>
              </p:ext>
            </p:extLst>
          </p:nvPr>
        </p:nvGraphicFramePr>
        <p:xfrm>
          <a:off x="-308243" y="45490"/>
          <a:ext cx="208280" cy="5120640"/>
        </p:xfrm>
        <a:graphic>
          <a:graphicData uri="http://schemas.openxmlformats.org/drawingml/2006/table">
            <a:tbl>
              <a:tblPr/>
              <a:tblGrid>
                <a:gridCol w="208280">
                  <a:extLst>
                    <a:ext uri="{9D8B030D-6E8A-4147-A177-3AD203B41FA5}">
                      <a16:colId xmlns:a16="http://schemas.microsoft.com/office/drawing/2014/main" val="1389705186"/>
                    </a:ext>
                  </a:extLst>
                </a:gridCol>
              </a:tblGrid>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7C91"/>
                    </a:solidFill>
                  </a:tcPr>
                </a:tc>
                <a:extLst>
                  <a:ext uri="{0D108BD9-81ED-4DB2-BD59-A6C34878D82A}">
                    <a16:rowId xmlns:a16="http://schemas.microsoft.com/office/drawing/2014/main" val="83478348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528304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B5C"/>
                    </a:solidFill>
                  </a:tcPr>
                </a:tc>
                <a:extLst>
                  <a:ext uri="{0D108BD9-81ED-4DB2-BD59-A6C34878D82A}">
                    <a16:rowId xmlns:a16="http://schemas.microsoft.com/office/drawing/2014/main" val="2557243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582C83"/>
                    </a:solidFill>
                  </a:tcPr>
                </a:tc>
                <a:extLst>
                  <a:ext uri="{0D108BD9-81ED-4DB2-BD59-A6C34878D82A}">
                    <a16:rowId xmlns:a16="http://schemas.microsoft.com/office/drawing/2014/main" val="23503609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D57A5"/>
                    </a:solidFill>
                  </a:tcPr>
                </a:tc>
                <a:extLst>
                  <a:ext uri="{0D108BD9-81ED-4DB2-BD59-A6C34878D82A}">
                    <a16:rowId xmlns:a16="http://schemas.microsoft.com/office/drawing/2014/main" val="3954460450"/>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A1B61"/>
                    </a:solidFill>
                  </a:tcPr>
                </a:tc>
                <a:extLst>
                  <a:ext uri="{0D108BD9-81ED-4DB2-BD59-A6C34878D82A}">
                    <a16:rowId xmlns:a16="http://schemas.microsoft.com/office/drawing/2014/main" val="793903773"/>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0046"/>
                    </a:solidFill>
                  </a:tcPr>
                </a:tc>
                <a:extLst>
                  <a:ext uri="{0D108BD9-81ED-4DB2-BD59-A6C34878D82A}">
                    <a16:rowId xmlns:a16="http://schemas.microsoft.com/office/drawing/2014/main" val="426064593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1803122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B8E"/>
                    </a:solidFill>
                  </a:tcPr>
                </a:tc>
                <a:extLst>
                  <a:ext uri="{0D108BD9-81ED-4DB2-BD59-A6C34878D82A}">
                    <a16:rowId xmlns:a16="http://schemas.microsoft.com/office/drawing/2014/main" val="1427018736"/>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5DF"/>
                    </a:solidFill>
                  </a:tcPr>
                </a:tc>
                <a:extLst>
                  <a:ext uri="{0D108BD9-81ED-4DB2-BD59-A6C34878D82A}">
                    <a16:rowId xmlns:a16="http://schemas.microsoft.com/office/drawing/2014/main" val="111282359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4BD00"/>
                    </a:solidFill>
                  </a:tcPr>
                </a:tc>
                <a:extLst>
                  <a:ext uri="{0D108BD9-81ED-4DB2-BD59-A6C34878D82A}">
                    <a16:rowId xmlns:a16="http://schemas.microsoft.com/office/drawing/2014/main" val="339701018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7F32"/>
                    </a:solidFill>
                  </a:tcPr>
                </a:tc>
                <a:extLst>
                  <a:ext uri="{0D108BD9-81ED-4DB2-BD59-A6C34878D82A}">
                    <a16:rowId xmlns:a16="http://schemas.microsoft.com/office/drawing/2014/main" val="1597379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B81C"/>
                    </a:solidFill>
                  </a:tcPr>
                </a:tc>
                <a:extLst>
                  <a:ext uri="{0D108BD9-81ED-4DB2-BD59-A6C34878D82A}">
                    <a16:rowId xmlns:a16="http://schemas.microsoft.com/office/drawing/2014/main" val="23165792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5CB9F"/>
                    </a:solidFill>
                  </a:tcPr>
                </a:tc>
                <a:extLst>
                  <a:ext uri="{0D108BD9-81ED-4DB2-BD59-A6C34878D82A}">
                    <a16:rowId xmlns:a16="http://schemas.microsoft.com/office/drawing/2014/main" val="3407295056"/>
                  </a:ext>
                </a:extLst>
              </a:tr>
            </a:tbl>
          </a:graphicData>
        </a:graphic>
      </p:graphicFrame>
    </p:spTree>
    <p:extLst>
      <p:ext uri="{BB962C8B-B14F-4D97-AF65-F5344CB8AC3E}">
        <p14:creationId xmlns:p14="http://schemas.microsoft.com/office/powerpoint/2010/main" val="361001885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49" r:id="rId6"/>
    <p:sldLayoutId id="2147483653" r:id="rId7"/>
    <p:sldLayoutId id="2147483693" r:id="rId8"/>
  </p:sldLayoutIdLst>
  <p:hf hdr="0" dt="0"/>
  <p:txStyles>
    <p:title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007C9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07C91"/>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07C9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07C9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07C9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draw.io/" TargetMode="External"/><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hyperlink" Target="https://digitaltools.phe.org.uk/confluence/pages/resumedraft.action?draftId=706774328&amp;draftShareId=b3780386-aef3-4ce1-bc1e-846e54fb6533&amp;" TargetMode="External"/><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notesSlide" Target="../notesSlides/notesSlide2.xml"/><Relationship Id="rId7"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hyperlink" Target="https://digitaltools.phe.org.uk/confluence/pages/resumedraft.action?draftId=706774328&amp;draftShareId=b3780386-aef3-4ce1-bc1e-846e54fb6533&amp;" TargetMode="External"/><Relationship Id="rId5" Type="http://schemas.openxmlformats.org/officeDocument/2006/relationships/image" Target="../media/image1.emf"/><Relationship Id="rId4" Type="http://schemas.microsoft.com/office/2018/10/relationships/comments" Target="../comments/modernComment_11B_61F0A58B.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microsoft.com/office/2018/10/relationships/comments" Target="../comments/modernComment_131_BB3E14A5.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60B8E87-6440-9A7D-0D71-68D451D17207}"/>
              </a:ext>
            </a:extLst>
          </p:cNvPr>
          <p:cNvSpPr>
            <a:spLocks noGrp="1"/>
          </p:cNvSpPr>
          <p:nvPr>
            <p:ph type="ctrTitle"/>
          </p:nvPr>
        </p:nvSpPr>
        <p:spPr/>
        <p:txBody>
          <a:bodyPr/>
          <a:lstStyle/>
          <a:p>
            <a:r>
              <a:rPr lang="en-US" dirty="0"/>
              <a:t>Atlassian Consolidation</a:t>
            </a:r>
            <a:br>
              <a:rPr lang="en-US" dirty="0"/>
            </a:br>
            <a:br>
              <a:rPr lang="en-US" dirty="0"/>
            </a:br>
            <a:r>
              <a:rPr lang="en-US" sz="2200" dirty="0"/>
              <a:t>Impact Maps: apps, plug-ins and integration changes</a:t>
            </a:r>
          </a:p>
        </p:txBody>
      </p:sp>
      <p:sp>
        <p:nvSpPr>
          <p:cNvPr id="5" name="Slide Number Placeholder 4">
            <a:extLst>
              <a:ext uri="{FF2B5EF4-FFF2-40B4-BE49-F238E27FC236}">
                <a16:creationId xmlns:a16="http://schemas.microsoft.com/office/drawing/2014/main" id="{DC6F7AD5-C61C-08E5-FF5C-D2BE2BD782E4}"/>
              </a:ext>
            </a:extLst>
          </p:cNvPr>
          <p:cNvSpPr>
            <a:spLocks noGrp="1"/>
          </p:cNvSpPr>
          <p:nvPr>
            <p:ph type="sldNum" sz="quarter" idx="4294967295"/>
          </p:nvPr>
        </p:nvSpPr>
        <p:spPr>
          <a:xfrm>
            <a:off x="0" y="6438900"/>
            <a:ext cx="596900" cy="365125"/>
          </a:xfrm>
        </p:spPr>
        <p:txBody>
          <a:bodyPr/>
          <a:lstStyle/>
          <a:p>
            <a:fld id="{344369E4-5DE7-46E5-874E-4FD437973785}" type="slidenum">
              <a:rPr lang="en-GB" smtClean="0"/>
              <a:pPr/>
              <a:t>1</a:t>
            </a:fld>
            <a:endParaRPr lang="en-GB"/>
          </a:p>
        </p:txBody>
      </p:sp>
    </p:spTree>
    <p:extLst>
      <p:ext uri="{BB962C8B-B14F-4D97-AF65-F5344CB8AC3E}">
        <p14:creationId xmlns:p14="http://schemas.microsoft.com/office/powerpoint/2010/main" val="1680133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BBD5A9C-31A5-FF8F-4A59-98E57B1EB410}"/>
              </a:ext>
            </a:extLst>
          </p:cNvPr>
          <p:cNvSpPr>
            <a:spLocks noGrp="1"/>
          </p:cNvSpPr>
          <p:nvPr>
            <p:ph type="title"/>
          </p:nvPr>
        </p:nvSpPr>
        <p:spPr/>
        <p:txBody>
          <a:bodyPr>
            <a:normAutofit/>
          </a:bodyPr>
          <a:lstStyle/>
          <a:p>
            <a:r>
              <a:rPr lang="en-GB" dirty="0"/>
              <a:t>How to use this deck</a:t>
            </a:r>
            <a:br>
              <a:rPr lang="en-GB" dirty="0"/>
            </a:br>
            <a:r>
              <a:rPr lang="en-GB" sz="2400" dirty="0"/>
              <a:t>A guide for exploring impacts of change</a:t>
            </a:r>
            <a:endParaRPr lang="en-US" sz="2400" dirty="0"/>
          </a:p>
        </p:txBody>
      </p:sp>
      <p:sp>
        <p:nvSpPr>
          <p:cNvPr id="4" name="Content Placeholder 3">
            <a:extLst>
              <a:ext uri="{FF2B5EF4-FFF2-40B4-BE49-F238E27FC236}">
                <a16:creationId xmlns:a16="http://schemas.microsoft.com/office/drawing/2014/main" id="{F197FF5E-D36A-205B-10CC-2EBE34FD6D7D}"/>
              </a:ext>
            </a:extLst>
          </p:cNvPr>
          <p:cNvSpPr>
            <a:spLocks noGrp="1"/>
          </p:cNvSpPr>
          <p:nvPr>
            <p:ph idx="1"/>
          </p:nvPr>
        </p:nvSpPr>
        <p:spPr/>
        <p:txBody>
          <a:bodyPr>
            <a:normAutofit/>
          </a:bodyPr>
          <a:lstStyle/>
          <a:p>
            <a:pPr>
              <a:lnSpc>
                <a:spcPct val="150000"/>
              </a:lnSpc>
            </a:pPr>
            <a:r>
              <a:rPr lang="en-GB" sz="1600" dirty="0"/>
              <a:t>Click through the slides to find which applies to your current organisation (PHE or T&amp;T)</a:t>
            </a:r>
          </a:p>
          <a:p>
            <a:pPr>
              <a:lnSpc>
                <a:spcPct val="150000"/>
              </a:lnSpc>
            </a:pPr>
            <a:r>
              <a:rPr lang="en-GB" sz="1600" dirty="0"/>
              <a:t>Find the slides which apply to the platform you want to find about (Jira or Confluence)</a:t>
            </a:r>
          </a:p>
          <a:p>
            <a:pPr>
              <a:lnSpc>
                <a:spcPct val="150000"/>
              </a:lnSpc>
            </a:pPr>
            <a:r>
              <a:rPr lang="en-GB" sz="1600" dirty="0"/>
              <a:t>Hover over the dots which match the apps you use and the persona description that best fits your role to see a short description of the change</a:t>
            </a:r>
          </a:p>
          <a:p>
            <a:pPr>
              <a:lnSpc>
                <a:spcPct val="150000"/>
              </a:lnSpc>
            </a:pPr>
            <a:r>
              <a:rPr lang="en-GB" sz="1600" dirty="0"/>
              <a:t>Click the link to go to the comms hub page that provides more information</a:t>
            </a:r>
            <a:endParaRPr lang="en-US" sz="1600" dirty="0"/>
          </a:p>
        </p:txBody>
      </p:sp>
    </p:spTree>
    <p:extLst>
      <p:ext uri="{BB962C8B-B14F-4D97-AF65-F5344CB8AC3E}">
        <p14:creationId xmlns:p14="http://schemas.microsoft.com/office/powerpoint/2010/main" val="2335750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a:xfrm>
            <a:off x="336062" y="297846"/>
            <a:ext cx="9007799" cy="515600"/>
          </a:xfrm>
        </p:spPr>
        <p:txBody>
          <a:bodyPr>
            <a:normAutofit fontScale="90000"/>
          </a:bodyPr>
          <a:lstStyle/>
          <a:p>
            <a:r>
              <a:rPr lang="en-US" sz="4000" dirty="0"/>
              <a:t>Overview of apps and plug-ins</a:t>
            </a:r>
            <a:br>
              <a:rPr lang="en-GB" sz="4000" dirty="0"/>
            </a:br>
            <a:r>
              <a:rPr lang="en-GB" sz="2800" dirty="0"/>
              <a:t>Impacts by Persona group</a:t>
            </a:r>
            <a:endParaRPr lang="en-GB" sz="2200" dirty="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3</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678524621"/>
              </p:ext>
            </p:extLst>
          </p:nvPr>
        </p:nvGraphicFramePr>
        <p:xfrm>
          <a:off x="223705" y="1429407"/>
          <a:ext cx="11834944" cy="4716779"/>
        </p:xfrm>
        <a:graphic>
          <a:graphicData uri="http://schemas.openxmlformats.org/drawingml/2006/table">
            <a:tbl>
              <a:tblPr firstRow="1" bandRow="1">
                <a:tableStyleId>{5C22544A-7EE6-4342-B048-85BDC9FD1C3A}</a:tableStyleId>
              </a:tblPr>
              <a:tblGrid>
                <a:gridCol w="1076524">
                  <a:extLst>
                    <a:ext uri="{9D8B030D-6E8A-4147-A177-3AD203B41FA5}">
                      <a16:colId xmlns:a16="http://schemas.microsoft.com/office/drawing/2014/main" val="380432476"/>
                    </a:ext>
                  </a:extLst>
                </a:gridCol>
                <a:gridCol w="896535">
                  <a:extLst>
                    <a:ext uri="{9D8B030D-6E8A-4147-A177-3AD203B41FA5}">
                      <a16:colId xmlns:a16="http://schemas.microsoft.com/office/drawing/2014/main" val="3121170550"/>
                    </a:ext>
                  </a:extLst>
                </a:gridCol>
                <a:gridCol w="896535">
                  <a:extLst>
                    <a:ext uri="{9D8B030D-6E8A-4147-A177-3AD203B41FA5}">
                      <a16:colId xmlns:a16="http://schemas.microsoft.com/office/drawing/2014/main" val="3535189765"/>
                    </a:ext>
                  </a:extLst>
                </a:gridCol>
                <a:gridCol w="896535">
                  <a:extLst>
                    <a:ext uri="{9D8B030D-6E8A-4147-A177-3AD203B41FA5}">
                      <a16:colId xmlns:a16="http://schemas.microsoft.com/office/drawing/2014/main" val="1419437346"/>
                    </a:ext>
                  </a:extLst>
                </a:gridCol>
                <a:gridCol w="896535">
                  <a:extLst>
                    <a:ext uri="{9D8B030D-6E8A-4147-A177-3AD203B41FA5}">
                      <a16:colId xmlns:a16="http://schemas.microsoft.com/office/drawing/2014/main" val="3817112637"/>
                    </a:ext>
                  </a:extLst>
                </a:gridCol>
                <a:gridCol w="896535">
                  <a:extLst>
                    <a:ext uri="{9D8B030D-6E8A-4147-A177-3AD203B41FA5}">
                      <a16:colId xmlns:a16="http://schemas.microsoft.com/office/drawing/2014/main" val="3049687073"/>
                    </a:ext>
                  </a:extLst>
                </a:gridCol>
                <a:gridCol w="896535">
                  <a:extLst>
                    <a:ext uri="{9D8B030D-6E8A-4147-A177-3AD203B41FA5}">
                      <a16:colId xmlns:a16="http://schemas.microsoft.com/office/drawing/2014/main" val="307673894"/>
                    </a:ext>
                  </a:extLst>
                </a:gridCol>
                <a:gridCol w="896535">
                  <a:extLst>
                    <a:ext uri="{9D8B030D-6E8A-4147-A177-3AD203B41FA5}">
                      <a16:colId xmlns:a16="http://schemas.microsoft.com/office/drawing/2014/main" val="3303701917"/>
                    </a:ext>
                  </a:extLst>
                </a:gridCol>
                <a:gridCol w="896535">
                  <a:extLst>
                    <a:ext uri="{9D8B030D-6E8A-4147-A177-3AD203B41FA5}">
                      <a16:colId xmlns:a16="http://schemas.microsoft.com/office/drawing/2014/main" val="709367213"/>
                    </a:ext>
                  </a:extLst>
                </a:gridCol>
                <a:gridCol w="896535">
                  <a:extLst>
                    <a:ext uri="{9D8B030D-6E8A-4147-A177-3AD203B41FA5}">
                      <a16:colId xmlns:a16="http://schemas.microsoft.com/office/drawing/2014/main" val="3156103942"/>
                    </a:ext>
                  </a:extLst>
                </a:gridCol>
                <a:gridCol w="896535">
                  <a:extLst>
                    <a:ext uri="{9D8B030D-6E8A-4147-A177-3AD203B41FA5}">
                      <a16:colId xmlns:a16="http://schemas.microsoft.com/office/drawing/2014/main" val="3846201680"/>
                    </a:ext>
                  </a:extLst>
                </a:gridCol>
                <a:gridCol w="896535">
                  <a:extLst>
                    <a:ext uri="{9D8B030D-6E8A-4147-A177-3AD203B41FA5}">
                      <a16:colId xmlns:a16="http://schemas.microsoft.com/office/drawing/2014/main" val="18309961"/>
                    </a:ext>
                  </a:extLst>
                </a:gridCol>
                <a:gridCol w="896535">
                  <a:extLst>
                    <a:ext uri="{9D8B030D-6E8A-4147-A177-3AD203B41FA5}">
                      <a16:colId xmlns:a16="http://schemas.microsoft.com/office/drawing/2014/main" val="2590070794"/>
                    </a:ext>
                  </a:extLst>
                </a:gridCol>
              </a:tblGrid>
              <a:tr h="671408">
                <a:tc>
                  <a:txBody>
                    <a:bodyPr/>
                    <a:lstStyle/>
                    <a:p>
                      <a:pPr algn="ctr"/>
                      <a:r>
                        <a:rPr lang="en-GB" sz="900" dirty="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rtl="0" fontAlgn="t"/>
                      <a:r>
                        <a:rPr lang="en-US" sz="900" b="1" i="0" u="none" strike="noStrike" dirty="0">
                          <a:solidFill>
                            <a:schemeClr val="bg1"/>
                          </a:solidFill>
                          <a:effectLst/>
                          <a:latin typeface="+mn-lt"/>
                        </a:rPr>
                        <a:t>Aura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dirty="0">
                          <a:solidFill>
                            <a:schemeClr val="bg1"/>
                          </a:solidFill>
                          <a:effectLst/>
                          <a:latin typeface="+mn-lt"/>
                        </a:rPr>
                        <a:t>Handy Macros for Confluence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dirty="0">
                          <a:solidFill>
                            <a:schemeClr val="bg1"/>
                          </a:solidFill>
                          <a:effectLst/>
                          <a:latin typeface="+mn-lt"/>
                        </a:rPr>
                        <a:t>Table Filter and Charts for Confluence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dirty="0">
                          <a:solidFill>
                            <a:schemeClr val="bg1"/>
                          </a:solidFill>
                          <a:effectLst/>
                          <a:latin typeface="+mn-lt"/>
                          <a:hlinkClick r:id="rId3">
                            <a:extLst>
                              <a:ext uri="{A12FA001-AC4F-418D-AE19-62706E023703}">
                                <ahyp:hlinkClr xmlns:ahyp="http://schemas.microsoft.com/office/drawing/2018/hyperlinkcolor" val="tx"/>
                              </a:ext>
                            </a:extLst>
                          </a:hlinkClick>
                        </a:rPr>
                        <a:t>Draw.io Confluence Plugin </a:t>
                      </a:r>
                      <a:endParaRPr lang="en-US" sz="900" b="1" i="0" u="none" strike="noStrike" dirty="0">
                        <a:solidFill>
                          <a:schemeClr val="bg1"/>
                        </a:solidFill>
                        <a:effectLst/>
                        <a:latin typeface="+mn-lt"/>
                      </a:endParaRP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dirty="0" err="1">
                          <a:solidFill>
                            <a:schemeClr val="bg1"/>
                          </a:solidFill>
                          <a:effectLst/>
                          <a:latin typeface="+mn-lt"/>
                        </a:rPr>
                        <a:t>Comala</a:t>
                      </a:r>
                      <a:r>
                        <a:rPr lang="en-US" sz="900" b="1" i="0" u="none" strike="noStrike" dirty="0">
                          <a:solidFill>
                            <a:schemeClr val="bg1"/>
                          </a:solidFill>
                          <a:effectLst/>
                          <a:latin typeface="+mn-lt"/>
                        </a:rPr>
                        <a:t> Document Management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dirty="0" err="1">
                          <a:solidFill>
                            <a:schemeClr val="bg1"/>
                          </a:solidFill>
                          <a:effectLst/>
                          <a:latin typeface="+mn-lt"/>
                        </a:rPr>
                        <a:t>Adaptavist</a:t>
                      </a:r>
                      <a:r>
                        <a:rPr lang="en-US" sz="900" b="1" i="0" u="none" strike="noStrike" dirty="0">
                          <a:solidFill>
                            <a:schemeClr val="bg1"/>
                          </a:solidFill>
                          <a:effectLst/>
                          <a:latin typeface="+mn-lt"/>
                        </a:rPr>
                        <a:t> </a:t>
                      </a:r>
                      <a:r>
                        <a:rPr lang="en-US" sz="900" b="1" i="0" u="none" strike="noStrike" dirty="0" err="1">
                          <a:solidFill>
                            <a:schemeClr val="bg1"/>
                          </a:solidFill>
                          <a:effectLst/>
                          <a:latin typeface="+mn-lt"/>
                        </a:rPr>
                        <a:t>ScriptRunner</a:t>
                      </a:r>
                      <a:r>
                        <a:rPr lang="en-US" sz="900" b="1" i="0" u="none" strike="noStrike" dirty="0">
                          <a:solidFill>
                            <a:schemeClr val="bg1"/>
                          </a:solidFill>
                          <a:effectLst/>
                          <a:latin typeface="+mn-lt"/>
                        </a:rPr>
                        <a:t>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dirty="0">
                          <a:solidFill>
                            <a:schemeClr val="bg1"/>
                          </a:solidFill>
                          <a:effectLst/>
                          <a:latin typeface="+mn-lt"/>
                        </a:rPr>
                        <a:t>API Token Authentication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i="0" u="none" strike="noStrike" kern="1200">
                          <a:solidFill>
                            <a:schemeClr val="bg1"/>
                          </a:solidFill>
                          <a:effectLst/>
                          <a:latin typeface="+mn-lt"/>
                          <a:ea typeface="+mn-ea"/>
                          <a:cs typeface="+mn-cs"/>
                        </a:rPr>
                        <a:t>dbView</a:t>
                      </a:r>
                    </a:p>
                  </a:txBody>
                  <a:tcPr marL="6350" marR="6350" marT="6350" marB="0" anchor="ctr">
                    <a:lnB w="12700" cap="flat" cmpd="sng" algn="ctr">
                      <a:solidFill>
                        <a:schemeClr val="bg1">
                          <a:lumMod val="75000"/>
                        </a:schemeClr>
                      </a:solidFill>
                      <a:prstDash val="solid"/>
                      <a:round/>
                      <a:headEnd type="none" w="med" len="med"/>
                      <a:tailEnd type="none" w="med" len="med"/>
                    </a:lnB>
                    <a:solidFill>
                      <a:srgbClr val="8A1A61"/>
                    </a:solidFill>
                  </a:tcPr>
                </a:tc>
                <a:tc>
                  <a:txBody>
                    <a:bodyPr/>
                    <a:lstStyle/>
                    <a:p>
                      <a:pPr marL="0" algn="ctr" defTabSz="914400" rtl="0" eaLnBrk="1" fontAlgn="t" latinLnBrk="0" hangingPunct="1"/>
                      <a:r>
                        <a:rPr lang="en-US" sz="900" b="1" i="0" u="none" strike="noStrike" kern="1200">
                          <a:solidFill>
                            <a:schemeClr val="bg1"/>
                          </a:solidFill>
                          <a:effectLst/>
                          <a:latin typeface="+mn-lt"/>
                          <a:ea typeface="+mn-ea"/>
                          <a:cs typeface="+mn-cs"/>
                        </a:rPr>
                        <a:t>Analytics for Confluence -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rgbClr val="8A1A61"/>
                    </a:solidFill>
                  </a:tcPr>
                </a:tc>
                <a:tc>
                  <a:txBody>
                    <a:bodyPr/>
                    <a:lstStyle/>
                    <a:p>
                      <a:pPr marL="0" algn="ctr" defTabSz="914400" rtl="0" eaLnBrk="1" fontAlgn="t" latinLnBrk="0" hangingPunct="1"/>
                      <a:r>
                        <a:rPr lang="en-US" sz="900" b="1" i="0" u="none" strike="noStrike" kern="1200">
                          <a:solidFill>
                            <a:schemeClr val="bg1"/>
                          </a:solidFill>
                          <a:effectLst/>
                          <a:latin typeface="+mn-lt"/>
                          <a:ea typeface="+mn-ea"/>
                          <a:cs typeface="+mn-cs"/>
                        </a:rPr>
                        <a:t>Confluence Mobile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rgbClr val="8A1A61"/>
                    </a:solidFill>
                  </a:tcPr>
                </a:tc>
                <a:tc>
                  <a:txBody>
                    <a:bodyPr/>
                    <a:lstStyle/>
                    <a:p>
                      <a:pPr marL="0" algn="ctr" defTabSz="914400" rtl="0" eaLnBrk="1" fontAlgn="t" latinLnBrk="0" hangingPunct="1"/>
                      <a:r>
                        <a:rPr lang="en-US" sz="900" b="1" i="0" u="none" strike="noStrike" kern="1200">
                          <a:solidFill>
                            <a:schemeClr val="bg1"/>
                          </a:solidFill>
                          <a:effectLst/>
                          <a:latin typeface="+mn-lt"/>
                          <a:ea typeface="+mn-ea"/>
                          <a:cs typeface="+mn-cs"/>
                        </a:rPr>
                        <a:t>LeanIX Integration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rgbClr val="8A1A61"/>
                    </a:solidFill>
                  </a:tcPr>
                </a:tc>
                <a:tc>
                  <a:txBody>
                    <a:bodyPr/>
                    <a:lstStyle/>
                    <a:p>
                      <a:pPr marL="0" algn="ctr" defTabSz="914400" rtl="0" eaLnBrk="1" fontAlgn="t" latinLnBrk="0" hangingPunct="1"/>
                      <a:r>
                        <a:rPr lang="en-US" sz="900" b="1" i="0" u="none" strike="noStrike" kern="1200">
                          <a:solidFill>
                            <a:schemeClr val="bg1"/>
                          </a:solidFill>
                          <a:effectLst/>
                          <a:latin typeface="+mn-lt"/>
                          <a:ea typeface="+mn-ea"/>
                          <a:cs typeface="+mn-cs"/>
                        </a:rPr>
                        <a:t>Slack for Confluence Server</a:t>
                      </a:r>
                    </a:p>
                  </a:txBody>
                  <a:tcPr marL="6350" marR="6350" marT="6350" marB="0" anchor="ctr">
                    <a:lnB w="12700" cap="flat" cmpd="sng" algn="ctr">
                      <a:solidFill>
                        <a:schemeClr val="bg1">
                          <a:lumMod val="75000"/>
                        </a:schemeClr>
                      </a:solidFill>
                      <a:prstDash val="solid"/>
                      <a:round/>
                      <a:headEnd type="none" w="med" len="med"/>
                      <a:tailEnd type="none" w="med" len="med"/>
                    </a:lnB>
                    <a:solidFill>
                      <a:srgbClr val="8A1A61"/>
                    </a:solidFill>
                  </a:tcPr>
                </a:tc>
                <a:extLst>
                  <a:ext uri="{0D108BD9-81ED-4DB2-BD59-A6C34878D82A}">
                    <a16:rowId xmlns:a16="http://schemas.microsoft.com/office/drawing/2014/main" val="259697321"/>
                  </a:ext>
                </a:extLst>
              </a:tr>
              <a:tr h="1136744">
                <a:tc>
                  <a:txBody>
                    <a:bodyPr/>
                    <a:lstStyle/>
                    <a:p>
                      <a:pPr algn="ctr"/>
                      <a:r>
                        <a:rPr lang="en-GB" sz="900" b="1" dirty="0">
                          <a:latin typeface="+mn-lt"/>
                          <a:cs typeface="Catamaran" panose="00000500000000000000" pitchFamily="2" charset="0"/>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GB" sz="800" b="1" dirty="0">
                          <a:solidFill>
                            <a:schemeClr val="tx1"/>
                          </a:solidFill>
                          <a:latin typeface="+mn-lt"/>
                          <a:cs typeface="Catamaran" panose="00000500000000000000" pitchFamily="2" charset="0"/>
                        </a:rPr>
                        <a:t>Migrated:</a:t>
                      </a:r>
                      <a:r>
                        <a:rPr lang="en-GB" sz="800" dirty="0">
                          <a:solidFill>
                            <a:schemeClr val="tx1"/>
                          </a:solidFill>
                          <a:latin typeface="+mn-lt"/>
                          <a:cs typeface="Catamaran" panose="00000500000000000000" pitchFamily="2" charset="0"/>
                        </a:rPr>
                        <a:t> </a:t>
                      </a:r>
                    </a:p>
                    <a:p>
                      <a:pPr algn="ctr" fontAlgn="t"/>
                      <a:r>
                        <a:rPr lang="en-US" sz="800" b="0" i="0" u="none" strike="noStrike" dirty="0">
                          <a:solidFill>
                            <a:srgbClr val="000000"/>
                          </a:solidFill>
                          <a:effectLst/>
                          <a:latin typeface="+mn-lt"/>
                          <a:cs typeface="Catamaran" panose="00000500000000000000" pitchFamily="2" charset="0"/>
                        </a:rPr>
                        <a:t>No feature difference.</a:t>
                      </a:r>
                    </a:p>
                    <a:p>
                      <a:pPr algn="ctr" fontAlgn="t"/>
                      <a:endParaRPr lang="en-US" sz="800" b="0" i="0" u="none" strike="noStrike" dirty="0">
                        <a:solidFill>
                          <a:srgbClr val="000000"/>
                        </a:solidFill>
                        <a:effectLst/>
                        <a:latin typeface="+mn-lt"/>
                        <a:cs typeface="Catamaran" panose="00000500000000000000" pitchFamily="2" charset="0"/>
                      </a:endParaRP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GB" sz="800" b="1" dirty="0">
                          <a:solidFill>
                            <a:schemeClr val="tx1"/>
                          </a:solidFill>
                          <a:latin typeface="+mn-lt"/>
                          <a:cs typeface="Catamaran" panose="00000500000000000000" pitchFamily="2" charset="0"/>
                        </a:rPr>
                        <a:t>Migrated:</a:t>
                      </a:r>
                      <a:r>
                        <a:rPr lang="en-GB" sz="800" dirty="0">
                          <a:solidFill>
                            <a:schemeClr val="tx1"/>
                          </a:solidFill>
                          <a:latin typeface="+mn-lt"/>
                          <a:cs typeface="Catamaran" panose="00000500000000000000" pitchFamily="2" charset="0"/>
                        </a:rPr>
                        <a:t> </a:t>
                      </a:r>
                    </a:p>
                    <a:p>
                      <a:pPr algn="ctr" fontAlgn="t"/>
                      <a:r>
                        <a:rPr lang="en-US" sz="800" b="0" i="0" u="none" strike="noStrike" dirty="0">
                          <a:solidFill>
                            <a:srgbClr val="000000"/>
                          </a:solidFill>
                          <a:effectLst/>
                          <a:latin typeface="+mn-lt"/>
                          <a:cs typeface="Catamaran" panose="00000500000000000000" pitchFamily="2" charset="0"/>
                        </a:rPr>
                        <a:t>Some functionality limitations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GB" sz="800" b="1" dirty="0">
                          <a:solidFill>
                            <a:schemeClr val="tx1"/>
                          </a:solidFill>
                          <a:latin typeface="+mn-lt"/>
                          <a:cs typeface="Catamaran" panose="00000500000000000000" pitchFamily="2" charset="0"/>
                        </a:rPr>
                        <a:t>Migrated:</a:t>
                      </a:r>
                      <a:r>
                        <a:rPr lang="en-GB" sz="800" dirty="0">
                          <a:solidFill>
                            <a:schemeClr val="tx1"/>
                          </a:solidFill>
                          <a:latin typeface="+mn-lt"/>
                          <a:cs typeface="Catamaran" panose="00000500000000000000" pitchFamily="2" charset="0"/>
                        </a:rPr>
                        <a:t> </a:t>
                      </a:r>
                    </a:p>
                    <a:p>
                      <a:pPr algn="ctr" fontAlgn="t"/>
                      <a:r>
                        <a:rPr lang="en-US" sz="800" b="0" i="0" u="none" strike="noStrike" dirty="0">
                          <a:solidFill>
                            <a:srgbClr val="000000"/>
                          </a:solidFill>
                          <a:effectLst/>
                          <a:latin typeface="+mn-lt"/>
                          <a:cs typeface="Catamaran" panose="00000500000000000000" pitchFamily="2" charset="0"/>
                        </a:rPr>
                        <a:t>Some features missing from cloud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GB" sz="800" b="1" dirty="0">
                          <a:solidFill>
                            <a:schemeClr val="tx1"/>
                          </a:solidFill>
                          <a:latin typeface="+mn-lt"/>
                          <a:cs typeface="Catamaran" panose="00000500000000000000" pitchFamily="2" charset="0"/>
                        </a:rPr>
                        <a:t>Migrated:</a:t>
                      </a:r>
                      <a:r>
                        <a:rPr lang="en-GB" sz="800" dirty="0">
                          <a:solidFill>
                            <a:schemeClr val="tx1"/>
                          </a:solidFill>
                          <a:latin typeface="+mn-lt"/>
                          <a:cs typeface="Catamaran" panose="00000500000000000000" pitchFamily="2" charset="0"/>
                        </a:rPr>
                        <a:t> </a:t>
                      </a:r>
                    </a:p>
                    <a:p>
                      <a:pPr algn="ctr" fontAlgn="t"/>
                      <a:r>
                        <a:rPr lang="en-US" sz="800" b="0" i="0" u="none" strike="noStrike" dirty="0">
                          <a:solidFill>
                            <a:srgbClr val="000000"/>
                          </a:solidFill>
                          <a:effectLst/>
                          <a:latin typeface="+mn-lt"/>
                          <a:cs typeface="Catamaran" panose="00000500000000000000" pitchFamily="2" charset="0"/>
                        </a:rPr>
                        <a:t>Different </a:t>
                      </a:r>
                      <a:r>
                        <a:rPr lang="en-US" sz="800" b="0" i="0" u="none" strike="noStrike" dirty="0" err="1">
                          <a:solidFill>
                            <a:srgbClr val="000000"/>
                          </a:solidFill>
                          <a:effectLst/>
                          <a:latin typeface="+mn-lt"/>
                          <a:cs typeface="Catamaran" panose="00000500000000000000" pitchFamily="2" charset="0"/>
                        </a:rPr>
                        <a:t>shortkey</a:t>
                      </a:r>
                      <a:r>
                        <a:rPr lang="en-US" sz="800" b="0" i="0" u="none" strike="noStrike" dirty="0">
                          <a:solidFill>
                            <a:srgbClr val="000000"/>
                          </a:solidFill>
                          <a:effectLst/>
                          <a:latin typeface="+mn-lt"/>
                          <a:cs typeface="Catamaran" panose="00000500000000000000" pitchFamily="2" charset="0"/>
                        </a:rPr>
                        <a:t> to access.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800" b="1" dirty="0">
                          <a:solidFill>
                            <a:schemeClr val="tx1"/>
                          </a:solidFill>
                          <a:latin typeface="+mn-lt"/>
                          <a:cs typeface="Catamaran" panose="00000500000000000000" pitchFamily="2" charset="0"/>
                        </a:rPr>
                        <a:t>Migrated:</a:t>
                      </a:r>
                      <a:r>
                        <a:rPr lang="en-GB" sz="800" dirty="0">
                          <a:solidFill>
                            <a:schemeClr val="tx1"/>
                          </a:solidFill>
                          <a:latin typeface="+mn-lt"/>
                          <a:cs typeface="Catamaran" panose="00000500000000000000" pitchFamily="2" charset="0"/>
                        </a:rPr>
                        <a:t> </a:t>
                      </a:r>
                    </a:p>
                    <a:p>
                      <a:pPr marL="0" marR="0" lvl="0" indent="0" algn="ctr" defTabSz="914400" rtl="0" eaLnBrk="1" fontAlgn="t" latinLnBrk="0" hangingPunct="1">
                        <a:lnSpc>
                          <a:spcPct val="100000"/>
                        </a:lnSpc>
                        <a:spcBef>
                          <a:spcPts val="0"/>
                        </a:spcBef>
                        <a:spcAft>
                          <a:spcPts val="0"/>
                        </a:spcAft>
                        <a:buClrTx/>
                        <a:buSzTx/>
                        <a:buFontTx/>
                        <a:buNone/>
                        <a:tabLst/>
                        <a:defRPr/>
                      </a:pPr>
                      <a:r>
                        <a:rPr lang="en-US" sz="800" b="0" i="0" u="none" strike="noStrike" dirty="0">
                          <a:solidFill>
                            <a:srgbClr val="000000"/>
                          </a:solidFill>
                          <a:effectLst/>
                          <a:latin typeface="+mn-lt"/>
                          <a:cs typeface="Catamaran" panose="00000500000000000000" pitchFamily="2" charset="0"/>
                        </a:rPr>
                        <a:t>No feature difference</a:t>
                      </a:r>
                    </a:p>
                    <a:p>
                      <a:pPr algn="ctr" fontAlgn="t"/>
                      <a:endParaRPr lang="en-US" sz="800" b="0" i="0" u="none" strike="noStrike" dirty="0">
                        <a:solidFill>
                          <a:srgbClr val="000000"/>
                        </a:solidFill>
                        <a:effectLst/>
                        <a:latin typeface="+mn-lt"/>
                        <a:cs typeface="Catamaran" panose="00000500000000000000" pitchFamily="2" charset="0"/>
                      </a:endParaRP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800" b="1" i="0" u="none" strike="noStrike" dirty="0">
                          <a:solidFill>
                            <a:srgbClr val="000000"/>
                          </a:solidFill>
                          <a:effectLst/>
                          <a:latin typeface="+mn-lt"/>
                          <a:cs typeface="Catamaran" panose="00000500000000000000" pitchFamily="2" charset="0"/>
                        </a:rPr>
                        <a:t>Decommissioned:</a:t>
                      </a:r>
                    </a:p>
                    <a:p>
                      <a:pPr algn="ctr" fontAlgn="t"/>
                      <a:r>
                        <a:rPr lang="en-US" sz="800" b="0" i="0" u="none" strike="noStrike" dirty="0">
                          <a:solidFill>
                            <a:srgbClr val="000000"/>
                          </a:solidFill>
                          <a:effectLst/>
                          <a:latin typeface="+mn-lt"/>
                          <a:cs typeface="Catamaran" panose="00000500000000000000" pitchFamily="2" charset="0"/>
                        </a:rPr>
                        <a:t>No license so not migrated.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800" b="1" i="0" u="none" strike="noStrike" dirty="0">
                          <a:solidFill>
                            <a:srgbClr val="000000"/>
                          </a:solidFill>
                          <a:effectLst/>
                          <a:latin typeface="+mn-lt"/>
                          <a:cs typeface="Catamaran" panose="00000500000000000000" pitchFamily="2" charset="0"/>
                        </a:rPr>
                        <a:t>Decommissioned: </a:t>
                      </a:r>
                    </a:p>
                    <a:p>
                      <a:pPr algn="ctr" fontAlgn="t"/>
                      <a:r>
                        <a:rPr lang="en-US" sz="800" b="0" i="0" u="none" strike="noStrike" dirty="0">
                          <a:solidFill>
                            <a:srgbClr val="000000"/>
                          </a:solidFill>
                          <a:effectLst/>
                          <a:latin typeface="+mn-lt"/>
                          <a:cs typeface="Catamaran" panose="00000500000000000000" pitchFamily="2" charset="0"/>
                        </a:rPr>
                        <a:t>Built in API token used instead.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dirty="0">
                          <a:solidFill>
                            <a:srgbClr val="000000"/>
                          </a:solidFill>
                          <a:effectLst/>
                          <a:latin typeface="+mn-lt"/>
                          <a:cs typeface="Catamaran" panose="00000500000000000000" pitchFamily="2" charset="0"/>
                        </a:rPr>
                        <a:t>Decommissioned: </a:t>
                      </a:r>
                    </a:p>
                    <a:p>
                      <a:pPr algn="ctr" fontAlgn="ctr"/>
                      <a:r>
                        <a:rPr lang="en-US" sz="800" b="0" i="0" u="none" strike="noStrike" dirty="0">
                          <a:solidFill>
                            <a:srgbClr val="172B4D"/>
                          </a:solidFill>
                          <a:effectLst/>
                          <a:latin typeface="+mn-lt"/>
                          <a:cs typeface="Catamaran" panose="00000500000000000000" pitchFamily="2" charset="0"/>
                        </a:rPr>
                        <a:t>Users must use Available REST API endpoints to bulk get information.</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dirty="0">
                          <a:solidFill>
                            <a:srgbClr val="000000"/>
                          </a:solidFill>
                          <a:effectLst/>
                          <a:latin typeface="+mn-lt"/>
                          <a:cs typeface="Catamaran" panose="00000500000000000000" pitchFamily="2" charset="0"/>
                        </a:rPr>
                        <a:t>Decommissioned:</a:t>
                      </a:r>
                      <a:r>
                        <a:rPr lang="en-US" sz="800" b="0" i="0" u="none" strike="noStrike" dirty="0">
                          <a:solidFill>
                            <a:srgbClr val="000000"/>
                          </a:solidFill>
                          <a:effectLst/>
                          <a:latin typeface="+mn-lt"/>
                          <a:cs typeface="Catamaran" panose="00000500000000000000" pitchFamily="2" charset="0"/>
                        </a:rPr>
                        <a:t> </a:t>
                      </a:r>
                    </a:p>
                    <a:p>
                      <a:pPr algn="ctr" fontAlgn="ctr"/>
                      <a:r>
                        <a:rPr lang="en-US" sz="800" b="0" i="0" u="none" strike="noStrike" dirty="0">
                          <a:solidFill>
                            <a:srgbClr val="000000"/>
                          </a:solidFill>
                          <a:effectLst/>
                          <a:latin typeface="+mn-lt"/>
                          <a:cs typeface="Catamaran" panose="00000500000000000000" pitchFamily="2" charset="0"/>
                        </a:rPr>
                        <a:t>Analytics are provided by Atlassian Cloud as a build-in feature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dirty="0">
                          <a:solidFill>
                            <a:srgbClr val="172B4D"/>
                          </a:solidFill>
                          <a:effectLst/>
                          <a:latin typeface="+mn-lt"/>
                          <a:cs typeface="Catamaran" panose="00000500000000000000" pitchFamily="2" charset="0"/>
                        </a:rPr>
                        <a:t>Migrated: </a:t>
                      </a:r>
                    </a:p>
                    <a:p>
                      <a:pPr algn="ctr" fontAlgn="ctr"/>
                      <a:r>
                        <a:rPr lang="en-US" sz="800" b="0" i="0" u="none" strike="noStrike" dirty="0">
                          <a:solidFill>
                            <a:srgbClr val="172B4D"/>
                          </a:solidFill>
                          <a:effectLst/>
                          <a:latin typeface="+mn-lt"/>
                          <a:cs typeface="Catamaran" panose="00000500000000000000" pitchFamily="2" charset="0"/>
                        </a:rPr>
                        <a:t>Users need to download Confluence cloud mobile app.</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dirty="0">
                          <a:solidFill>
                            <a:srgbClr val="172B4D"/>
                          </a:solidFill>
                          <a:effectLst/>
                          <a:latin typeface="+mn-lt"/>
                          <a:cs typeface="Catamaran" panose="00000500000000000000" pitchFamily="2" charset="0"/>
                        </a:rPr>
                        <a:t>Upgraded: </a:t>
                      </a:r>
                      <a:r>
                        <a:rPr lang="en-US" sz="800" b="0" i="0" u="none" strike="noStrike" dirty="0">
                          <a:solidFill>
                            <a:srgbClr val="172B4D"/>
                          </a:solidFill>
                          <a:effectLst/>
                          <a:latin typeface="+mn-lt"/>
                          <a:cs typeface="Catamaran" panose="00000500000000000000" pitchFamily="2" charset="0"/>
                        </a:rPr>
                        <a:t>Connection needs to be established manually I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dirty="0">
                          <a:solidFill>
                            <a:srgbClr val="172B4D"/>
                          </a:solidFill>
                          <a:effectLst/>
                          <a:latin typeface="+mn-lt"/>
                          <a:cs typeface="Catamaran" panose="00000500000000000000" pitchFamily="2" charset="0"/>
                        </a:rPr>
                        <a:t>Upgraded: </a:t>
                      </a:r>
                    </a:p>
                    <a:p>
                      <a:pPr algn="ctr" fontAlgn="ctr"/>
                      <a:r>
                        <a:rPr lang="en-US" sz="800" b="0" i="0" u="none" strike="noStrike" dirty="0">
                          <a:solidFill>
                            <a:srgbClr val="172B4D"/>
                          </a:solidFill>
                          <a:effectLst/>
                          <a:latin typeface="+mn-lt"/>
                          <a:cs typeface="Catamaran" panose="00000500000000000000" pitchFamily="2" charset="0"/>
                        </a:rPr>
                        <a:t>Inbuilt functionality to integrate with slack will mean no feature difference.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576069">
                <a:tc>
                  <a:txBody>
                    <a:bodyPr/>
                    <a:lstStyle/>
                    <a:p>
                      <a:pPr algn="r"/>
                      <a:r>
                        <a:rPr lang="en-GB" sz="900" b="1">
                          <a:latin typeface="+mn-lt"/>
                        </a:rPr>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576069">
                <a:tc>
                  <a:txBody>
                    <a:bodyPr/>
                    <a:lstStyle/>
                    <a:p>
                      <a:pPr algn="r"/>
                      <a:r>
                        <a:rPr lang="en-GB" sz="900" b="1">
                          <a:latin typeface="+mn-lt"/>
                        </a:rPr>
                        <a:t>T&amp;T Projects </a:t>
                      </a:r>
                    </a:p>
                    <a:p>
                      <a:pPr algn="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576069">
                <a:tc>
                  <a:txBody>
                    <a:bodyPr/>
                    <a:lstStyle/>
                    <a:p>
                      <a:pPr algn="r"/>
                      <a:r>
                        <a:rPr lang="en-GB" sz="900" b="1" dirty="0">
                          <a:latin typeface="+mn-lt"/>
                        </a:rPr>
                        <a:t>Site 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33031818"/>
                  </a:ext>
                </a:extLst>
              </a:tr>
              <a:tr h="576069">
                <a:tc>
                  <a:txBody>
                    <a:bodyPr/>
                    <a:lstStyle/>
                    <a:p>
                      <a:pPr algn="r"/>
                      <a:r>
                        <a:rPr lang="en-GB" sz="900" b="1">
                          <a:latin typeface="+mn-lt"/>
                        </a:rPr>
                        <a:t>PHE Projects </a:t>
                      </a:r>
                    </a:p>
                    <a:p>
                      <a:pPr algn="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42807712"/>
                  </a:ext>
                </a:extLst>
              </a:tr>
              <a:tr h="604351">
                <a:tc>
                  <a:txBody>
                    <a:bodyPr/>
                    <a:lstStyle/>
                    <a:p>
                      <a:pPr algn="r"/>
                      <a:r>
                        <a:rPr lang="en-GB" sz="900" b="1">
                          <a:latin typeface="+mn-lt"/>
                        </a:rPr>
                        <a:t>External users, partners, </a:t>
                      </a:r>
                    </a:p>
                    <a:p>
                      <a:pPr algn="r"/>
                      <a:r>
                        <a:rPr lang="en-GB" sz="900" b="1">
                          <a:latin typeface="+mn-lt"/>
                        </a:rPr>
                        <a:t>vendors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525397143"/>
                  </a:ext>
                </a:extLst>
              </a:tr>
            </a:tbl>
          </a:graphicData>
        </a:graphic>
      </p:graphicFrame>
      <p:sp>
        <p:nvSpPr>
          <p:cNvPr id="12" name="Oval 11">
            <a:extLst>
              <a:ext uri="{FF2B5EF4-FFF2-40B4-BE49-F238E27FC236}">
                <a16:creationId xmlns:a16="http://schemas.microsoft.com/office/drawing/2014/main" id="{D931D520-B3FF-DA1E-83F7-5C17023B52A0}"/>
              </a:ext>
            </a:extLst>
          </p:cNvPr>
          <p:cNvSpPr/>
          <p:nvPr/>
        </p:nvSpPr>
        <p:spPr>
          <a:xfrm>
            <a:off x="1544159"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hlinkClick r:id="rId4" tooltip="No feature difference that can affect the users. "/>
            <a:extLst>
              <a:ext uri="{FF2B5EF4-FFF2-40B4-BE49-F238E27FC236}">
                <a16:creationId xmlns:a16="http://schemas.microsoft.com/office/drawing/2014/main" id="{E5081044-2F98-588E-ED6E-543476A3D75C}"/>
              </a:ext>
            </a:extLst>
          </p:cNvPr>
          <p:cNvSpPr/>
          <p:nvPr/>
        </p:nvSpPr>
        <p:spPr>
          <a:xfrm>
            <a:off x="1544159"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hlinkClick r:id="rId4" tooltip="Does not include the following: Handy Timestamp, Handy tip, Handy reminder, Handy Carousel, Handy social button. In Confluence Cloud, the Handy Date Macro replaces the feature from the server."/>
            <a:extLst>
              <a:ext uri="{FF2B5EF4-FFF2-40B4-BE49-F238E27FC236}">
                <a16:creationId xmlns:a16="http://schemas.microsoft.com/office/drawing/2014/main" id="{7B49FC55-4951-B5AA-0C20-B542C6BD17D3}"/>
              </a:ext>
            </a:extLst>
          </p:cNvPr>
          <p:cNvSpPr/>
          <p:nvPr/>
        </p:nvSpPr>
        <p:spPr>
          <a:xfrm>
            <a:off x="2445233" y="3395742"/>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hlinkClick r:id="rId4" tooltip="Does not include the following: Handy Timestamp, Handy tip, Handy reminder, Handy Carousel, Handy social button. In Confluence Cloud, the Handy Date Macro replaces the feature from the server."/>
            <a:extLst>
              <a:ext uri="{FF2B5EF4-FFF2-40B4-BE49-F238E27FC236}">
                <a16:creationId xmlns:a16="http://schemas.microsoft.com/office/drawing/2014/main" id="{00389D49-54FF-1E8E-018C-C8161B063EAB}"/>
              </a:ext>
            </a:extLst>
          </p:cNvPr>
          <p:cNvSpPr/>
          <p:nvPr/>
        </p:nvSpPr>
        <p:spPr>
          <a:xfrm>
            <a:off x="2445233"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hlinkClick r:id="rId4" tooltip="Only feature differences are: Adding the macros through the action icon on the editor pane, copy table button on the editor's panel, removing all the macros from Confluence pages (Add-on Macro Cleanup)"/>
            <a:extLst>
              <a:ext uri="{FF2B5EF4-FFF2-40B4-BE49-F238E27FC236}">
                <a16:creationId xmlns:a16="http://schemas.microsoft.com/office/drawing/2014/main" id="{9A46E055-62AF-0EB7-E6F3-0C0102F2156F}"/>
              </a:ext>
            </a:extLst>
          </p:cNvPr>
          <p:cNvSpPr/>
          <p:nvPr/>
        </p:nvSpPr>
        <p:spPr>
          <a:xfrm>
            <a:off x="3346307" y="3395742"/>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hlinkClick r:id="rId4" tooltip="Only feature differences are: Adding the macros through the action icon on the editor pane, copy table button on the editor's panel, removing all the macros from Confluence pages (Add-on Macro Cleanup)"/>
            <a:extLst>
              <a:ext uri="{FF2B5EF4-FFF2-40B4-BE49-F238E27FC236}">
                <a16:creationId xmlns:a16="http://schemas.microsoft.com/office/drawing/2014/main" id="{84BC88A6-5914-F9C3-501F-5C56E4704D7F}"/>
              </a:ext>
            </a:extLst>
          </p:cNvPr>
          <p:cNvSpPr/>
          <p:nvPr/>
        </p:nvSpPr>
        <p:spPr>
          <a:xfrm>
            <a:off x="3346307"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hlinkClick r:id="rId4" tooltip="A different short key is used to access the macro in Cloud. Custom templates managed in different locations’. No longer enable Google Drive and One Drive integration to embedded diagrams stored in Google Drive and One Drive for use in the Confluence pages"/>
            <a:extLst>
              <a:ext uri="{FF2B5EF4-FFF2-40B4-BE49-F238E27FC236}">
                <a16:creationId xmlns:a16="http://schemas.microsoft.com/office/drawing/2014/main" id="{29FB422B-F9F8-582F-DFFF-03CF070474FB}"/>
              </a:ext>
            </a:extLst>
          </p:cNvPr>
          <p:cNvSpPr/>
          <p:nvPr/>
        </p:nvSpPr>
        <p:spPr>
          <a:xfrm>
            <a:off x="4247381" y="3395742"/>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Oval 18">
            <a:hlinkClick r:id="rId4" tooltip="A different short key is used to access the macro in Cloud. Custom templates managed in different locations’. No longer enable Google Drive and One Drive integration to embedded diagrams stored in Google Drive and One Drive for use in the Confluence pages"/>
            <a:extLst>
              <a:ext uri="{FF2B5EF4-FFF2-40B4-BE49-F238E27FC236}">
                <a16:creationId xmlns:a16="http://schemas.microsoft.com/office/drawing/2014/main" id="{7EB79A8B-054E-6603-DBBD-C5D30E523AC8}"/>
              </a:ext>
            </a:extLst>
          </p:cNvPr>
          <p:cNvSpPr/>
          <p:nvPr/>
        </p:nvSpPr>
        <p:spPr>
          <a:xfrm>
            <a:off x="4247381"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BFF83DB8-5E07-16DC-03A8-781EC52D5ED5}"/>
              </a:ext>
            </a:extLst>
          </p:cNvPr>
          <p:cNvSpPr/>
          <p:nvPr/>
        </p:nvSpPr>
        <p:spPr>
          <a:xfrm>
            <a:off x="5148455"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hlinkClick r:id="rId4" tooltip="Minor Workflow changes, Exclude reviewers, limit assigners, audit log workbox notifications, workflow tasks, all page layout and global / space config. Also doesn't support both Java &amp; REST API's."/>
            <a:extLst>
              <a:ext uri="{FF2B5EF4-FFF2-40B4-BE49-F238E27FC236}">
                <a16:creationId xmlns:a16="http://schemas.microsoft.com/office/drawing/2014/main" id="{C7D2C77F-6DE8-7D20-BC5E-5FCB4B1A83FD}"/>
              </a:ext>
            </a:extLst>
          </p:cNvPr>
          <p:cNvSpPr/>
          <p:nvPr/>
        </p:nvSpPr>
        <p:spPr>
          <a:xfrm>
            <a:off x="5148455"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2D74C83F-3704-6073-0D6F-27566EA02BF2}"/>
              </a:ext>
            </a:extLst>
          </p:cNvPr>
          <p:cNvSpPr/>
          <p:nvPr/>
        </p:nvSpPr>
        <p:spPr>
          <a:xfrm>
            <a:off x="922200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07E70307-FAAA-B344-634E-4F961D41EC8C}"/>
              </a:ext>
            </a:extLst>
          </p:cNvPr>
          <p:cNvSpPr/>
          <p:nvPr/>
        </p:nvSpPr>
        <p:spPr>
          <a:xfrm>
            <a:off x="922200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379D8DB3-FFD7-3644-CC34-34FC956E9526}"/>
              </a:ext>
            </a:extLst>
          </p:cNvPr>
          <p:cNvSpPr/>
          <p:nvPr/>
        </p:nvSpPr>
        <p:spPr>
          <a:xfrm>
            <a:off x="922200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A18CFB35-8426-6BC4-DFA9-B6FAAB14E2C6}"/>
              </a:ext>
            </a:extLst>
          </p:cNvPr>
          <p:cNvSpPr/>
          <p:nvPr/>
        </p:nvSpPr>
        <p:spPr>
          <a:xfrm>
            <a:off x="922200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E2E0BE52-309C-AFF3-C522-68D352CF2953}"/>
              </a:ext>
            </a:extLst>
          </p:cNvPr>
          <p:cNvSpPr/>
          <p:nvPr/>
        </p:nvSpPr>
        <p:spPr>
          <a:xfrm>
            <a:off x="922200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46A0B939-4101-1F26-EA81-B4C12401F4E6}"/>
              </a:ext>
            </a:extLst>
          </p:cNvPr>
          <p:cNvSpPr/>
          <p:nvPr/>
        </p:nvSpPr>
        <p:spPr>
          <a:xfrm>
            <a:off x="922200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58">
            <a:extLst>
              <a:ext uri="{FF2B5EF4-FFF2-40B4-BE49-F238E27FC236}">
                <a16:creationId xmlns:a16="http://schemas.microsoft.com/office/drawing/2014/main" id="{61FD030F-3940-B838-8291-FD3FB3E5B4A6}"/>
              </a:ext>
            </a:extLst>
          </p:cNvPr>
          <p:cNvGraphicFramePr>
            <a:graphicFrameLocks noGrp="1"/>
          </p:cNvGraphicFramePr>
          <p:nvPr>
            <p:extLst>
              <p:ext uri="{D42A27DB-BD31-4B8C-83A1-F6EECF244321}">
                <p14:modId xmlns:p14="http://schemas.microsoft.com/office/powerpoint/2010/main" val="1175088938"/>
              </p:ext>
            </p:extLst>
          </p:nvPr>
        </p:nvGraphicFramePr>
        <p:xfrm>
          <a:off x="9437931" y="40788"/>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9" name="Oval 8">
            <a:extLst>
              <a:ext uri="{FF2B5EF4-FFF2-40B4-BE49-F238E27FC236}">
                <a16:creationId xmlns:a16="http://schemas.microsoft.com/office/drawing/2014/main" id="{0626E022-8155-8BF5-0EB6-76C5BA073E10}"/>
              </a:ext>
            </a:extLst>
          </p:cNvPr>
          <p:cNvSpPr/>
          <p:nvPr/>
        </p:nvSpPr>
        <p:spPr>
          <a:xfrm>
            <a:off x="6049529"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1DB0EAE8-2DBF-DCAB-76FC-B0E98B296871}"/>
              </a:ext>
            </a:extLst>
          </p:cNvPr>
          <p:cNvSpPr/>
          <p:nvPr/>
        </p:nvSpPr>
        <p:spPr>
          <a:xfrm>
            <a:off x="6950603"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hlinkClick r:id="rId4" tooltip="No feature parity available. Not being migrated."/>
            <a:extLst>
              <a:ext uri="{FF2B5EF4-FFF2-40B4-BE49-F238E27FC236}">
                <a16:creationId xmlns:a16="http://schemas.microsoft.com/office/drawing/2014/main" id="{5E7E6CBC-5F1D-D101-8DD3-69867B2624C0}"/>
              </a:ext>
            </a:extLst>
          </p:cNvPr>
          <p:cNvSpPr/>
          <p:nvPr/>
        </p:nvSpPr>
        <p:spPr>
          <a:xfrm>
            <a:off x="6049529"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hlinkClick r:id="rId4" tooltip="Not needed - Can use built in API token OOTB."/>
            <a:extLst>
              <a:ext uri="{FF2B5EF4-FFF2-40B4-BE49-F238E27FC236}">
                <a16:creationId xmlns:a16="http://schemas.microsoft.com/office/drawing/2014/main" id="{D5730051-6046-21CB-CB5C-21684B6B4BA6}"/>
              </a:ext>
            </a:extLst>
          </p:cNvPr>
          <p:cNvSpPr/>
          <p:nvPr/>
        </p:nvSpPr>
        <p:spPr>
          <a:xfrm>
            <a:off x="6950603"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hlinkClick r:id="rId4" tooltip="app is not available on Cloud, so no migration listed. There is no alternative option due to Atlassian limitation of not providing access to Cloud database. An alternative approach is to use the available REST API endpoints to bulk get information."/>
            <a:extLst>
              <a:ext uri="{FF2B5EF4-FFF2-40B4-BE49-F238E27FC236}">
                <a16:creationId xmlns:a16="http://schemas.microsoft.com/office/drawing/2014/main" id="{BD9E5B67-F46B-E5F7-2C4C-EDD1CDC8B5C5}"/>
              </a:ext>
            </a:extLst>
          </p:cNvPr>
          <p:cNvSpPr/>
          <p:nvPr/>
        </p:nvSpPr>
        <p:spPr>
          <a:xfrm>
            <a:off x="7851677" y="5659323"/>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hlinkClick r:id="rId4" tooltip="app is not available on Cloud, so no migration listed. There is no alternative option due to Atlassian limitation of not providing access to Cloud database. An alternative approach is to use the available REST API endpoints to bulk get information."/>
            <a:extLst>
              <a:ext uri="{FF2B5EF4-FFF2-40B4-BE49-F238E27FC236}">
                <a16:creationId xmlns:a16="http://schemas.microsoft.com/office/drawing/2014/main" id="{7B624C63-5202-1D20-987D-FCB432B874FD}"/>
              </a:ext>
            </a:extLst>
          </p:cNvPr>
          <p:cNvSpPr/>
          <p:nvPr/>
        </p:nvSpPr>
        <p:spPr>
          <a:xfrm>
            <a:off x="7851677" y="4522820"/>
            <a:ext cx="304800" cy="315310"/>
          </a:xfrm>
          <a:prstGeom prst="ellipse">
            <a:avLst/>
          </a:prstGeom>
          <a:gradFill>
            <a:gsLst>
              <a:gs pos="100000">
                <a:schemeClr val="accent1">
                  <a:lumMod val="5000"/>
                  <a:lumOff val="95000"/>
                </a:schemeClr>
              </a:gs>
              <a:gs pos="53000">
                <a:srgbClr val="5D97E2"/>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hlinkClick r:id="rId4" tooltip="Analytics are provided by Atlassian Cloud as a build-in feature for Premium and Enterprise customers. "/>
            <a:extLst>
              <a:ext uri="{FF2B5EF4-FFF2-40B4-BE49-F238E27FC236}">
                <a16:creationId xmlns:a16="http://schemas.microsoft.com/office/drawing/2014/main" id="{BDC3AA63-02D0-E840-6A8D-53F6903A3C20}"/>
              </a:ext>
            </a:extLst>
          </p:cNvPr>
          <p:cNvSpPr/>
          <p:nvPr/>
        </p:nvSpPr>
        <p:spPr>
          <a:xfrm>
            <a:off x="8752751" y="565932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hlinkClick r:id="rId4" tooltip="Analytics are provided by Atlassian Cloud as a build-in feature for Premium and Enterprise customers. "/>
            <a:extLst>
              <a:ext uri="{FF2B5EF4-FFF2-40B4-BE49-F238E27FC236}">
                <a16:creationId xmlns:a16="http://schemas.microsoft.com/office/drawing/2014/main" id="{D295D6AE-11EF-7808-2CDC-F6FB74819150}"/>
              </a:ext>
            </a:extLst>
          </p:cNvPr>
          <p:cNvSpPr/>
          <p:nvPr/>
        </p:nvSpPr>
        <p:spPr>
          <a:xfrm>
            <a:off x="8752751" y="45228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hlinkClick r:id="rId4" tooltip=" users can download the Confluence Cloud mobile app to access Confluence Cloud on their mobile. Alternatively, users can connect to Confluence via a web browser on their mobile device. Complications can be met if a VPN is required to access Confluence."/>
            <a:extLst>
              <a:ext uri="{FF2B5EF4-FFF2-40B4-BE49-F238E27FC236}">
                <a16:creationId xmlns:a16="http://schemas.microsoft.com/office/drawing/2014/main" id="{E607B932-25D1-000D-DDCE-274E4CEEF920}"/>
              </a:ext>
            </a:extLst>
          </p:cNvPr>
          <p:cNvSpPr/>
          <p:nvPr/>
        </p:nvSpPr>
        <p:spPr>
          <a:xfrm>
            <a:off x="9653825" y="565932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063CF268-6516-FC92-11BF-FDC29275EC54}"/>
              </a:ext>
            </a:extLst>
          </p:cNvPr>
          <p:cNvSpPr/>
          <p:nvPr/>
        </p:nvSpPr>
        <p:spPr>
          <a:xfrm>
            <a:off x="9653825" y="452282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a:hlinkClick r:id="rId4" tooltip="A different short key is used to access the macro in Cloud. Custom templates managed in different locations’. No longer enable Google Drive and One Drive integration to embedded diagrams stored in Google Drive and One Drive for use in the Confluence pages"/>
            <a:extLst>
              <a:ext uri="{FF2B5EF4-FFF2-40B4-BE49-F238E27FC236}">
                <a16:creationId xmlns:a16="http://schemas.microsoft.com/office/drawing/2014/main" id="{DA9E5FC0-B90D-42BB-05F2-3A23B0736C6F}"/>
              </a:ext>
            </a:extLst>
          </p:cNvPr>
          <p:cNvSpPr/>
          <p:nvPr/>
        </p:nvSpPr>
        <p:spPr>
          <a:xfrm>
            <a:off x="4247381" y="565932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a:extLst>
              <a:ext uri="{FF2B5EF4-FFF2-40B4-BE49-F238E27FC236}">
                <a16:creationId xmlns:a16="http://schemas.microsoft.com/office/drawing/2014/main" id="{A7E3BF54-CE4F-5618-C7A4-86F2CC4E586F}"/>
              </a:ext>
            </a:extLst>
          </p:cNvPr>
          <p:cNvSpPr/>
          <p:nvPr/>
        </p:nvSpPr>
        <p:spPr>
          <a:xfrm>
            <a:off x="4247381" y="452282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a:hlinkClick r:id="rId4" tooltip="app is not available on Cloud, so no migration listed. There is no alternative option due to Atlassian limitation of not providing access to Cloud database. An alternative approach is to use the available REST API endpoints to bulk get information."/>
            <a:extLst>
              <a:ext uri="{FF2B5EF4-FFF2-40B4-BE49-F238E27FC236}">
                <a16:creationId xmlns:a16="http://schemas.microsoft.com/office/drawing/2014/main" id="{B57457AB-C65A-87C8-F1A5-ED015E65482C}"/>
              </a:ext>
            </a:extLst>
          </p:cNvPr>
          <p:cNvSpPr/>
          <p:nvPr/>
        </p:nvSpPr>
        <p:spPr>
          <a:xfrm>
            <a:off x="7851677" y="5109107"/>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a:hlinkClick r:id="rId4" tooltip="Analytics are provided by Atlassian Cloud as a build-in feature for Premium and Enterprise customers. "/>
            <a:extLst>
              <a:ext uri="{FF2B5EF4-FFF2-40B4-BE49-F238E27FC236}">
                <a16:creationId xmlns:a16="http://schemas.microsoft.com/office/drawing/2014/main" id="{29CB7DCA-5426-652F-A84A-D87C81D443FF}"/>
              </a:ext>
            </a:extLst>
          </p:cNvPr>
          <p:cNvSpPr/>
          <p:nvPr/>
        </p:nvSpPr>
        <p:spPr>
          <a:xfrm>
            <a:off x="8752751" y="510910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hlinkClick r:id="rId4" tooltip=" users can download the Confluence Cloud mobile app to access Confluence Cloud on their mobile. Alternatively, users can connect to Confluence via a web browser on their mobile device. Complications can be met if a VPN is required to access Confluence."/>
            <a:extLst>
              <a:ext uri="{FF2B5EF4-FFF2-40B4-BE49-F238E27FC236}">
                <a16:creationId xmlns:a16="http://schemas.microsoft.com/office/drawing/2014/main" id="{519C2349-6674-25A3-7E58-7C3CBCBC037D}"/>
              </a:ext>
            </a:extLst>
          </p:cNvPr>
          <p:cNvSpPr/>
          <p:nvPr/>
        </p:nvSpPr>
        <p:spPr>
          <a:xfrm>
            <a:off x="9653825" y="510910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Oval 50">
            <a:hlinkClick r:id="rId4" tooltip="A different short key is used to access the macro in Cloud. Custom templates managed in different locations’. No longer enable Google Drive and One Drive integration to embedded diagrams stored in Google Drive and One Drive for use in the Confluence pages"/>
            <a:extLst>
              <a:ext uri="{FF2B5EF4-FFF2-40B4-BE49-F238E27FC236}">
                <a16:creationId xmlns:a16="http://schemas.microsoft.com/office/drawing/2014/main" id="{32D0A6BF-A0A2-EC39-B6AC-77CE21B0BA49}"/>
              </a:ext>
            </a:extLst>
          </p:cNvPr>
          <p:cNvSpPr/>
          <p:nvPr/>
        </p:nvSpPr>
        <p:spPr>
          <a:xfrm>
            <a:off x="4247381" y="510910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Atlassian Confluence logo transparent PNG - StickPNG">
            <a:extLst>
              <a:ext uri="{FF2B5EF4-FFF2-40B4-BE49-F238E27FC236}">
                <a16:creationId xmlns:a16="http://schemas.microsoft.com/office/drawing/2014/main" id="{69FA9213-F642-EA76-2CDF-C3A8D77AAB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9496" y="-365411"/>
            <a:ext cx="2629842" cy="1577905"/>
          </a:xfrm>
          <a:prstGeom prst="rect">
            <a:avLst/>
          </a:prstGeom>
          <a:noFill/>
          <a:extLst>
            <a:ext uri="{909E8E84-426E-40DD-AFC4-6F175D3DCCD1}">
              <a14:hiddenFill xmlns:a14="http://schemas.microsoft.com/office/drawing/2010/main">
                <a:solidFill>
                  <a:srgbClr val="FFFFFF"/>
                </a:solidFill>
              </a14:hiddenFill>
            </a:ext>
          </a:extLst>
        </p:spPr>
      </p:pic>
      <p:sp>
        <p:nvSpPr>
          <p:cNvPr id="52" name="Oval 51">
            <a:hlinkClick r:id="rId4" tooltip="Migration is not supported by the vendor. The connection will need to be established manually in Cloud after migrating the data and installing the app."/>
            <a:extLst>
              <a:ext uri="{FF2B5EF4-FFF2-40B4-BE49-F238E27FC236}">
                <a16:creationId xmlns:a16="http://schemas.microsoft.com/office/drawing/2014/main" id="{63184FC2-35D4-B1D5-0188-245DDDA95DD4}"/>
              </a:ext>
            </a:extLst>
          </p:cNvPr>
          <p:cNvSpPr/>
          <p:nvPr/>
        </p:nvSpPr>
        <p:spPr>
          <a:xfrm>
            <a:off x="10554899" y="4522820"/>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hlinkClick r:id="rId4" tooltip="The existing app is not available for Cloud. However, there is an inbuilt functionality in Confluence Cloud to integrate with Slack "/>
            <a:extLst>
              <a:ext uri="{FF2B5EF4-FFF2-40B4-BE49-F238E27FC236}">
                <a16:creationId xmlns:a16="http://schemas.microsoft.com/office/drawing/2014/main" id="{6F758BFC-B9B9-137C-F9A5-B031D90AAAC3}"/>
              </a:ext>
            </a:extLst>
          </p:cNvPr>
          <p:cNvSpPr/>
          <p:nvPr/>
        </p:nvSpPr>
        <p:spPr>
          <a:xfrm>
            <a:off x="11455973" y="45228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hlinkClick r:id="rId4" tooltip="The existing app is not available for Cloud. However, there is an inbuilt functionality in Confluence Cloud to integrate with Slack "/>
            <a:extLst>
              <a:ext uri="{FF2B5EF4-FFF2-40B4-BE49-F238E27FC236}">
                <a16:creationId xmlns:a16="http://schemas.microsoft.com/office/drawing/2014/main" id="{EC1BEC85-A796-E15C-7868-982EA5206925}"/>
              </a:ext>
            </a:extLst>
          </p:cNvPr>
          <p:cNvSpPr/>
          <p:nvPr/>
        </p:nvSpPr>
        <p:spPr>
          <a:xfrm>
            <a:off x="11455973" y="5659323"/>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extLst>
              <a:ext uri="{FF2B5EF4-FFF2-40B4-BE49-F238E27FC236}">
                <a16:creationId xmlns:a16="http://schemas.microsoft.com/office/drawing/2014/main" id="{B1BC357F-26BE-7640-1B84-3BEF7FDDB67F}"/>
              </a:ext>
            </a:extLst>
          </p:cNvPr>
          <p:cNvSpPr/>
          <p:nvPr/>
        </p:nvSpPr>
        <p:spPr>
          <a:xfrm>
            <a:off x="10554899"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09B8108B-C520-E4CD-16AA-D081B942793A}"/>
              </a:ext>
            </a:extLst>
          </p:cNvPr>
          <p:cNvSpPr/>
          <p:nvPr/>
        </p:nvSpPr>
        <p:spPr>
          <a:xfrm>
            <a:off x="10554899"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4" name="Oval 1033">
            <a:extLst>
              <a:ext uri="{FF2B5EF4-FFF2-40B4-BE49-F238E27FC236}">
                <a16:creationId xmlns:a16="http://schemas.microsoft.com/office/drawing/2014/main" id="{CDD1172C-9D6B-2FE0-F422-962B0660CC5E}"/>
              </a:ext>
            </a:extLst>
          </p:cNvPr>
          <p:cNvSpPr/>
          <p:nvPr/>
        </p:nvSpPr>
        <p:spPr>
          <a:xfrm>
            <a:off x="7851677"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5" name="Oval 1034">
            <a:extLst>
              <a:ext uri="{FF2B5EF4-FFF2-40B4-BE49-F238E27FC236}">
                <a16:creationId xmlns:a16="http://schemas.microsoft.com/office/drawing/2014/main" id="{FAAEBC58-81BB-1537-179B-9B63A004BAA7}"/>
              </a:ext>
            </a:extLst>
          </p:cNvPr>
          <p:cNvSpPr/>
          <p:nvPr/>
        </p:nvSpPr>
        <p:spPr>
          <a:xfrm>
            <a:off x="8752751"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6" name="Oval 1035">
            <a:extLst>
              <a:ext uri="{FF2B5EF4-FFF2-40B4-BE49-F238E27FC236}">
                <a16:creationId xmlns:a16="http://schemas.microsoft.com/office/drawing/2014/main" id="{2B4E471E-864F-ADF4-537A-7A36137F1A70}"/>
              </a:ext>
            </a:extLst>
          </p:cNvPr>
          <p:cNvSpPr/>
          <p:nvPr/>
        </p:nvSpPr>
        <p:spPr>
          <a:xfrm>
            <a:off x="9653825"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7" name="Oval 1036">
            <a:extLst>
              <a:ext uri="{FF2B5EF4-FFF2-40B4-BE49-F238E27FC236}">
                <a16:creationId xmlns:a16="http://schemas.microsoft.com/office/drawing/2014/main" id="{1904949D-6996-0C80-7CEA-A059F2EA8C47}"/>
              </a:ext>
            </a:extLst>
          </p:cNvPr>
          <p:cNvSpPr/>
          <p:nvPr/>
        </p:nvSpPr>
        <p:spPr>
          <a:xfrm>
            <a:off x="10554899"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8" name="Oval 1037">
            <a:extLst>
              <a:ext uri="{FF2B5EF4-FFF2-40B4-BE49-F238E27FC236}">
                <a16:creationId xmlns:a16="http://schemas.microsoft.com/office/drawing/2014/main" id="{3732A20D-F75D-22B5-AD6F-F607199546E4}"/>
              </a:ext>
            </a:extLst>
          </p:cNvPr>
          <p:cNvSpPr/>
          <p:nvPr/>
        </p:nvSpPr>
        <p:spPr>
          <a:xfrm>
            <a:off x="11455973"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9" name="Oval 1038">
            <a:extLst>
              <a:ext uri="{FF2B5EF4-FFF2-40B4-BE49-F238E27FC236}">
                <a16:creationId xmlns:a16="http://schemas.microsoft.com/office/drawing/2014/main" id="{056681A7-2406-939E-22AA-5506E6E805AD}"/>
              </a:ext>
            </a:extLst>
          </p:cNvPr>
          <p:cNvSpPr/>
          <p:nvPr/>
        </p:nvSpPr>
        <p:spPr>
          <a:xfrm>
            <a:off x="7851677"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0" name="Oval 1039">
            <a:extLst>
              <a:ext uri="{FF2B5EF4-FFF2-40B4-BE49-F238E27FC236}">
                <a16:creationId xmlns:a16="http://schemas.microsoft.com/office/drawing/2014/main" id="{4E8143FD-CBF0-CE31-5A90-B20E32E816F9}"/>
              </a:ext>
            </a:extLst>
          </p:cNvPr>
          <p:cNvSpPr/>
          <p:nvPr/>
        </p:nvSpPr>
        <p:spPr>
          <a:xfrm>
            <a:off x="8752751"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1" name="Oval 1040">
            <a:extLst>
              <a:ext uri="{FF2B5EF4-FFF2-40B4-BE49-F238E27FC236}">
                <a16:creationId xmlns:a16="http://schemas.microsoft.com/office/drawing/2014/main" id="{BCFF0D88-4A6A-BA3E-0762-05356FCAFBD1}"/>
              </a:ext>
            </a:extLst>
          </p:cNvPr>
          <p:cNvSpPr/>
          <p:nvPr/>
        </p:nvSpPr>
        <p:spPr>
          <a:xfrm>
            <a:off x="9653825"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2" name="Oval 1041">
            <a:extLst>
              <a:ext uri="{FF2B5EF4-FFF2-40B4-BE49-F238E27FC236}">
                <a16:creationId xmlns:a16="http://schemas.microsoft.com/office/drawing/2014/main" id="{187F76A4-1B5D-5BFE-CEE7-19E1E2E1A601}"/>
              </a:ext>
            </a:extLst>
          </p:cNvPr>
          <p:cNvSpPr/>
          <p:nvPr/>
        </p:nvSpPr>
        <p:spPr>
          <a:xfrm>
            <a:off x="10554899"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3" name="Oval 1042">
            <a:extLst>
              <a:ext uri="{FF2B5EF4-FFF2-40B4-BE49-F238E27FC236}">
                <a16:creationId xmlns:a16="http://schemas.microsoft.com/office/drawing/2014/main" id="{4D6C5DDE-6B81-5265-F530-9BF3670D2225}"/>
              </a:ext>
            </a:extLst>
          </p:cNvPr>
          <p:cNvSpPr/>
          <p:nvPr/>
        </p:nvSpPr>
        <p:spPr>
          <a:xfrm>
            <a:off x="11455973"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4" name="Oval 1043">
            <a:hlinkClick r:id="rId4" tooltip="Migrated using cloud migration assistant no feature difference that affect users. Used in 200 pages in 20+ spaces."/>
            <a:extLst>
              <a:ext uri="{FF2B5EF4-FFF2-40B4-BE49-F238E27FC236}">
                <a16:creationId xmlns:a16="http://schemas.microsoft.com/office/drawing/2014/main" id="{3AF3B15E-D8FC-16EA-FDAB-B6F8DFF7C5D7}"/>
              </a:ext>
            </a:extLst>
          </p:cNvPr>
          <p:cNvSpPr/>
          <p:nvPr/>
        </p:nvSpPr>
        <p:spPr>
          <a:xfrm>
            <a:off x="5148455" y="4522820"/>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5" name="Oval 1044">
            <a:hlinkClick r:id="rId4" tooltip="No feature parity available. Not being migrated."/>
            <a:extLst>
              <a:ext uri="{FF2B5EF4-FFF2-40B4-BE49-F238E27FC236}">
                <a16:creationId xmlns:a16="http://schemas.microsoft.com/office/drawing/2014/main" id="{9CF65E65-BCAB-A81D-EC37-AF12FEFF600D}"/>
              </a:ext>
            </a:extLst>
          </p:cNvPr>
          <p:cNvSpPr/>
          <p:nvPr/>
        </p:nvSpPr>
        <p:spPr>
          <a:xfrm>
            <a:off x="6049529" y="4522820"/>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6" name="Oval 1045">
            <a:hlinkClick r:id="rId4" tooltip="Not needed - Can use built in API token OOTB."/>
            <a:extLst>
              <a:ext uri="{FF2B5EF4-FFF2-40B4-BE49-F238E27FC236}">
                <a16:creationId xmlns:a16="http://schemas.microsoft.com/office/drawing/2014/main" id="{54A605A3-734A-40AD-A169-2F91518F1BFA}"/>
              </a:ext>
            </a:extLst>
          </p:cNvPr>
          <p:cNvSpPr/>
          <p:nvPr/>
        </p:nvSpPr>
        <p:spPr>
          <a:xfrm>
            <a:off x="6950603" y="4522820"/>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7" name="Oval 1046">
            <a:extLst>
              <a:ext uri="{FF2B5EF4-FFF2-40B4-BE49-F238E27FC236}">
                <a16:creationId xmlns:a16="http://schemas.microsoft.com/office/drawing/2014/main" id="{4F517A2C-7F99-D7D0-3FA5-34B79E437983}"/>
              </a:ext>
            </a:extLst>
          </p:cNvPr>
          <p:cNvSpPr/>
          <p:nvPr/>
        </p:nvSpPr>
        <p:spPr>
          <a:xfrm>
            <a:off x="5148455"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8" name="Oval 1047">
            <a:extLst>
              <a:ext uri="{FF2B5EF4-FFF2-40B4-BE49-F238E27FC236}">
                <a16:creationId xmlns:a16="http://schemas.microsoft.com/office/drawing/2014/main" id="{B88AE1FB-1B33-270C-EF0B-8CD49C2E1BEE}"/>
              </a:ext>
            </a:extLst>
          </p:cNvPr>
          <p:cNvSpPr/>
          <p:nvPr/>
        </p:nvSpPr>
        <p:spPr>
          <a:xfrm>
            <a:off x="6049529"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9" name="Oval 1048">
            <a:extLst>
              <a:ext uri="{FF2B5EF4-FFF2-40B4-BE49-F238E27FC236}">
                <a16:creationId xmlns:a16="http://schemas.microsoft.com/office/drawing/2014/main" id="{9B677999-4925-D600-7E88-19A2CC70E86C}"/>
              </a:ext>
            </a:extLst>
          </p:cNvPr>
          <p:cNvSpPr/>
          <p:nvPr/>
        </p:nvSpPr>
        <p:spPr>
          <a:xfrm>
            <a:off x="6950603"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0" name="Oval 1049">
            <a:extLst>
              <a:ext uri="{FF2B5EF4-FFF2-40B4-BE49-F238E27FC236}">
                <a16:creationId xmlns:a16="http://schemas.microsoft.com/office/drawing/2014/main" id="{16716E95-F09D-39F6-3AEA-412DD923776D}"/>
              </a:ext>
            </a:extLst>
          </p:cNvPr>
          <p:cNvSpPr/>
          <p:nvPr/>
        </p:nvSpPr>
        <p:spPr>
          <a:xfrm>
            <a:off x="5148455"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1" name="Oval 1050">
            <a:extLst>
              <a:ext uri="{FF2B5EF4-FFF2-40B4-BE49-F238E27FC236}">
                <a16:creationId xmlns:a16="http://schemas.microsoft.com/office/drawing/2014/main" id="{8D44AF9A-1541-EC9A-93E5-4DCAAD220D8A}"/>
              </a:ext>
            </a:extLst>
          </p:cNvPr>
          <p:cNvSpPr/>
          <p:nvPr/>
        </p:nvSpPr>
        <p:spPr>
          <a:xfrm>
            <a:off x="6049529"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2" name="Oval 1051">
            <a:extLst>
              <a:ext uri="{FF2B5EF4-FFF2-40B4-BE49-F238E27FC236}">
                <a16:creationId xmlns:a16="http://schemas.microsoft.com/office/drawing/2014/main" id="{A5E912BE-510A-8B1D-1198-73E0B307F927}"/>
              </a:ext>
            </a:extLst>
          </p:cNvPr>
          <p:cNvSpPr/>
          <p:nvPr/>
        </p:nvSpPr>
        <p:spPr>
          <a:xfrm>
            <a:off x="6950603"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3" name="Oval 1052">
            <a:hlinkClick r:id="rId4" tooltip="Need to migrate by hand because  Confluence will automatically convert individual tabs, from a body with a macro to a regular macro without body, the content of the body will no longer be accessible in the new editor and tabs won't display correctly."/>
            <a:extLst>
              <a:ext uri="{FF2B5EF4-FFF2-40B4-BE49-F238E27FC236}">
                <a16:creationId xmlns:a16="http://schemas.microsoft.com/office/drawing/2014/main" id="{AFF2ABB2-8BAD-0EB7-9A0A-8087C2F7677B}"/>
              </a:ext>
            </a:extLst>
          </p:cNvPr>
          <p:cNvSpPr/>
          <p:nvPr/>
        </p:nvSpPr>
        <p:spPr>
          <a:xfrm>
            <a:off x="1544159" y="4522820"/>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54" name="Oval 1053">
            <a:extLst>
              <a:ext uri="{FF2B5EF4-FFF2-40B4-BE49-F238E27FC236}">
                <a16:creationId xmlns:a16="http://schemas.microsoft.com/office/drawing/2014/main" id="{E8E4FF2B-50E6-DE38-C8BD-863FD4012AB6}"/>
              </a:ext>
            </a:extLst>
          </p:cNvPr>
          <p:cNvSpPr/>
          <p:nvPr/>
        </p:nvSpPr>
        <p:spPr>
          <a:xfrm>
            <a:off x="2445233" y="452282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5" name="Oval 1054">
            <a:extLst>
              <a:ext uri="{FF2B5EF4-FFF2-40B4-BE49-F238E27FC236}">
                <a16:creationId xmlns:a16="http://schemas.microsoft.com/office/drawing/2014/main" id="{9CAE4AB8-839E-54C1-9783-01CBFF59ED39}"/>
              </a:ext>
            </a:extLst>
          </p:cNvPr>
          <p:cNvSpPr/>
          <p:nvPr/>
        </p:nvSpPr>
        <p:spPr>
          <a:xfrm>
            <a:off x="3346307" y="452282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6" name="Oval 1055">
            <a:extLst>
              <a:ext uri="{FF2B5EF4-FFF2-40B4-BE49-F238E27FC236}">
                <a16:creationId xmlns:a16="http://schemas.microsoft.com/office/drawing/2014/main" id="{FEDA3FAE-415A-57E8-9CE2-3CF4107D09E2}"/>
              </a:ext>
            </a:extLst>
          </p:cNvPr>
          <p:cNvSpPr/>
          <p:nvPr/>
        </p:nvSpPr>
        <p:spPr>
          <a:xfrm>
            <a:off x="3346307"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7" name="Oval 1056">
            <a:extLst>
              <a:ext uri="{FF2B5EF4-FFF2-40B4-BE49-F238E27FC236}">
                <a16:creationId xmlns:a16="http://schemas.microsoft.com/office/drawing/2014/main" id="{FA94BC14-3AC2-EF8E-10C9-DF3031739F54}"/>
              </a:ext>
            </a:extLst>
          </p:cNvPr>
          <p:cNvSpPr/>
          <p:nvPr/>
        </p:nvSpPr>
        <p:spPr>
          <a:xfrm>
            <a:off x="1544159"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8" name="Oval 1057">
            <a:extLst>
              <a:ext uri="{FF2B5EF4-FFF2-40B4-BE49-F238E27FC236}">
                <a16:creationId xmlns:a16="http://schemas.microsoft.com/office/drawing/2014/main" id="{62D7F6A0-F463-5667-12CB-0677235CC8A1}"/>
              </a:ext>
            </a:extLst>
          </p:cNvPr>
          <p:cNvSpPr/>
          <p:nvPr/>
        </p:nvSpPr>
        <p:spPr>
          <a:xfrm>
            <a:off x="2445233"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9" name="Oval 1058">
            <a:extLst>
              <a:ext uri="{FF2B5EF4-FFF2-40B4-BE49-F238E27FC236}">
                <a16:creationId xmlns:a16="http://schemas.microsoft.com/office/drawing/2014/main" id="{1B14855D-10C5-7DA9-9E79-3EF792D4D2A1}"/>
              </a:ext>
            </a:extLst>
          </p:cNvPr>
          <p:cNvSpPr/>
          <p:nvPr/>
        </p:nvSpPr>
        <p:spPr>
          <a:xfrm>
            <a:off x="3346307"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2" name="Oval 1061">
            <a:extLst>
              <a:ext uri="{FF2B5EF4-FFF2-40B4-BE49-F238E27FC236}">
                <a16:creationId xmlns:a16="http://schemas.microsoft.com/office/drawing/2014/main" id="{9D62DE88-31BF-AA55-B3D9-3AEBA334A636}"/>
              </a:ext>
            </a:extLst>
          </p:cNvPr>
          <p:cNvSpPr/>
          <p:nvPr/>
        </p:nvSpPr>
        <p:spPr>
          <a:xfrm>
            <a:off x="1544159"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3" name="Oval 1062">
            <a:extLst>
              <a:ext uri="{FF2B5EF4-FFF2-40B4-BE49-F238E27FC236}">
                <a16:creationId xmlns:a16="http://schemas.microsoft.com/office/drawing/2014/main" id="{1A5F14AF-4063-3BC4-393F-A96C9D74B83F}"/>
              </a:ext>
            </a:extLst>
          </p:cNvPr>
          <p:cNvSpPr/>
          <p:nvPr/>
        </p:nvSpPr>
        <p:spPr>
          <a:xfrm>
            <a:off x="2445233"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5" name="Oval 1064">
            <a:hlinkClick r:id="rId4" tooltip="The existing app is not available for Cloud. However, there is an inbuilt functionality in Confluence Cloud to integrate with Slack "/>
            <a:extLst>
              <a:ext uri="{FF2B5EF4-FFF2-40B4-BE49-F238E27FC236}">
                <a16:creationId xmlns:a16="http://schemas.microsoft.com/office/drawing/2014/main" id="{38A91E0F-D5D5-6D6A-E5CC-03C1B5CE7669}"/>
              </a:ext>
            </a:extLst>
          </p:cNvPr>
          <p:cNvSpPr/>
          <p:nvPr/>
        </p:nvSpPr>
        <p:spPr>
          <a:xfrm>
            <a:off x="11455973" y="5109107"/>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66" name="Picture 1065" descr="Graphical user interface, application&#10;&#10;Description automatically generated">
            <a:extLst>
              <a:ext uri="{FF2B5EF4-FFF2-40B4-BE49-F238E27FC236}">
                <a16:creationId xmlns:a16="http://schemas.microsoft.com/office/drawing/2014/main" id="{FB73A14C-A941-96F5-89CB-CAD0ACFBA5AA}"/>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26501" b="41782" l="63567" r="77478"/>
                    </a14:imgEffect>
                  </a14:imgLayer>
                </a14:imgProps>
              </a:ext>
              <a:ext uri="{28A0092B-C50C-407E-A947-70E740481C1C}">
                <a14:useLocalDpi xmlns:a14="http://schemas.microsoft.com/office/drawing/2010/main" val="0"/>
              </a:ext>
            </a:extLst>
          </a:blip>
          <a:srcRect l="61828" t="24591" r="20783" b="56308"/>
          <a:stretch/>
        </p:blipFill>
        <p:spPr>
          <a:xfrm>
            <a:off x="231668" y="5179355"/>
            <a:ext cx="300528" cy="343645"/>
          </a:xfrm>
          <a:prstGeom prst="rect">
            <a:avLst/>
          </a:prstGeom>
        </p:spPr>
      </p:pic>
      <p:pic>
        <p:nvPicPr>
          <p:cNvPr id="1067" name="Picture 1066" descr="Graphical user interface, application&#10;&#10;Description automatically generated">
            <a:extLst>
              <a:ext uri="{FF2B5EF4-FFF2-40B4-BE49-F238E27FC236}">
                <a16:creationId xmlns:a16="http://schemas.microsoft.com/office/drawing/2014/main" id="{E3ACAD7D-2928-9E3C-C2BB-8D785255E0A0}"/>
              </a:ext>
            </a:extLst>
          </p:cNvPr>
          <p:cNvPicPr>
            <a:picLocks noChangeAspect="1"/>
          </p:cNvPicPr>
          <p:nvPr/>
        </p:nvPicPr>
        <p:blipFill rotWithShape="1">
          <a:blip r:embed="rId8">
            <a:extLst>
              <a:ext uri="{28A0092B-C50C-407E-A947-70E740481C1C}">
                <a14:useLocalDpi xmlns:a14="http://schemas.microsoft.com/office/drawing/2010/main" val="0"/>
              </a:ext>
            </a:extLst>
          </a:blip>
          <a:srcRect l="80298" t="73375" b="9010"/>
          <a:stretch/>
        </p:blipFill>
        <p:spPr>
          <a:xfrm>
            <a:off x="230978" y="4480038"/>
            <a:ext cx="331510" cy="308558"/>
          </a:xfrm>
          <a:prstGeom prst="rect">
            <a:avLst/>
          </a:prstGeom>
        </p:spPr>
      </p:pic>
      <p:pic>
        <p:nvPicPr>
          <p:cNvPr id="1070" name="Picture 1069" descr="Graphical user interface, application&#10;&#10;Description automatically generated">
            <a:extLst>
              <a:ext uri="{FF2B5EF4-FFF2-40B4-BE49-F238E27FC236}">
                <a16:creationId xmlns:a16="http://schemas.microsoft.com/office/drawing/2014/main" id="{3C4C2351-2236-68E4-565B-5CA5186DD0CD}"/>
              </a:ext>
            </a:extLst>
          </p:cNvPr>
          <p:cNvPicPr>
            <a:picLocks noChangeAspect="1"/>
          </p:cNvPicPr>
          <p:nvPr/>
        </p:nvPicPr>
        <p:blipFill rotWithShape="1">
          <a:blip r:embed="rId9">
            <a:extLst>
              <a:ext uri="{BEBA8EAE-BF5A-486C-A8C5-ECC9F3942E4B}">
                <a14:imgProps xmlns:a14="http://schemas.microsoft.com/office/drawing/2010/main">
                  <a14:imgLayer r:embed="rId7">
                    <a14:imgEffect>
                      <a14:backgroundRemoval t="50344" b="65259" l="62551" r="78979"/>
                    </a14:imgEffect>
                  </a14:imgLayer>
                </a14:imgProps>
              </a:ext>
              <a:ext uri="{28A0092B-C50C-407E-A947-70E740481C1C}">
                <a14:useLocalDpi xmlns:a14="http://schemas.microsoft.com/office/drawing/2010/main" val="0"/>
              </a:ext>
            </a:extLst>
          </a:blip>
          <a:srcRect l="60497" t="48480" r="18968" b="32877"/>
          <a:stretch/>
        </p:blipFill>
        <p:spPr>
          <a:xfrm>
            <a:off x="218279" y="4053274"/>
            <a:ext cx="307105" cy="290265"/>
          </a:xfrm>
          <a:prstGeom prst="rect">
            <a:avLst/>
          </a:prstGeom>
        </p:spPr>
      </p:pic>
      <p:pic>
        <p:nvPicPr>
          <p:cNvPr id="1071" name="Picture 1070" descr="Graphical user interface, application&#10;&#10;Description automatically generated">
            <a:extLst>
              <a:ext uri="{FF2B5EF4-FFF2-40B4-BE49-F238E27FC236}">
                <a16:creationId xmlns:a16="http://schemas.microsoft.com/office/drawing/2014/main" id="{EAC000A1-4B82-DAEA-8466-16C5DA5E05C6}"/>
              </a:ext>
            </a:extLst>
          </p:cNvPr>
          <p:cNvPicPr>
            <a:picLocks noChangeAspect="1"/>
          </p:cNvPicPr>
          <p:nvPr/>
        </p:nvPicPr>
        <p:blipFill rotWithShape="1">
          <a:blip r:embed="rId8">
            <a:extLst>
              <a:ext uri="{28A0092B-C50C-407E-A947-70E740481C1C}">
                <a14:useLocalDpi xmlns:a14="http://schemas.microsoft.com/office/drawing/2010/main" val="0"/>
              </a:ext>
            </a:extLst>
          </a:blip>
          <a:srcRect t="73341" r="82678" b="9574"/>
          <a:stretch/>
        </p:blipFill>
        <p:spPr>
          <a:xfrm>
            <a:off x="266111" y="5742362"/>
            <a:ext cx="300529" cy="308558"/>
          </a:xfrm>
          <a:prstGeom prst="rect">
            <a:avLst/>
          </a:prstGeom>
        </p:spPr>
      </p:pic>
      <p:pic>
        <p:nvPicPr>
          <p:cNvPr id="3" name="Picture 2" descr="Graphical user interface, application&#10;&#10;Description automatically generated">
            <a:extLst>
              <a:ext uri="{FF2B5EF4-FFF2-40B4-BE49-F238E27FC236}">
                <a16:creationId xmlns:a16="http://schemas.microsoft.com/office/drawing/2014/main" id="{E62FBE84-55BA-F725-2D59-DA3398C32CF1}"/>
              </a:ext>
            </a:extLst>
          </p:cNvPr>
          <p:cNvPicPr>
            <a:picLocks noChangeAspect="1"/>
          </p:cNvPicPr>
          <p:nvPr/>
        </p:nvPicPr>
        <p:blipFill rotWithShape="1">
          <a:blip r:embed="rId10">
            <a:extLst>
              <a:ext uri="{BEBA8EAE-BF5A-486C-A8C5-ECC9F3942E4B}">
                <a14:imgProps xmlns:a14="http://schemas.microsoft.com/office/drawing/2010/main">
                  <a14:imgLayer r:embed="rId7">
                    <a14:imgEffect>
                      <a14:backgroundRemoval t="27150" b="41004" l="22410" r="36322"/>
                    </a14:imgEffect>
                  </a14:imgLayer>
                </a14:imgProps>
              </a:ext>
              <a:ext uri="{28A0092B-C50C-407E-A947-70E740481C1C}">
                <a14:useLocalDpi xmlns:a14="http://schemas.microsoft.com/office/drawing/2010/main" val="0"/>
              </a:ext>
            </a:extLst>
          </a:blip>
          <a:srcRect l="20671" t="25418" r="61939" b="57264"/>
          <a:stretch/>
        </p:blipFill>
        <p:spPr>
          <a:xfrm>
            <a:off x="239501" y="3466086"/>
            <a:ext cx="301679" cy="312762"/>
          </a:xfrm>
          <a:prstGeom prst="rect">
            <a:avLst/>
          </a:prstGeom>
        </p:spPr>
      </p:pic>
    </p:spTree>
    <p:extLst>
      <p:ext uri="{BB962C8B-B14F-4D97-AF65-F5344CB8AC3E}">
        <p14:creationId xmlns:p14="http://schemas.microsoft.com/office/powerpoint/2010/main" val="25648173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764098229"/>
              </p:ext>
            </p:extLst>
          </p:nvPr>
        </p:nvGraphicFramePr>
        <p:xfrm>
          <a:off x="237994" y="1429409"/>
          <a:ext cx="6091503" cy="4893654"/>
        </p:xfrm>
        <a:graphic>
          <a:graphicData uri="http://schemas.openxmlformats.org/drawingml/2006/table">
            <a:tbl>
              <a:tblPr firstRow="1" bandRow="1">
                <a:tableStyleId>{5C22544A-7EE6-4342-B048-85BDC9FD1C3A}</a:tableStyleId>
              </a:tblPr>
              <a:tblGrid>
                <a:gridCol w="1181499">
                  <a:extLst>
                    <a:ext uri="{9D8B030D-6E8A-4147-A177-3AD203B41FA5}">
                      <a16:colId xmlns:a16="http://schemas.microsoft.com/office/drawing/2014/main" val="380432476"/>
                    </a:ext>
                  </a:extLst>
                </a:gridCol>
                <a:gridCol w="1636668">
                  <a:extLst>
                    <a:ext uri="{9D8B030D-6E8A-4147-A177-3AD203B41FA5}">
                      <a16:colId xmlns:a16="http://schemas.microsoft.com/office/drawing/2014/main" val="2084039846"/>
                    </a:ext>
                  </a:extLst>
                </a:gridCol>
                <a:gridCol w="1636668">
                  <a:extLst>
                    <a:ext uri="{9D8B030D-6E8A-4147-A177-3AD203B41FA5}">
                      <a16:colId xmlns:a16="http://schemas.microsoft.com/office/drawing/2014/main" val="4040478803"/>
                    </a:ext>
                  </a:extLst>
                </a:gridCol>
                <a:gridCol w="1636668">
                  <a:extLst>
                    <a:ext uri="{9D8B030D-6E8A-4147-A177-3AD203B41FA5}">
                      <a16:colId xmlns:a16="http://schemas.microsoft.com/office/drawing/2014/main" val="1970320439"/>
                    </a:ext>
                  </a:extLst>
                </a:gridCol>
              </a:tblGrid>
              <a:tr h="520485">
                <a:tc>
                  <a:txBody>
                    <a:bodyPr/>
                    <a:lstStyle/>
                    <a:p>
                      <a:pPr algn="ctr"/>
                      <a:r>
                        <a:rPr lang="en-GB" sz="900"/>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t" latinLnBrk="0" hangingPunct="1"/>
                      <a:r>
                        <a:rPr lang="en-US" sz="900" b="1" kern="1200">
                          <a:solidFill>
                            <a:schemeClr val="lt1"/>
                          </a:solidFill>
                          <a:latin typeface="+mn-lt"/>
                          <a:ea typeface="+mn-ea"/>
                          <a:cs typeface="+mn-cs"/>
                        </a:rPr>
                        <a:t>Rest API</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kern="1200">
                          <a:solidFill>
                            <a:schemeClr val="lt1"/>
                          </a:solidFill>
                          <a:latin typeface="+mn-lt"/>
                          <a:ea typeface="+mn-ea"/>
                          <a:cs typeface="+mn-cs"/>
                        </a:rPr>
                        <a:t>EQMS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kern="1200">
                          <a:solidFill>
                            <a:schemeClr val="lt1"/>
                          </a:solidFill>
                          <a:latin typeface="+mn-lt"/>
                          <a:ea typeface="+mn-ea"/>
                          <a:cs typeface="+mn-cs"/>
                        </a:rPr>
                        <a:t>Figma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879213">
                <a:tc>
                  <a:txBody>
                    <a:bodyPr/>
                    <a:lstStyle/>
                    <a:p>
                      <a:pPr algn="ctr"/>
                      <a:r>
                        <a:rPr lang="en-GB" sz="900" b="1"/>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900" dirty="0"/>
                        <a:t>REST API has some differences between server and Cloud</a:t>
                      </a:r>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900" dirty="0">
                          <a:solidFill>
                            <a:schemeClr val="tx1"/>
                          </a:solidFill>
                        </a:rPr>
                        <a:t>Link appears to be broken and not used integration will not be migrated.</a:t>
                      </a:r>
                      <a:endParaRPr lang="en-GB" sz="900" dirty="0">
                        <a:solidFill>
                          <a:schemeClr val="tx1"/>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900" dirty="0">
                          <a:solidFill>
                            <a:schemeClr val="tx1"/>
                          </a:solidFill>
                        </a:rPr>
                        <a:t>No business need to continue use or subscription as has same functionality as Jira.</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582326">
                <a:tc>
                  <a:txBody>
                    <a:bodyPr/>
                    <a:lstStyle/>
                    <a:p>
                      <a:pPr algn="r"/>
                      <a:r>
                        <a:rPr lang="en-GB" sz="900" b="1" dirty="0"/>
                        <a:t>Leadership</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8946635"/>
                  </a:ext>
                </a:extLst>
              </a:tr>
              <a:tr h="582326">
                <a:tc>
                  <a:txBody>
                    <a:bodyPr/>
                    <a:lstStyle/>
                    <a:p>
                      <a:pPr algn="r"/>
                      <a:r>
                        <a:rPr lang="en-GB" sz="900" b="1" dirty="0"/>
                        <a:t>Site 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1086130"/>
                  </a:ext>
                </a:extLst>
              </a:tr>
              <a:tr h="582326">
                <a:tc>
                  <a:txBody>
                    <a:bodyPr/>
                    <a:lstStyle/>
                    <a:p>
                      <a:pPr algn="r"/>
                      <a:r>
                        <a:rPr lang="en-GB" sz="900" b="1"/>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582326">
                <a:tc>
                  <a:txBody>
                    <a:bodyPr/>
                    <a:lstStyle/>
                    <a:p>
                      <a:pPr algn="r"/>
                      <a:r>
                        <a:rPr lang="en-GB" sz="900" b="1"/>
                        <a:t>PHE Projects </a:t>
                      </a:r>
                    </a:p>
                    <a:p>
                      <a:pPr algn="r"/>
                      <a:r>
                        <a:rPr lang="en-GB" sz="900" b="1"/>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8262441"/>
                  </a:ext>
                </a:extLst>
              </a:tr>
              <a:tr h="582326">
                <a:tc>
                  <a:txBody>
                    <a:bodyPr/>
                    <a:lstStyle/>
                    <a:p>
                      <a:pPr algn="r"/>
                      <a:r>
                        <a:rPr lang="en-GB" sz="900" b="1"/>
                        <a:t>T&amp;T Projects </a:t>
                      </a:r>
                    </a:p>
                    <a:p>
                      <a:pPr algn="r"/>
                      <a:r>
                        <a:rPr lang="en-GB" sz="900" b="1"/>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582326">
                <a:tc>
                  <a:txBody>
                    <a:bodyPr/>
                    <a:lstStyle/>
                    <a:p>
                      <a:pPr algn="r"/>
                      <a:r>
                        <a:rPr lang="en-GB" sz="900" b="1"/>
                        <a:t>External users, partners, vendors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21237488"/>
                  </a:ext>
                </a:extLst>
              </a:tr>
            </a:tbl>
          </a:graphicData>
        </a:graphic>
      </p:graphicFrame>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lang="en-GB"/>
              <a:t>Change impact assessment</a:t>
            </a:r>
            <a:br>
              <a:rPr lang="en-GB"/>
            </a:br>
            <a:r>
              <a:rPr lang="en-GB" sz="2200"/>
              <a:t>Integrations by Persona group</a:t>
            </a:r>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4</a:t>
            </a:fld>
            <a:endParaRPr lang="en-GB" sz="1400"/>
          </a:p>
        </p:txBody>
      </p:sp>
      <p:sp>
        <p:nvSpPr>
          <p:cNvPr id="91" name="Oval 90">
            <a:extLst>
              <a:ext uri="{FF2B5EF4-FFF2-40B4-BE49-F238E27FC236}">
                <a16:creationId xmlns:a16="http://schemas.microsoft.com/office/drawing/2014/main" id="{29AF6E9A-C96E-996E-C6CA-185EA2D0C46E}"/>
              </a:ext>
            </a:extLst>
          </p:cNvPr>
          <p:cNvSpPr/>
          <p:nvPr/>
        </p:nvSpPr>
        <p:spPr>
          <a:xfrm>
            <a:off x="2033865" y="291978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Oval 91">
            <a:extLst>
              <a:ext uri="{FF2B5EF4-FFF2-40B4-BE49-F238E27FC236}">
                <a16:creationId xmlns:a16="http://schemas.microsoft.com/office/drawing/2014/main" id="{CB860B64-97DE-DCF4-9995-E8251B4CDD1B}"/>
              </a:ext>
            </a:extLst>
          </p:cNvPr>
          <p:cNvSpPr/>
          <p:nvPr/>
        </p:nvSpPr>
        <p:spPr>
          <a:xfrm>
            <a:off x="2033865" y="4104363"/>
            <a:ext cx="304800" cy="31531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Oval 92">
            <a:hlinkClick r:id="rId6" tooltip="Any user that is using REST API to interact with Jira will need to adjust the REST calls accordingly."/>
            <a:extLst>
              <a:ext uri="{FF2B5EF4-FFF2-40B4-BE49-F238E27FC236}">
                <a16:creationId xmlns:a16="http://schemas.microsoft.com/office/drawing/2014/main" id="{4E9B41B2-0C31-1E16-AE2F-CB5323465B2D}"/>
              </a:ext>
            </a:extLst>
          </p:cNvPr>
          <p:cNvSpPr/>
          <p:nvPr/>
        </p:nvSpPr>
        <p:spPr>
          <a:xfrm>
            <a:off x="2033865" y="4731502"/>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Oval 94">
            <a:hlinkClick r:id="rId6" tooltip="Any user that is using REST API to interact with Jira will need to adjust the REST calls accordingly."/>
            <a:extLst>
              <a:ext uri="{FF2B5EF4-FFF2-40B4-BE49-F238E27FC236}">
                <a16:creationId xmlns:a16="http://schemas.microsoft.com/office/drawing/2014/main" id="{D2AB90CC-AD48-0F8B-3498-29CDD58EB176}"/>
              </a:ext>
            </a:extLst>
          </p:cNvPr>
          <p:cNvSpPr/>
          <p:nvPr/>
        </p:nvSpPr>
        <p:spPr>
          <a:xfrm>
            <a:off x="2033865" y="5832087"/>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Oval 95">
            <a:hlinkClick r:id="rId6" tooltip="Any user that is using REST API to interact with Jira will need to adjust the REST calls accordingly."/>
            <a:extLst>
              <a:ext uri="{FF2B5EF4-FFF2-40B4-BE49-F238E27FC236}">
                <a16:creationId xmlns:a16="http://schemas.microsoft.com/office/drawing/2014/main" id="{D2B1B9C2-9259-437B-8372-D98C0D1871D4}"/>
              </a:ext>
            </a:extLst>
          </p:cNvPr>
          <p:cNvSpPr/>
          <p:nvPr/>
        </p:nvSpPr>
        <p:spPr>
          <a:xfrm>
            <a:off x="2033865" y="3524546"/>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Oval 99">
            <a:extLst>
              <a:ext uri="{FF2B5EF4-FFF2-40B4-BE49-F238E27FC236}">
                <a16:creationId xmlns:a16="http://schemas.microsoft.com/office/drawing/2014/main" id="{FFA196E8-B9CC-1295-FE8C-5B0245679932}"/>
              </a:ext>
            </a:extLst>
          </p:cNvPr>
          <p:cNvSpPr/>
          <p:nvPr/>
        </p:nvSpPr>
        <p:spPr>
          <a:xfrm>
            <a:off x="2033865" y="525533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a:extLst>
              <a:ext uri="{FF2B5EF4-FFF2-40B4-BE49-F238E27FC236}">
                <a16:creationId xmlns:a16="http://schemas.microsoft.com/office/drawing/2014/main" id="{A26489B4-5CD3-2FAF-A104-DCDC86154A14}"/>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31FB379B-4F9D-D155-9E0C-57C3D61EFD89}"/>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59C19E15-A26D-AC98-93D7-368E3419CAC4}"/>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49A6026B-40EC-947F-810E-ACDEBB6807D2}"/>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FC33E58-CE2D-CE07-4581-B6A9D985E7A3}"/>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8E276D7A-BBB6-D88E-3736-04B4E50337D6}"/>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8" name="Table 58">
            <a:extLst>
              <a:ext uri="{FF2B5EF4-FFF2-40B4-BE49-F238E27FC236}">
                <a16:creationId xmlns:a16="http://schemas.microsoft.com/office/drawing/2014/main" id="{25D7BB74-7409-956E-59B6-D112F70CA62A}"/>
              </a:ext>
            </a:extLst>
          </p:cNvPr>
          <p:cNvGraphicFramePr>
            <a:graphicFrameLocks noGrp="1"/>
          </p:cNvGraphicFramePr>
          <p:nvPr>
            <p:extLst>
              <p:ext uri="{D42A27DB-BD31-4B8C-83A1-F6EECF244321}">
                <p14:modId xmlns:p14="http://schemas.microsoft.com/office/powerpoint/2010/main" val="332292887"/>
              </p:ext>
            </p:extLst>
          </p:nvPr>
        </p:nvGraphicFramePr>
        <p:xfrm>
          <a:off x="9273074" y="39036"/>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19" name="Oval 18">
            <a:hlinkClick r:id="rId6" tooltip="Link is now decommissioned."/>
            <a:extLst>
              <a:ext uri="{FF2B5EF4-FFF2-40B4-BE49-F238E27FC236}">
                <a16:creationId xmlns:a16="http://schemas.microsoft.com/office/drawing/2014/main" id="{52F3754D-064F-F780-851C-742CAC266E6E}"/>
              </a:ext>
            </a:extLst>
          </p:cNvPr>
          <p:cNvSpPr/>
          <p:nvPr/>
        </p:nvSpPr>
        <p:spPr>
          <a:xfrm>
            <a:off x="3678920" y="4731502"/>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hlinkClick r:id="rId6" tooltip="Jira functionality will be used instead."/>
            <a:extLst>
              <a:ext uri="{FF2B5EF4-FFF2-40B4-BE49-F238E27FC236}">
                <a16:creationId xmlns:a16="http://schemas.microsoft.com/office/drawing/2014/main" id="{023CD935-50DD-221A-1FE1-27CDE3F35DDD}"/>
              </a:ext>
            </a:extLst>
          </p:cNvPr>
          <p:cNvSpPr/>
          <p:nvPr/>
        </p:nvSpPr>
        <p:spPr>
          <a:xfrm>
            <a:off x="5323975" y="410436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hlinkClick r:id="rId6" tooltip="Link is now decommissioned."/>
            <a:extLst>
              <a:ext uri="{FF2B5EF4-FFF2-40B4-BE49-F238E27FC236}">
                <a16:creationId xmlns:a16="http://schemas.microsoft.com/office/drawing/2014/main" id="{B852E52F-5F6E-D9AD-D2E7-B92758E1B903}"/>
              </a:ext>
            </a:extLst>
          </p:cNvPr>
          <p:cNvSpPr/>
          <p:nvPr/>
        </p:nvSpPr>
        <p:spPr>
          <a:xfrm>
            <a:off x="3678920" y="3524546"/>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hlinkClick r:id="rId6" tooltip="Jira functionality will be used instead."/>
            <a:extLst>
              <a:ext uri="{FF2B5EF4-FFF2-40B4-BE49-F238E27FC236}">
                <a16:creationId xmlns:a16="http://schemas.microsoft.com/office/drawing/2014/main" id="{D0DE8438-A15F-3C54-2F0B-7BD9E35F83F6}"/>
              </a:ext>
            </a:extLst>
          </p:cNvPr>
          <p:cNvSpPr/>
          <p:nvPr/>
        </p:nvSpPr>
        <p:spPr>
          <a:xfrm>
            <a:off x="5323975" y="3524546"/>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5390842A-0232-2383-4219-26F9AC095C35}"/>
              </a:ext>
            </a:extLst>
          </p:cNvPr>
          <p:cNvSpPr/>
          <p:nvPr/>
        </p:nvSpPr>
        <p:spPr>
          <a:xfrm>
            <a:off x="5323975" y="473150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hlinkClick r:id="rId6" tooltip="Link is now decommissioned."/>
            <a:extLst>
              <a:ext uri="{FF2B5EF4-FFF2-40B4-BE49-F238E27FC236}">
                <a16:creationId xmlns:a16="http://schemas.microsoft.com/office/drawing/2014/main" id="{F6374298-67B6-8A1A-78D7-9AD47D12DD51}"/>
              </a:ext>
            </a:extLst>
          </p:cNvPr>
          <p:cNvSpPr/>
          <p:nvPr/>
        </p:nvSpPr>
        <p:spPr>
          <a:xfrm>
            <a:off x="3678920" y="5255338"/>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hlinkClick r:id="rId6" tooltip="Jira functionality will be used instead."/>
            <a:extLst>
              <a:ext uri="{FF2B5EF4-FFF2-40B4-BE49-F238E27FC236}">
                <a16:creationId xmlns:a16="http://schemas.microsoft.com/office/drawing/2014/main" id="{120DB604-32DD-6CCF-4E6B-B20D291C846E}"/>
              </a:ext>
            </a:extLst>
          </p:cNvPr>
          <p:cNvSpPr/>
          <p:nvPr/>
        </p:nvSpPr>
        <p:spPr>
          <a:xfrm>
            <a:off x="5323975" y="5255338"/>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11E95484-A1A4-BB70-592C-8C5438E9DB7C}"/>
              </a:ext>
            </a:extLst>
          </p:cNvPr>
          <p:cNvSpPr/>
          <p:nvPr/>
        </p:nvSpPr>
        <p:spPr>
          <a:xfrm>
            <a:off x="5323975" y="58320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hlinkClick r:id="rId6" tooltip="Link is now decommissioned."/>
            <a:extLst>
              <a:ext uri="{FF2B5EF4-FFF2-40B4-BE49-F238E27FC236}">
                <a16:creationId xmlns:a16="http://schemas.microsoft.com/office/drawing/2014/main" id="{D2A9EDB0-3202-CA99-B678-64526DA7E948}"/>
              </a:ext>
            </a:extLst>
          </p:cNvPr>
          <p:cNvSpPr/>
          <p:nvPr/>
        </p:nvSpPr>
        <p:spPr>
          <a:xfrm>
            <a:off x="3678920" y="583208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hlinkClick r:id="rId6" tooltip="Link is now decommissioned."/>
            <a:extLst>
              <a:ext uri="{FF2B5EF4-FFF2-40B4-BE49-F238E27FC236}">
                <a16:creationId xmlns:a16="http://schemas.microsoft.com/office/drawing/2014/main" id="{AF2CD9F6-F1A2-826A-0E93-E823A3AC33E6}"/>
              </a:ext>
            </a:extLst>
          </p:cNvPr>
          <p:cNvSpPr/>
          <p:nvPr/>
        </p:nvSpPr>
        <p:spPr>
          <a:xfrm>
            <a:off x="3678920" y="410436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A3428D70-FA53-7F2B-FF72-A43A111C278B}"/>
              </a:ext>
            </a:extLst>
          </p:cNvPr>
          <p:cNvSpPr/>
          <p:nvPr/>
        </p:nvSpPr>
        <p:spPr>
          <a:xfrm>
            <a:off x="3678920" y="291978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CD9D6C1E-0913-16E9-F696-3F83CE539859}"/>
              </a:ext>
            </a:extLst>
          </p:cNvPr>
          <p:cNvSpPr/>
          <p:nvPr/>
        </p:nvSpPr>
        <p:spPr>
          <a:xfrm>
            <a:off x="5323975" y="291978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9" name="Picture 38" descr="Graphical user interface, application&#10;&#10;Description automatically generated">
            <a:extLst>
              <a:ext uri="{FF2B5EF4-FFF2-40B4-BE49-F238E27FC236}">
                <a16:creationId xmlns:a16="http://schemas.microsoft.com/office/drawing/2014/main" id="{05DC767A-F341-E5CB-FE52-B32937AFB370}"/>
              </a:ext>
            </a:extLst>
          </p:cNvPr>
          <p:cNvPicPr>
            <a:picLocks noChangeAspect="1"/>
          </p:cNvPicPr>
          <p:nvPr/>
        </p:nvPicPr>
        <p:blipFill rotWithShape="1">
          <a:blip r:embed="rId7">
            <a:extLst>
              <a:ext uri="{28A0092B-C50C-407E-A947-70E740481C1C}">
                <a14:useLocalDpi xmlns:a14="http://schemas.microsoft.com/office/drawing/2010/main" val="0"/>
              </a:ext>
            </a:extLst>
          </a:blip>
          <a:srcRect l="61828" t="24591" r="20783" b="56308"/>
          <a:stretch/>
        </p:blipFill>
        <p:spPr>
          <a:xfrm>
            <a:off x="276281" y="4788869"/>
            <a:ext cx="300528" cy="343645"/>
          </a:xfrm>
          <a:prstGeom prst="rect">
            <a:avLst/>
          </a:prstGeom>
        </p:spPr>
      </p:pic>
      <p:pic>
        <p:nvPicPr>
          <p:cNvPr id="40" name="Picture 39" descr="Graphical user interface, application&#10;&#10;Description automatically generated">
            <a:extLst>
              <a:ext uri="{FF2B5EF4-FFF2-40B4-BE49-F238E27FC236}">
                <a16:creationId xmlns:a16="http://schemas.microsoft.com/office/drawing/2014/main" id="{DC5CFB97-B158-C5DD-42C5-BF379A9EA53A}"/>
              </a:ext>
            </a:extLst>
          </p:cNvPr>
          <p:cNvPicPr>
            <a:picLocks noChangeAspect="1"/>
          </p:cNvPicPr>
          <p:nvPr/>
        </p:nvPicPr>
        <p:blipFill rotWithShape="1">
          <a:blip r:embed="rId7">
            <a:extLst>
              <a:ext uri="{28A0092B-C50C-407E-A947-70E740481C1C}">
                <a14:useLocalDpi xmlns:a14="http://schemas.microsoft.com/office/drawing/2010/main" val="0"/>
              </a:ext>
            </a:extLst>
          </a:blip>
          <a:srcRect l="80298" t="73375" b="9010"/>
          <a:stretch/>
        </p:blipFill>
        <p:spPr>
          <a:xfrm>
            <a:off x="249845" y="3455350"/>
            <a:ext cx="364831" cy="339572"/>
          </a:xfrm>
          <a:prstGeom prst="rect">
            <a:avLst/>
          </a:prstGeom>
        </p:spPr>
      </p:pic>
      <p:pic>
        <p:nvPicPr>
          <p:cNvPr id="41" name="Picture 40" descr="Graphical user interface, application&#10;&#10;Description automatically generated">
            <a:extLst>
              <a:ext uri="{FF2B5EF4-FFF2-40B4-BE49-F238E27FC236}">
                <a16:creationId xmlns:a16="http://schemas.microsoft.com/office/drawing/2014/main" id="{484DBA67-6BB7-825C-9145-9D384CAD7A2D}"/>
              </a:ext>
            </a:extLst>
          </p:cNvPr>
          <p:cNvPicPr>
            <a:picLocks noChangeAspect="1"/>
          </p:cNvPicPr>
          <p:nvPr/>
        </p:nvPicPr>
        <p:blipFill rotWithShape="1">
          <a:blip r:embed="rId7">
            <a:extLst>
              <a:ext uri="{28A0092B-C50C-407E-A947-70E740481C1C}">
                <a14:useLocalDpi xmlns:a14="http://schemas.microsoft.com/office/drawing/2010/main" val="0"/>
              </a:ext>
            </a:extLst>
          </a:blip>
          <a:srcRect l="20671" t="25418" r="61939" b="57264"/>
          <a:stretch/>
        </p:blipFill>
        <p:spPr>
          <a:xfrm>
            <a:off x="287513" y="4204868"/>
            <a:ext cx="301679" cy="312762"/>
          </a:xfrm>
          <a:prstGeom prst="rect">
            <a:avLst/>
          </a:prstGeom>
        </p:spPr>
      </p:pic>
      <p:pic>
        <p:nvPicPr>
          <p:cNvPr id="42" name="Picture 41" descr="Graphical user interface, application&#10;&#10;Description automatically generated">
            <a:extLst>
              <a:ext uri="{FF2B5EF4-FFF2-40B4-BE49-F238E27FC236}">
                <a16:creationId xmlns:a16="http://schemas.microsoft.com/office/drawing/2014/main" id="{F8A864D4-212D-03CC-1EEE-81E09B4FCFC2}"/>
              </a:ext>
            </a:extLst>
          </p:cNvPr>
          <p:cNvPicPr>
            <a:picLocks noChangeAspect="1"/>
          </p:cNvPicPr>
          <p:nvPr/>
        </p:nvPicPr>
        <p:blipFill rotWithShape="1">
          <a:blip r:embed="rId7">
            <a:extLst>
              <a:ext uri="{28A0092B-C50C-407E-A947-70E740481C1C}">
                <a14:useLocalDpi xmlns:a14="http://schemas.microsoft.com/office/drawing/2010/main" val="0"/>
              </a:ext>
            </a:extLst>
          </a:blip>
          <a:srcRect l="42039" r="41995" b="85610"/>
          <a:stretch/>
        </p:blipFill>
        <p:spPr>
          <a:xfrm>
            <a:off x="305309" y="3070003"/>
            <a:ext cx="309367" cy="290265"/>
          </a:xfrm>
          <a:prstGeom prst="rect">
            <a:avLst/>
          </a:prstGeom>
        </p:spPr>
      </p:pic>
      <p:pic>
        <p:nvPicPr>
          <p:cNvPr id="43" name="Picture 42" descr="Graphical user interface, application&#10;&#10;Description automatically generated">
            <a:extLst>
              <a:ext uri="{FF2B5EF4-FFF2-40B4-BE49-F238E27FC236}">
                <a16:creationId xmlns:a16="http://schemas.microsoft.com/office/drawing/2014/main" id="{A4A85124-5EEE-C457-18FD-538D4722CADF}"/>
              </a:ext>
            </a:extLst>
          </p:cNvPr>
          <p:cNvPicPr>
            <a:picLocks noChangeAspect="1"/>
          </p:cNvPicPr>
          <p:nvPr/>
        </p:nvPicPr>
        <p:blipFill rotWithShape="1">
          <a:blip r:embed="rId7">
            <a:extLst>
              <a:ext uri="{28A0092B-C50C-407E-A947-70E740481C1C}">
                <a14:useLocalDpi xmlns:a14="http://schemas.microsoft.com/office/drawing/2010/main" val="0"/>
              </a:ext>
            </a:extLst>
          </a:blip>
          <a:srcRect l="60497" t="48480" r="18968" b="32877"/>
          <a:stretch/>
        </p:blipFill>
        <p:spPr>
          <a:xfrm>
            <a:off x="276805" y="5362230"/>
            <a:ext cx="307105" cy="290265"/>
          </a:xfrm>
          <a:prstGeom prst="rect">
            <a:avLst/>
          </a:prstGeom>
        </p:spPr>
      </p:pic>
      <p:pic>
        <p:nvPicPr>
          <p:cNvPr id="44" name="Picture 43" descr="Graphical user interface, application&#10;&#10;Description automatically generated">
            <a:extLst>
              <a:ext uri="{FF2B5EF4-FFF2-40B4-BE49-F238E27FC236}">
                <a16:creationId xmlns:a16="http://schemas.microsoft.com/office/drawing/2014/main" id="{CDD318F2-932A-9147-819B-CEE4EAA1D3C6}"/>
              </a:ext>
            </a:extLst>
          </p:cNvPr>
          <p:cNvPicPr>
            <a:picLocks noChangeAspect="1"/>
          </p:cNvPicPr>
          <p:nvPr/>
        </p:nvPicPr>
        <p:blipFill rotWithShape="1">
          <a:blip r:embed="rId7">
            <a:extLst>
              <a:ext uri="{28A0092B-C50C-407E-A947-70E740481C1C}">
                <a14:useLocalDpi xmlns:a14="http://schemas.microsoft.com/office/drawing/2010/main" val="0"/>
              </a:ext>
            </a:extLst>
          </a:blip>
          <a:srcRect t="73341" r="82678" b="9574"/>
          <a:stretch/>
        </p:blipFill>
        <p:spPr>
          <a:xfrm>
            <a:off x="283381" y="5782253"/>
            <a:ext cx="300529" cy="308558"/>
          </a:xfrm>
          <a:prstGeom prst="rect">
            <a:avLst/>
          </a:prstGeom>
        </p:spPr>
      </p:pic>
      <p:pic>
        <p:nvPicPr>
          <p:cNvPr id="7" name="Picture 2" descr="Atlassian Confluence logo transparent PNG - StickPNG">
            <a:extLst>
              <a:ext uri="{FF2B5EF4-FFF2-40B4-BE49-F238E27FC236}">
                <a16:creationId xmlns:a16="http://schemas.microsoft.com/office/drawing/2014/main" id="{4B2FA3FB-779C-CB1F-4336-85B25C9A5BF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79496" y="-365411"/>
            <a:ext cx="2629842" cy="15779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3160971"/>
      </p:ext>
    </p:extLst>
  </p:cSld>
  <p:clrMapOvr>
    <a:overrideClrMapping bg1="lt1" tx1="dk1" bg2="lt2" tx2="dk2" accent1="accent1" accent2="accent2" accent3="accent3" accent4="accent4" accent5="accent5" accent6="accent6" hlink="hlink" folHlink="folHlink"/>
  </p:clrMapOvr>
  <p:extLst>
    <p:ext uri="{6950BFC3-D8DA-4A85-94F7-54DA5524770B}">
      <p188:commentRel xmlns:p188="http://schemas.microsoft.com/office/powerpoint/2018/8/main" r:id="rId4"/>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60B8E87-6440-9A7D-0D71-68D451D17207}"/>
              </a:ext>
            </a:extLst>
          </p:cNvPr>
          <p:cNvSpPr>
            <a:spLocks noGrp="1"/>
          </p:cNvSpPr>
          <p:nvPr>
            <p:ph type="ctrTitle"/>
          </p:nvPr>
        </p:nvSpPr>
        <p:spPr/>
        <p:txBody>
          <a:bodyPr/>
          <a:lstStyle/>
          <a:p>
            <a:r>
              <a:rPr lang="en-US" dirty="0"/>
              <a:t>Changes to Apps with No Impact</a:t>
            </a:r>
            <a:br>
              <a:rPr lang="en-US" dirty="0"/>
            </a:br>
            <a:br>
              <a:rPr lang="en-US" dirty="0"/>
            </a:br>
            <a:endParaRPr lang="en-US" sz="2200" dirty="0"/>
          </a:p>
        </p:txBody>
      </p:sp>
      <p:sp>
        <p:nvSpPr>
          <p:cNvPr id="5" name="Slide Number Placeholder 4">
            <a:extLst>
              <a:ext uri="{FF2B5EF4-FFF2-40B4-BE49-F238E27FC236}">
                <a16:creationId xmlns:a16="http://schemas.microsoft.com/office/drawing/2014/main" id="{DC6F7AD5-C61C-08E5-FF5C-D2BE2BD782E4}"/>
              </a:ext>
            </a:extLst>
          </p:cNvPr>
          <p:cNvSpPr>
            <a:spLocks noGrp="1"/>
          </p:cNvSpPr>
          <p:nvPr>
            <p:ph type="sldNum" sz="quarter" idx="4294967295"/>
          </p:nvPr>
        </p:nvSpPr>
        <p:spPr>
          <a:xfrm>
            <a:off x="0" y="6438900"/>
            <a:ext cx="596900" cy="365125"/>
          </a:xfrm>
        </p:spPr>
        <p:txBody>
          <a:bodyPr/>
          <a:lstStyle/>
          <a:p>
            <a:fld id="{344369E4-5DE7-46E5-874E-4FD437973785}" type="slidenum">
              <a:rPr lang="en-GB" smtClean="0"/>
              <a:pPr/>
              <a:t>5</a:t>
            </a:fld>
            <a:endParaRPr lang="en-GB"/>
          </a:p>
        </p:txBody>
      </p:sp>
    </p:spTree>
    <p:extLst>
      <p:ext uri="{BB962C8B-B14F-4D97-AF65-F5344CB8AC3E}">
        <p14:creationId xmlns:p14="http://schemas.microsoft.com/office/powerpoint/2010/main" val="889469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PHE: No Impact</a:t>
            </a:r>
            <a:b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br>
            <a:r>
              <a:rPr lang="en-GB" sz="2200">
                <a:solidFill>
                  <a:srgbClr val="FFFFFF"/>
                </a:solidFill>
              </a:rPr>
              <a:t>Confluence</a:t>
            </a:r>
            <a:r>
              <a:rPr kumimoji="0" lang="en-GB" sz="22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 applications and plug-Ins:</a:t>
            </a:r>
            <a:endParaRPr lang="en-GB" sz="220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6</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4064798517"/>
              </p:ext>
            </p:extLst>
          </p:nvPr>
        </p:nvGraphicFramePr>
        <p:xfrm>
          <a:off x="237991" y="1429409"/>
          <a:ext cx="11112177" cy="4934091"/>
        </p:xfrm>
        <a:graphic>
          <a:graphicData uri="http://schemas.openxmlformats.org/drawingml/2006/table">
            <a:tbl>
              <a:tblPr firstRow="1" bandRow="1">
                <a:tableStyleId>{5C22544A-7EE6-4342-B048-85BDC9FD1C3A}</a:tableStyleId>
              </a:tblPr>
              <a:tblGrid>
                <a:gridCol w="1612073">
                  <a:extLst>
                    <a:ext uri="{9D8B030D-6E8A-4147-A177-3AD203B41FA5}">
                      <a16:colId xmlns:a16="http://schemas.microsoft.com/office/drawing/2014/main" val="380432476"/>
                    </a:ext>
                  </a:extLst>
                </a:gridCol>
                <a:gridCol w="1187513">
                  <a:extLst>
                    <a:ext uri="{9D8B030D-6E8A-4147-A177-3AD203B41FA5}">
                      <a16:colId xmlns:a16="http://schemas.microsoft.com/office/drawing/2014/main" val="3121170550"/>
                    </a:ext>
                  </a:extLst>
                </a:gridCol>
                <a:gridCol w="1187513">
                  <a:extLst>
                    <a:ext uri="{9D8B030D-6E8A-4147-A177-3AD203B41FA5}">
                      <a16:colId xmlns:a16="http://schemas.microsoft.com/office/drawing/2014/main" val="3817112637"/>
                    </a:ext>
                  </a:extLst>
                </a:gridCol>
                <a:gridCol w="1187513">
                  <a:extLst>
                    <a:ext uri="{9D8B030D-6E8A-4147-A177-3AD203B41FA5}">
                      <a16:colId xmlns:a16="http://schemas.microsoft.com/office/drawing/2014/main" val="4040227559"/>
                    </a:ext>
                  </a:extLst>
                </a:gridCol>
                <a:gridCol w="1187513">
                  <a:extLst>
                    <a:ext uri="{9D8B030D-6E8A-4147-A177-3AD203B41FA5}">
                      <a16:colId xmlns:a16="http://schemas.microsoft.com/office/drawing/2014/main" val="1343327588"/>
                    </a:ext>
                  </a:extLst>
                </a:gridCol>
                <a:gridCol w="1187513">
                  <a:extLst>
                    <a:ext uri="{9D8B030D-6E8A-4147-A177-3AD203B41FA5}">
                      <a16:colId xmlns:a16="http://schemas.microsoft.com/office/drawing/2014/main" val="3049687073"/>
                    </a:ext>
                  </a:extLst>
                </a:gridCol>
                <a:gridCol w="1187513">
                  <a:extLst>
                    <a:ext uri="{9D8B030D-6E8A-4147-A177-3AD203B41FA5}">
                      <a16:colId xmlns:a16="http://schemas.microsoft.com/office/drawing/2014/main" val="2719287692"/>
                    </a:ext>
                  </a:extLst>
                </a:gridCol>
                <a:gridCol w="1187513">
                  <a:extLst>
                    <a:ext uri="{9D8B030D-6E8A-4147-A177-3AD203B41FA5}">
                      <a16:colId xmlns:a16="http://schemas.microsoft.com/office/drawing/2014/main" val="3328464748"/>
                    </a:ext>
                  </a:extLst>
                </a:gridCol>
                <a:gridCol w="1187513">
                  <a:extLst>
                    <a:ext uri="{9D8B030D-6E8A-4147-A177-3AD203B41FA5}">
                      <a16:colId xmlns:a16="http://schemas.microsoft.com/office/drawing/2014/main" val="95032028"/>
                    </a:ext>
                  </a:extLst>
                </a:gridCol>
              </a:tblGrid>
              <a:tr h="1648393">
                <a:tc>
                  <a:txBody>
                    <a:bodyPr/>
                    <a:lstStyle/>
                    <a:p>
                      <a:pPr algn="ctr"/>
                      <a:r>
                        <a:rPr lang="en-GB" sz="900">
                          <a:latin typeface="+mj-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fontAlgn="ctr"/>
                      <a:r>
                        <a:rPr lang="en-US" sz="900" b="1" i="0" u="none" strike="noStrike">
                          <a:solidFill>
                            <a:schemeClr val="bg1"/>
                          </a:solidFill>
                          <a:effectLst/>
                          <a:latin typeface="+mj-lt"/>
                        </a:rPr>
                        <a:t>RefinedToolkit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Table Filter and Charts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Team Calendars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Adaptavist Rate Macro</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Attachment Checker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Confluence Source Editor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Markdown Macro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Confluence Unknown Attachment Reconciliation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1007088">
                <a:tc>
                  <a:txBody>
                    <a:bodyPr/>
                    <a:lstStyle/>
                    <a:p>
                      <a:pPr algn="ctr"/>
                      <a:r>
                        <a:rPr lang="en-GB" sz="900" b="1">
                          <a:latin typeface="+mj-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chemeClr val="tx1"/>
                          </a:solidFill>
                          <a:effectLst/>
                          <a:latin typeface="+mj-lt"/>
                        </a:rPr>
                        <a:t>Migrated: </a:t>
                      </a:r>
                      <a:r>
                        <a:rPr lang="en-US" sz="900" b="0" i="0" u="none" strike="noStrike">
                          <a:solidFill>
                            <a:schemeClr val="tx1"/>
                          </a:solidFill>
                          <a:effectLst/>
                          <a:latin typeface="+mj-lt"/>
                        </a:rPr>
                        <a:t>Only feature differences, not able to set custom colour profiles in the UI button macro and UI text box macro.</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chemeClr val="tx1"/>
                          </a:solidFill>
                          <a:effectLst/>
                          <a:latin typeface="+mj-lt"/>
                        </a:rPr>
                        <a:t>Migrated: </a:t>
                      </a:r>
                      <a:r>
                        <a:rPr lang="en-US" sz="900" b="0" i="0" u="none" strike="noStrike">
                          <a:solidFill>
                            <a:schemeClr val="tx1"/>
                          </a:solidFill>
                          <a:effectLst/>
                          <a:latin typeface="+mj-lt"/>
                        </a:rPr>
                        <a:t>No feature difference.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chemeClr val="tx1"/>
                          </a:solidFill>
                          <a:effectLst/>
                          <a:latin typeface="+mj-lt"/>
                        </a:rPr>
                        <a:t>Migrated: </a:t>
                      </a:r>
                      <a:r>
                        <a:rPr lang="en-US" sz="900" b="0" i="0" u="none" strike="noStrike">
                          <a:solidFill>
                            <a:schemeClr val="tx1"/>
                          </a:solidFill>
                          <a:effectLst/>
                          <a:latin typeface="+mj-lt"/>
                        </a:rPr>
                        <a:t>No data migration required. Built in tool in Atlassian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chemeClr val="tx1"/>
                          </a:solidFill>
                          <a:effectLst/>
                          <a:latin typeface="+mj-lt"/>
                        </a:rPr>
                        <a:t>Decommissioned: </a:t>
                      </a:r>
                      <a:r>
                        <a:rPr lang="en-US" sz="900" b="0" i="0" u="none" strike="noStrike">
                          <a:solidFill>
                            <a:schemeClr val="tx1"/>
                          </a:solidFill>
                          <a:effectLst/>
                          <a:latin typeface="+mj-lt"/>
                        </a:rPr>
                        <a:t>Marked as not needed by PHE.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kern="1200">
                          <a:solidFill>
                            <a:schemeClr val="tx1"/>
                          </a:solidFill>
                          <a:effectLst/>
                          <a:latin typeface="+mn-lt"/>
                          <a:ea typeface="+mn-ea"/>
                          <a:cs typeface="+mn-cs"/>
                        </a:rPr>
                        <a:t>Decommissioned: </a:t>
                      </a:r>
                      <a:r>
                        <a:rPr lang="en-US" sz="900" b="0" i="0" u="none" strike="noStrike">
                          <a:solidFill>
                            <a:schemeClr val="tx1"/>
                          </a:solidFill>
                          <a:effectLst/>
                          <a:latin typeface="+mj-lt"/>
                        </a:rPr>
                        <a:t>Marked as not needed by PHE.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kern="1200" dirty="0">
                          <a:solidFill>
                            <a:schemeClr val="tx1"/>
                          </a:solidFill>
                          <a:effectLst/>
                          <a:latin typeface="+mn-lt"/>
                          <a:ea typeface="+mn-ea"/>
                          <a:cs typeface="+mn-cs"/>
                        </a:rPr>
                        <a:t>Decommissioned: </a:t>
                      </a:r>
                      <a:r>
                        <a:rPr lang="en-US" sz="900" b="0" i="0" u="none" strike="noStrike" dirty="0">
                          <a:solidFill>
                            <a:schemeClr val="tx1"/>
                          </a:solidFill>
                          <a:effectLst/>
                          <a:latin typeface="+mj-lt"/>
                        </a:rPr>
                        <a:t>Marked as not needed by PHE.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kern="1200">
                          <a:solidFill>
                            <a:schemeClr val="tx1"/>
                          </a:solidFill>
                          <a:effectLst/>
                          <a:latin typeface="+mn-lt"/>
                          <a:ea typeface="+mn-ea"/>
                          <a:cs typeface="+mn-cs"/>
                        </a:rPr>
                        <a:t>Decommissioned: </a:t>
                      </a:r>
                      <a:r>
                        <a:rPr lang="en-US" sz="900" b="0" i="0" u="none" strike="noStrike">
                          <a:solidFill>
                            <a:schemeClr val="tx1"/>
                          </a:solidFill>
                          <a:effectLst/>
                          <a:latin typeface="+mj-lt"/>
                        </a:rPr>
                        <a:t>PHE marked as not required.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kern="1200">
                          <a:solidFill>
                            <a:schemeClr val="tx1"/>
                          </a:solidFill>
                          <a:effectLst/>
                          <a:latin typeface="+mn-lt"/>
                          <a:ea typeface="+mn-ea"/>
                          <a:cs typeface="+mn-cs"/>
                        </a:rPr>
                        <a:t>Decommissioned: </a:t>
                      </a:r>
                      <a:r>
                        <a:rPr lang="en-US" sz="900" b="0" i="0" u="none" strike="noStrike">
                          <a:solidFill>
                            <a:schemeClr val="tx1"/>
                          </a:solidFill>
                          <a:effectLst/>
                          <a:latin typeface="+mj-lt"/>
                        </a:rPr>
                        <a:t>As upgrading to Confluence Cloud, this will not be required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25574183"/>
                  </a:ext>
                </a:extLst>
              </a:tr>
              <a:tr h="1139305">
                <a:tc>
                  <a:txBody>
                    <a:bodyPr/>
                    <a:lstStyle/>
                    <a:p>
                      <a:pPr algn="ctr"/>
                      <a:r>
                        <a:rPr lang="en-GB" sz="900" b="1" dirty="0">
                          <a:latin typeface="+mj-lt"/>
                        </a:rPr>
                        <a:t>Site 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139305">
                <a:tc>
                  <a:txBody>
                    <a:bodyPr/>
                    <a:lstStyle/>
                    <a:p>
                      <a:pPr algn="ctr"/>
                      <a:r>
                        <a:rPr lang="en-GB" sz="900" b="1">
                          <a:latin typeface="+mj-lt"/>
                        </a:rPr>
                        <a:t>PHE Projects/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9" name="Oval 8">
            <a:extLst>
              <a:ext uri="{FF2B5EF4-FFF2-40B4-BE49-F238E27FC236}">
                <a16:creationId xmlns:a16="http://schemas.microsoft.com/office/drawing/2014/main" id="{5296894C-6D63-4EDE-CD44-0AC5EBE0FF02}"/>
              </a:ext>
            </a:extLst>
          </p:cNvPr>
          <p:cNvSpPr/>
          <p:nvPr/>
        </p:nvSpPr>
        <p:spPr>
          <a:xfrm>
            <a:off x="2268266"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85D7963F-1D11-F9CA-152F-E8BC7B4069BA}"/>
              </a:ext>
            </a:extLst>
          </p:cNvPr>
          <p:cNvSpPr/>
          <p:nvPr/>
        </p:nvSpPr>
        <p:spPr>
          <a:xfrm>
            <a:off x="3454583"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3139C8EE-C93F-BD14-0E20-DA90993B93A0}"/>
              </a:ext>
            </a:extLst>
          </p:cNvPr>
          <p:cNvSpPr/>
          <p:nvPr/>
        </p:nvSpPr>
        <p:spPr>
          <a:xfrm>
            <a:off x="2300874"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E683888C-C899-EFCA-121A-89F7CC05C226}"/>
              </a:ext>
            </a:extLst>
          </p:cNvPr>
          <p:cNvSpPr/>
          <p:nvPr/>
        </p:nvSpPr>
        <p:spPr>
          <a:xfrm>
            <a:off x="5827217"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04CEE745-7064-A0E2-C0B2-BE03965804C8}"/>
              </a:ext>
            </a:extLst>
          </p:cNvPr>
          <p:cNvSpPr/>
          <p:nvPr/>
        </p:nvSpPr>
        <p:spPr>
          <a:xfrm>
            <a:off x="3482940"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B198F5CD-EFD0-6F5E-EF83-E35FC56BA1B9}"/>
              </a:ext>
            </a:extLst>
          </p:cNvPr>
          <p:cNvSpPr/>
          <p:nvPr/>
        </p:nvSpPr>
        <p:spPr>
          <a:xfrm>
            <a:off x="7013534"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D02FE94-90DF-C36E-B632-51AF5D3637C9}"/>
              </a:ext>
            </a:extLst>
          </p:cNvPr>
          <p:cNvSpPr/>
          <p:nvPr/>
        </p:nvSpPr>
        <p:spPr>
          <a:xfrm>
            <a:off x="4665006"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EB4F460A-9956-F182-795B-59FE7BEBB003}"/>
              </a:ext>
            </a:extLst>
          </p:cNvPr>
          <p:cNvSpPr/>
          <p:nvPr/>
        </p:nvSpPr>
        <p:spPr>
          <a:xfrm>
            <a:off x="8199851"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09B0B76-50DC-A29C-E3F5-72CC7E31AC61}"/>
              </a:ext>
            </a:extLst>
          </p:cNvPr>
          <p:cNvSpPr/>
          <p:nvPr/>
        </p:nvSpPr>
        <p:spPr>
          <a:xfrm>
            <a:off x="5847072"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5C82F9E3-AB31-F310-D7F0-AABDCB66B7C1}"/>
              </a:ext>
            </a:extLst>
          </p:cNvPr>
          <p:cNvSpPr/>
          <p:nvPr/>
        </p:nvSpPr>
        <p:spPr>
          <a:xfrm>
            <a:off x="9386168"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B5F0C04B-5334-5E30-D9E2-8A5BDFCC58B6}"/>
              </a:ext>
            </a:extLst>
          </p:cNvPr>
          <p:cNvSpPr/>
          <p:nvPr/>
        </p:nvSpPr>
        <p:spPr>
          <a:xfrm>
            <a:off x="7029138"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7918B6C1-D5DF-8BCB-26F0-10461C93FF48}"/>
              </a:ext>
            </a:extLst>
          </p:cNvPr>
          <p:cNvSpPr/>
          <p:nvPr/>
        </p:nvSpPr>
        <p:spPr>
          <a:xfrm>
            <a:off x="10572485"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067A42A5-4016-C20A-C26F-8C80BBD56A12}"/>
              </a:ext>
            </a:extLst>
          </p:cNvPr>
          <p:cNvSpPr/>
          <p:nvPr/>
        </p:nvSpPr>
        <p:spPr>
          <a:xfrm>
            <a:off x="8211204"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E66A7E4E-EAED-FF68-5237-9D0AAEA293A3}"/>
              </a:ext>
            </a:extLst>
          </p:cNvPr>
          <p:cNvSpPr/>
          <p:nvPr/>
        </p:nvSpPr>
        <p:spPr>
          <a:xfrm>
            <a:off x="10575334"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3689D34D-166D-D334-692A-ABED5CD327D4}"/>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B424E818-AE3E-E54C-038A-647B99C7CAAF}"/>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82D789B4-9471-3B91-F622-2C64EC080896}"/>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8793CE60-81DD-8232-1870-BB880619054D}"/>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76EF8E49-F33C-1812-AF85-AA4DBEFF2FB7}"/>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4BE25B14-BB9C-AAF4-7769-C9AFC5B58E33}"/>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58">
            <a:extLst>
              <a:ext uri="{FF2B5EF4-FFF2-40B4-BE49-F238E27FC236}">
                <a16:creationId xmlns:a16="http://schemas.microsoft.com/office/drawing/2014/main" id="{7301E118-2335-5A02-5B63-77CFBD0E9645}"/>
              </a:ext>
            </a:extLst>
          </p:cNvPr>
          <p:cNvGraphicFramePr>
            <a:graphicFrameLocks noGrp="1"/>
          </p:cNvGraphicFramePr>
          <p:nvPr/>
        </p:nvGraphicFramePr>
        <p:xfrm>
          <a:off x="9280125" y="72903"/>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pic>
        <p:nvPicPr>
          <p:cNvPr id="11" name="Picture 10" descr="Graphical user interface, application&#10;&#10;Description automatically generated">
            <a:extLst>
              <a:ext uri="{FF2B5EF4-FFF2-40B4-BE49-F238E27FC236}">
                <a16:creationId xmlns:a16="http://schemas.microsoft.com/office/drawing/2014/main" id="{0228886A-2BFD-0961-26F5-118879322594}"/>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681693" y="5493346"/>
            <a:ext cx="590955" cy="675739"/>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95B12052-58F4-D27C-0157-A2EE65924176}"/>
              </a:ext>
            </a:extLst>
          </p:cNvPr>
          <p:cNvPicPr>
            <a:picLocks noChangeAspect="1"/>
          </p:cNvPicPr>
          <p:nvPr/>
        </p:nvPicPr>
        <p:blipFill rotWithShape="1">
          <a:blip r:embed="rId2">
            <a:extLst>
              <a:ext uri="{28A0092B-C50C-407E-A947-70E740481C1C}">
                <a14:useLocalDpi xmlns:a14="http://schemas.microsoft.com/office/drawing/2010/main" val="0"/>
              </a:ext>
            </a:extLst>
          </a:blip>
          <a:srcRect l="80298" t="73375" b="9010"/>
          <a:stretch/>
        </p:blipFill>
        <p:spPr>
          <a:xfrm>
            <a:off x="681693" y="4430103"/>
            <a:ext cx="590956" cy="550041"/>
          </a:xfrm>
          <a:prstGeom prst="rect">
            <a:avLst/>
          </a:prstGeom>
        </p:spPr>
      </p:pic>
      <p:sp>
        <p:nvSpPr>
          <p:cNvPr id="13" name="Oval 12">
            <a:extLst>
              <a:ext uri="{FF2B5EF4-FFF2-40B4-BE49-F238E27FC236}">
                <a16:creationId xmlns:a16="http://schemas.microsoft.com/office/drawing/2014/main" id="{617CEF99-0EB6-6AFD-EBA9-91CE3D77EC84}"/>
              </a:ext>
            </a:extLst>
          </p:cNvPr>
          <p:cNvSpPr/>
          <p:nvPr/>
        </p:nvSpPr>
        <p:spPr>
          <a:xfrm>
            <a:off x="9393270"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1D64142A-B015-9533-2958-45BF4AFF4604}"/>
              </a:ext>
            </a:extLst>
          </p:cNvPr>
          <p:cNvSpPr/>
          <p:nvPr/>
        </p:nvSpPr>
        <p:spPr>
          <a:xfrm>
            <a:off x="4640900"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7" name="Picture 2" descr="Atlassian Confluence logo transparent PNG - StickPNG">
            <a:extLst>
              <a:ext uri="{FF2B5EF4-FFF2-40B4-BE49-F238E27FC236}">
                <a16:creationId xmlns:a16="http://schemas.microsoft.com/office/drawing/2014/main" id="{101CA46B-B0D4-DF9F-2713-91F7B9E19F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4118" y="-212945"/>
            <a:ext cx="2928879" cy="1757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4602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kumimoji="0" lang="en-GB" sz="3800" b="0" i="0" u="none" strike="noStrike" kern="120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rPr>
              <a:t>Test and Trace: No impact</a:t>
            </a:r>
            <a:br>
              <a:rPr kumimoji="0" lang="en-GB" sz="3800" b="0" i="0" u="none" strike="noStrike" kern="120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rPr>
            </a:br>
            <a:r>
              <a:rPr lang="en-GB" sz="2200" dirty="0">
                <a:solidFill>
                  <a:srgbClr val="FFFFFF"/>
                </a:solidFill>
              </a:rPr>
              <a:t>Confluence</a:t>
            </a:r>
            <a:r>
              <a:rPr kumimoji="0" lang="en-GB" sz="2200" b="0" i="0" u="none" strike="noStrike" kern="120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rPr>
              <a:t> applications and plug-Ins:</a:t>
            </a:r>
            <a:endParaRPr lang="en-GB" sz="2200" dirty="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7</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1799843176"/>
              </p:ext>
            </p:extLst>
          </p:nvPr>
        </p:nvGraphicFramePr>
        <p:xfrm>
          <a:off x="237992" y="1429410"/>
          <a:ext cx="11223214" cy="4857479"/>
        </p:xfrm>
        <a:graphic>
          <a:graphicData uri="http://schemas.openxmlformats.org/drawingml/2006/table">
            <a:tbl>
              <a:tblPr firstRow="1" bandRow="1">
                <a:tableStyleId>{5C22544A-7EE6-4342-B048-85BDC9FD1C3A}</a:tableStyleId>
              </a:tblPr>
              <a:tblGrid>
                <a:gridCol w="992070">
                  <a:extLst>
                    <a:ext uri="{9D8B030D-6E8A-4147-A177-3AD203B41FA5}">
                      <a16:colId xmlns:a16="http://schemas.microsoft.com/office/drawing/2014/main" val="380432476"/>
                    </a:ext>
                  </a:extLst>
                </a:gridCol>
                <a:gridCol w="730796">
                  <a:extLst>
                    <a:ext uri="{9D8B030D-6E8A-4147-A177-3AD203B41FA5}">
                      <a16:colId xmlns:a16="http://schemas.microsoft.com/office/drawing/2014/main" val="3121170550"/>
                    </a:ext>
                  </a:extLst>
                </a:gridCol>
                <a:gridCol w="730796">
                  <a:extLst>
                    <a:ext uri="{9D8B030D-6E8A-4147-A177-3AD203B41FA5}">
                      <a16:colId xmlns:a16="http://schemas.microsoft.com/office/drawing/2014/main" val="3817112637"/>
                    </a:ext>
                  </a:extLst>
                </a:gridCol>
                <a:gridCol w="730796">
                  <a:extLst>
                    <a:ext uri="{9D8B030D-6E8A-4147-A177-3AD203B41FA5}">
                      <a16:colId xmlns:a16="http://schemas.microsoft.com/office/drawing/2014/main" val="4040227559"/>
                    </a:ext>
                  </a:extLst>
                </a:gridCol>
                <a:gridCol w="730796">
                  <a:extLst>
                    <a:ext uri="{9D8B030D-6E8A-4147-A177-3AD203B41FA5}">
                      <a16:colId xmlns:a16="http://schemas.microsoft.com/office/drawing/2014/main" val="1343327588"/>
                    </a:ext>
                  </a:extLst>
                </a:gridCol>
                <a:gridCol w="730796">
                  <a:extLst>
                    <a:ext uri="{9D8B030D-6E8A-4147-A177-3AD203B41FA5}">
                      <a16:colId xmlns:a16="http://schemas.microsoft.com/office/drawing/2014/main" val="3049687073"/>
                    </a:ext>
                  </a:extLst>
                </a:gridCol>
                <a:gridCol w="730796">
                  <a:extLst>
                    <a:ext uri="{9D8B030D-6E8A-4147-A177-3AD203B41FA5}">
                      <a16:colId xmlns:a16="http://schemas.microsoft.com/office/drawing/2014/main" val="2719287692"/>
                    </a:ext>
                  </a:extLst>
                </a:gridCol>
                <a:gridCol w="730796">
                  <a:extLst>
                    <a:ext uri="{9D8B030D-6E8A-4147-A177-3AD203B41FA5}">
                      <a16:colId xmlns:a16="http://schemas.microsoft.com/office/drawing/2014/main" val="3328464748"/>
                    </a:ext>
                  </a:extLst>
                </a:gridCol>
                <a:gridCol w="730796">
                  <a:extLst>
                    <a:ext uri="{9D8B030D-6E8A-4147-A177-3AD203B41FA5}">
                      <a16:colId xmlns:a16="http://schemas.microsoft.com/office/drawing/2014/main" val="95032028"/>
                    </a:ext>
                  </a:extLst>
                </a:gridCol>
                <a:gridCol w="730796">
                  <a:extLst>
                    <a:ext uri="{9D8B030D-6E8A-4147-A177-3AD203B41FA5}">
                      <a16:colId xmlns:a16="http://schemas.microsoft.com/office/drawing/2014/main" val="1968680544"/>
                    </a:ext>
                  </a:extLst>
                </a:gridCol>
                <a:gridCol w="730796">
                  <a:extLst>
                    <a:ext uri="{9D8B030D-6E8A-4147-A177-3AD203B41FA5}">
                      <a16:colId xmlns:a16="http://schemas.microsoft.com/office/drawing/2014/main" val="3523999611"/>
                    </a:ext>
                  </a:extLst>
                </a:gridCol>
                <a:gridCol w="730796">
                  <a:extLst>
                    <a:ext uri="{9D8B030D-6E8A-4147-A177-3AD203B41FA5}">
                      <a16:colId xmlns:a16="http://schemas.microsoft.com/office/drawing/2014/main" val="983071276"/>
                    </a:ext>
                  </a:extLst>
                </a:gridCol>
                <a:gridCol w="730796">
                  <a:extLst>
                    <a:ext uri="{9D8B030D-6E8A-4147-A177-3AD203B41FA5}">
                      <a16:colId xmlns:a16="http://schemas.microsoft.com/office/drawing/2014/main" val="1914864029"/>
                    </a:ext>
                  </a:extLst>
                </a:gridCol>
                <a:gridCol w="730796">
                  <a:extLst>
                    <a:ext uri="{9D8B030D-6E8A-4147-A177-3AD203B41FA5}">
                      <a16:colId xmlns:a16="http://schemas.microsoft.com/office/drawing/2014/main" val="2548277811"/>
                    </a:ext>
                  </a:extLst>
                </a:gridCol>
                <a:gridCol w="730796">
                  <a:extLst>
                    <a:ext uri="{9D8B030D-6E8A-4147-A177-3AD203B41FA5}">
                      <a16:colId xmlns:a16="http://schemas.microsoft.com/office/drawing/2014/main" val="3758429950"/>
                    </a:ext>
                  </a:extLst>
                </a:gridCol>
              </a:tblGrid>
              <a:tr h="1626887">
                <a:tc>
                  <a:txBody>
                    <a:bodyPr/>
                    <a:lstStyle/>
                    <a:p>
                      <a:pPr algn="ctr"/>
                      <a:r>
                        <a:rPr lang="en-GB" sz="800" dirty="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fontAlgn="ctr"/>
                      <a:r>
                        <a:rPr lang="en-US" sz="800" b="1" i="0" u="none" strike="noStrike">
                          <a:solidFill>
                            <a:schemeClr val="bg1"/>
                          </a:solidFill>
                          <a:effectLst/>
                          <a:latin typeface="+mn-lt"/>
                        </a:rPr>
                        <a:t>dbView</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Attachment Checker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Confluence Unknown Attachment Reconciliation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Microsoft Azure Active Directory single sign-on for Confluence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Viewtracker - Analytics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System App: Administration UI</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System App: Analytics Core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System App: Attachment Tracking</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System App: Search Analytics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Comala Publishing</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dirty="0" err="1">
                          <a:solidFill>
                            <a:schemeClr val="bg1"/>
                          </a:solidFill>
                          <a:effectLst/>
                          <a:latin typeface="+mn-lt"/>
                        </a:rPr>
                        <a:t>LeanIX</a:t>
                      </a:r>
                      <a:r>
                        <a:rPr lang="en-US" sz="800" b="1" i="0" u="none" strike="noStrike" dirty="0">
                          <a:solidFill>
                            <a:schemeClr val="bg1"/>
                          </a:solidFill>
                          <a:effectLst/>
                          <a:latin typeface="+mn-lt"/>
                        </a:rPr>
                        <a:t> Integration for Confluence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Comala Boards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Figma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QMS Blueprints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951367">
                <a:tc>
                  <a:txBody>
                    <a:bodyPr/>
                    <a:lstStyle/>
                    <a:p>
                      <a:pPr algn="ctr"/>
                      <a:r>
                        <a:rPr lang="en-GB" sz="800" b="1">
                          <a:latin typeface="+mn-lt"/>
                          <a:cs typeface="Catamaran" panose="00000500000000000000" pitchFamily="2" charset="0"/>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App is not available on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Not available on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b"/>
                      <a:r>
                        <a:rPr lang="en-US" sz="800" b="0" i="0" u="none" strike="noStrike">
                          <a:solidFill>
                            <a:srgbClr val="000000"/>
                          </a:solidFill>
                          <a:effectLst/>
                          <a:latin typeface="+mn-lt"/>
                          <a:cs typeface="Catamaran" panose="00000500000000000000" pitchFamily="2" charset="0"/>
                        </a:rPr>
                        <a:t>Halo confirmed that will not be migrated.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Halo marked not required, cloud Analytics replacing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Halo marked not required, cloud Analytics replacing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marL="0" marR="0" lvl="0" indent="0" algn="ctr" defTabSz="914400" rtl="0" eaLnBrk="1" fontAlgn="t" latinLnBrk="0" hangingPunct="1">
                        <a:lnSpc>
                          <a:spcPct val="100000"/>
                        </a:lnSpc>
                        <a:spcBef>
                          <a:spcPts val="0"/>
                        </a:spcBef>
                        <a:spcAft>
                          <a:spcPts val="0"/>
                        </a:spcAft>
                        <a:buClrTx/>
                        <a:buSzTx/>
                        <a:buFontTx/>
                        <a:buNone/>
                        <a:tabLst/>
                        <a:defRPr/>
                      </a:pPr>
                      <a:r>
                        <a:rPr lang="en-US" sz="800" b="0" i="0" u="none" strike="noStrike">
                          <a:solidFill>
                            <a:srgbClr val="000000"/>
                          </a:solidFill>
                          <a:effectLst/>
                          <a:latin typeface="+mn-lt"/>
                          <a:cs typeface="Catamaran" panose="00000500000000000000" pitchFamily="2" charset="0"/>
                        </a:rPr>
                        <a:t>Halo marked not required, cloud Analytics replacing functionality</a:t>
                      </a:r>
                    </a:p>
                    <a:p>
                      <a:pPr algn="ctr" fontAlgn="t"/>
                      <a:endParaRPr lang="en-US" sz="800" b="0" i="0" u="none" strike="noStrike">
                        <a:solidFill>
                          <a:srgbClr val="000000"/>
                        </a:solidFill>
                        <a:effectLst/>
                        <a:latin typeface="+mn-lt"/>
                        <a:cs typeface="Catamaran" panose="00000500000000000000" pitchFamily="2" charset="0"/>
                      </a:endParaRP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Halo marked not required, cloud Analytics replacing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Halo marked not required, cloud Analytics replacing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Halo marked not required, cloud Analytics replacing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Migrated:</a:t>
                      </a:r>
                    </a:p>
                    <a:p>
                      <a:pPr marL="0" marR="0" lvl="0" indent="0" algn="ctr" defTabSz="914400" rtl="0" eaLnBrk="1" fontAlgn="t" latinLnBrk="0" hangingPunct="1">
                        <a:lnSpc>
                          <a:spcPct val="100000"/>
                        </a:lnSpc>
                        <a:spcBef>
                          <a:spcPts val="0"/>
                        </a:spcBef>
                        <a:spcAft>
                          <a:spcPts val="0"/>
                        </a:spcAft>
                        <a:buClrTx/>
                        <a:buSzTx/>
                        <a:buFontTx/>
                        <a:buNone/>
                        <a:tabLst/>
                        <a:defRPr/>
                      </a:pPr>
                      <a:r>
                        <a:rPr lang="en-US" sz="800" b="0" i="0" u="none" strike="noStrike">
                          <a:solidFill>
                            <a:srgbClr val="000000"/>
                          </a:solidFill>
                          <a:effectLst/>
                          <a:latin typeface="+mn-lt"/>
                          <a:cs typeface="Catamaran" panose="00000500000000000000" pitchFamily="2" charset="0"/>
                        </a:rPr>
                        <a:t>No feature difference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0" i="0" u="none" strike="noStrike">
                          <a:solidFill>
                            <a:srgbClr val="000000"/>
                          </a:solidFill>
                          <a:effectLst/>
                          <a:latin typeface="+mn-lt"/>
                          <a:cs typeface="Catamaran" panose="00000500000000000000" pitchFamily="2" charset="0"/>
                        </a:rPr>
                        <a:t> </a:t>
                      </a:r>
                      <a:r>
                        <a:rPr lang="en-US" sz="800" b="1" i="0" u="none" strike="noStrike">
                          <a:solidFill>
                            <a:srgbClr val="000000"/>
                          </a:solidFill>
                          <a:effectLst/>
                          <a:latin typeface="+mn-lt"/>
                          <a:cs typeface="Catamaran" panose="00000500000000000000" pitchFamily="2" charset="0"/>
                        </a:rPr>
                        <a:t>Migrated:</a:t>
                      </a:r>
                    </a:p>
                    <a:p>
                      <a:pPr algn="ctr" fontAlgn="ctr"/>
                      <a:r>
                        <a:rPr lang="en-US" sz="800" b="0" i="0" u="none" strike="noStrike">
                          <a:solidFill>
                            <a:srgbClr val="000000"/>
                          </a:solidFill>
                          <a:effectLst/>
                          <a:latin typeface="+mn-lt"/>
                          <a:cs typeface="Catamaran" panose="00000500000000000000" pitchFamily="2" charset="0"/>
                        </a:rPr>
                        <a:t>No feature difference</a:t>
                      </a:r>
                      <a:br>
                        <a:rPr lang="en-US" sz="800" b="0" i="0" u="none" strike="noStrike">
                          <a:solidFill>
                            <a:srgbClr val="000000"/>
                          </a:solidFill>
                          <a:effectLst/>
                          <a:latin typeface="+mn-lt"/>
                          <a:cs typeface="Catamaran" panose="00000500000000000000" pitchFamily="2" charset="0"/>
                        </a:rPr>
                      </a:br>
                      <a:endParaRPr lang="en-US" sz="800" b="0" i="0" u="none" strike="noStrike">
                        <a:solidFill>
                          <a:srgbClr val="000000"/>
                        </a:solidFill>
                        <a:effectLst/>
                        <a:latin typeface="+mn-lt"/>
                        <a:cs typeface="Catamaran" panose="00000500000000000000" pitchFamily="2" charset="0"/>
                      </a:endParaRP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a:solidFill>
                            <a:srgbClr val="000000"/>
                          </a:solidFill>
                          <a:effectLst/>
                          <a:latin typeface="+mn-lt"/>
                          <a:cs typeface="Catamaran" panose="00000500000000000000" pitchFamily="2" charset="0"/>
                        </a:rPr>
                        <a:t>Migrated:</a:t>
                      </a:r>
                      <a:r>
                        <a:rPr lang="en-US" sz="800" b="0" i="0" u="none" strike="noStrike">
                          <a:solidFill>
                            <a:srgbClr val="000000"/>
                          </a:solidFill>
                          <a:effectLst/>
                          <a:latin typeface="+mn-lt"/>
                          <a:cs typeface="Catamaran" panose="00000500000000000000" pitchFamily="2" charset="0"/>
                        </a:rPr>
                        <a:t> No feature difference that can affect the users.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800" b="1" i="0" u="none" strike="noStrike">
                          <a:solidFill>
                            <a:srgbClr val="000000"/>
                          </a:solidFill>
                          <a:effectLst/>
                          <a:latin typeface="+mn-lt"/>
                          <a:cs typeface="Catamaran" panose="00000500000000000000" pitchFamily="2" charset="0"/>
                        </a:rPr>
                        <a:t>Migrated:</a:t>
                      </a:r>
                    </a:p>
                    <a:p>
                      <a:pPr algn="ctr" fontAlgn="t"/>
                      <a:r>
                        <a:rPr lang="en-US" sz="800" b="0" i="0" u="none" strike="noStrike">
                          <a:solidFill>
                            <a:srgbClr val="000000"/>
                          </a:solidFill>
                          <a:effectLst/>
                          <a:latin typeface="+mn-lt"/>
                          <a:cs typeface="Catamaran" panose="00000500000000000000" pitchFamily="2" charset="0"/>
                        </a:rPr>
                        <a:t>No feature difference that can affect users.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800" b="1" i="0" u="none" strike="noStrike">
                          <a:solidFill>
                            <a:srgbClr val="000000"/>
                          </a:solidFill>
                          <a:effectLst/>
                          <a:latin typeface="+mn-lt"/>
                          <a:cs typeface="Catamaran" panose="00000500000000000000" pitchFamily="2" charset="0"/>
                        </a:rPr>
                        <a:t>Migrated:</a:t>
                      </a:r>
                    </a:p>
                    <a:p>
                      <a:pPr algn="ctr" fontAlgn="t"/>
                      <a:r>
                        <a:rPr lang="en-US" sz="800" b="0" i="0" u="none" strike="noStrike">
                          <a:solidFill>
                            <a:srgbClr val="000000"/>
                          </a:solidFill>
                          <a:effectLst/>
                          <a:latin typeface="+mn-lt"/>
                          <a:cs typeface="Catamaran" panose="00000500000000000000" pitchFamily="2" charset="0"/>
                        </a:rPr>
                        <a:t>No feature difference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1124441">
                <a:tc>
                  <a:txBody>
                    <a:bodyPr/>
                    <a:lstStyle/>
                    <a:p>
                      <a:pPr algn="ctr"/>
                      <a:r>
                        <a:rPr lang="en-GB" sz="800" b="1">
                          <a:latin typeface="+mn-lt"/>
                        </a:rPr>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124441">
                <a:tc>
                  <a:txBody>
                    <a:bodyPr/>
                    <a:lstStyle/>
                    <a:p>
                      <a:pPr algn="ctr"/>
                      <a:r>
                        <a:rPr lang="en-GB" sz="800" b="1">
                          <a:latin typeface="+mn-lt"/>
                        </a:rPr>
                        <a:t>T&amp;T Projects </a:t>
                      </a:r>
                    </a:p>
                    <a:p>
                      <a:pPr algn="ctr"/>
                      <a:r>
                        <a:rPr lang="en-GB" sz="8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9" name="Oval 8">
            <a:extLst>
              <a:ext uri="{FF2B5EF4-FFF2-40B4-BE49-F238E27FC236}">
                <a16:creationId xmlns:a16="http://schemas.microsoft.com/office/drawing/2014/main" id="{5296894C-6D63-4EDE-CD44-0AC5EBE0FF02}"/>
              </a:ext>
            </a:extLst>
          </p:cNvPr>
          <p:cNvSpPr/>
          <p:nvPr/>
        </p:nvSpPr>
        <p:spPr>
          <a:xfrm>
            <a:off x="1453731"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D2ADC77-7881-63C2-B064-C887B8F7CABF}"/>
              </a:ext>
            </a:extLst>
          </p:cNvPr>
          <p:cNvSpPr/>
          <p:nvPr/>
        </p:nvSpPr>
        <p:spPr>
          <a:xfrm>
            <a:off x="1410580"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85D7963F-1D11-F9CA-152F-E8BC7B4069BA}"/>
              </a:ext>
            </a:extLst>
          </p:cNvPr>
          <p:cNvSpPr/>
          <p:nvPr/>
        </p:nvSpPr>
        <p:spPr>
          <a:xfrm>
            <a:off x="2184264"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3139C8EE-C93F-BD14-0E20-DA90993B93A0}"/>
              </a:ext>
            </a:extLst>
          </p:cNvPr>
          <p:cNvSpPr/>
          <p:nvPr/>
        </p:nvSpPr>
        <p:spPr>
          <a:xfrm>
            <a:off x="2143542"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E683888C-C899-EFCA-121A-89F7CC05C226}"/>
              </a:ext>
            </a:extLst>
          </p:cNvPr>
          <p:cNvSpPr/>
          <p:nvPr/>
        </p:nvSpPr>
        <p:spPr>
          <a:xfrm>
            <a:off x="2914797"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04CEE745-7064-A0E2-C0B2-BE03965804C8}"/>
              </a:ext>
            </a:extLst>
          </p:cNvPr>
          <p:cNvSpPr/>
          <p:nvPr/>
        </p:nvSpPr>
        <p:spPr>
          <a:xfrm>
            <a:off x="2876504"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B198F5CD-EFD0-6F5E-EF83-E35FC56BA1B9}"/>
              </a:ext>
            </a:extLst>
          </p:cNvPr>
          <p:cNvSpPr/>
          <p:nvPr/>
        </p:nvSpPr>
        <p:spPr>
          <a:xfrm>
            <a:off x="3645330"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D02FE94-90DF-C36E-B632-51AF5D3637C9}"/>
              </a:ext>
            </a:extLst>
          </p:cNvPr>
          <p:cNvSpPr/>
          <p:nvPr/>
        </p:nvSpPr>
        <p:spPr>
          <a:xfrm>
            <a:off x="3609466"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EB4F460A-9956-F182-795B-59FE7BEBB003}"/>
              </a:ext>
            </a:extLst>
          </p:cNvPr>
          <p:cNvSpPr/>
          <p:nvPr/>
        </p:nvSpPr>
        <p:spPr>
          <a:xfrm>
            <a:off x="5836929"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09B0B76-50DC-A29C-E3F5-72CC7E31AC61}"/>
              </a:ext>
            </a:extLst>
          </p:cNvPr>
          <p:cNvSpPr/>
          <p:nvPr/>
        </p:nvSpPr>
        <p:spPr>
          <a:xfrm>
            <a:off x="4342428"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5C82F9E3-AB31-F310-D7F0-AABDCB66B7C1}"/>
              </a:ext>
            </a:extLst>
          </p:cNvPr>
          <p:cNvSpPr/>
          <p:nvPr/>
        </p:nvSpPr>
        <p:spPr>
          <a:xfrm>
            <a:off x="6567462"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B5F0C04B-5334-5E30-D9E2-8A5BDFCC58B6}"/>
              </a:ext>
            </a:extLst>
          </p:cNvPr>
          <p:cNvSpPr/>
          <p:nvPr/>
        </p:nvSpPr>
        <p:spPr>
          <a:xfrm>
            <a:off x="5075390"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7918B6C1-D5DF-8BCB-26F0-10461C93FF48}"/>
              </a:ext>
            </a:extLst>
          </p:cNvPr>
          <p:cNvSpPr/>
          <p:nvPr/>
        </p:nvSpPr>
        <p:spPr>
          <a:xfrm>
            <a:off x="7297995"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067A42A5-4016-C20A-C26F-8C80BBD56A12}"/>
              </a:ext>
            </a:extLst>
          </p:cNvPr>
          <p:cNvSpPr/>
          <p:nvPr/>
        </p:nvSpPr>
        <p:spPr>
          <a:xfrm>
            <a:off x="5808352"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9FED61AC-6683-1F00-7018-AB72E4CFFE2D}"/>
              </a:ext>
            </a:extLst>
          </p:cNvPr>
          <p:cNvSpPr/>
          <p:nvPr/>
        </p:nvSpPr>
        <p:spPr>
          <a:xfrm>
            <a:off x="8028528"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E66A7E4E-EAED-FF68-5237-9D0AAEA293A3}"/>
              </a:ext>
            </a:extLst>
          </p:cNvPr>
          <p:cNvSpPr/>
          <p:nvPr/>
        </p:nvSpPr>
        <p:spPr>
          <a:xfrm>
            <a:off x="6541314"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CB1EB326-38B1-B3B4-37B1-934AF1B0FDBB}"/>
              </a:ext>
            </a:extLst>
          </p:cNvPr>
          <p:cNvSpPr/>
          <p:nvPr/>
        </p:nvSpPr>
        <p:spPr>
          <a:xfrm>
            <a:off x="8759061"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ACB4A2BC-7A67-CDC3-156D-0BE2F6054931}"/>
              </a:ext>
            </a:extLst>
          </p:cNvPr>
          <p:cNvSpPr/>
          <p:nvPr/>
        </p:nvSpPr>
        <p:spPr>
          <a:xfrm>
            <a:off x="7274276"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2490D3EC-1364-B0D5-3829-0FFA42DBEA2C}"/>
              </a:ext>
            </a:extLst>
          </p:cNvPr>
          <p:cNvSpPr/>
          <p:nvPr/>
        </p:nvSpPr>
        <p:spPr>
          <a:xfrm>
            <a:off x="9489594"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17851F12-B242-B6AA-C6BD-46D0283122B0}"/>
              </a:ext>
            </a:extLst>
          </p:cNvPr>
          <p:cNvSpPr/>
          <p:nvPr/>
        </p:nvSpPr>
        <p:spPr>
          <a:xfrm>
            <a:off x="8007238"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3689D34D-166D-D334-692A-ABED5CD327D4}"/>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B424E818-AE3E-E54C-038A-647B99C7CAAF}"/>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82D789B4-9471-3B91-F622-2C64EC080896}"/>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8793CE60-81DD-8232-1870-BB880619054D}"/>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76EF8E49-F33C-1812-AF85-AA4DBEFF2FB7}"/>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4BE25B14-BB9C-AAF4-7769-C9AFC5B58E33}"/>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7A80540B-7057-3B6C-4965-F53E7D89598C}"/>
              </a:ext>
            </a:extLst>
          </p:cNvPr>
          <p:cNvPicPr>
            <a:picLocks noChangeAspect="1"/>
          </p:cNvPicPr>
          <p:nvPr/>
        </p:nvPicPr>
        <p:blipFill rotWithShape="1">
          <a:blip r:embed="rId3">
            <a:extLst>
              <a:ext uri="{28A0092B-C50C-407E-A947-70E740481C1C}">
                <a14:useLocalDpi xmlns:a14="http://schemas.microsoft.com/office/drawing/2010/main" val="0"/>
              </a:ext>
            </a:extLst>
          </a:blip>
          <a:srcRect l="20671" t="25418" r="61939" b="57264"/>
          <a:stretch/>
        </p:blipFill>
        <p:spPr>
          <a:xfrm>
            <a:off x="461125" y="4241538"/>
            <a:ext cx="531671" cy="551203"/>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C9241E13-393A-6BA0-6563-34A518260076}"/>
              </a:ext>
            </a:extLst>
          </p:cNvPr>
          <p:cNvPicPr>
            <a:picLocks noChangeAspect="1"/>
          </p:cNvPicPr>
          <p:nvPr/>
        </p:nvPicPr>
        <p:blipFill rotWithShape="1">
          <a:blip r:embed="rId3">
            <a:extLst>
              <a:ext uri="{28A0092B-C50C-407E-A947-70E740481C1C}">
                <a14:useLocalDpi xmlns:a14="http://schemas.microsoft.com/office/drawing/2010/main" val="0"/>
              </a:ext>
            </a:extLst>
          </a:blip>
          <a:srcRect l="60497" t="48480" r="18968" b="32877"/>
          <a:stretch/>
        </p:blipFill>
        <p:spPr>
          <a:xfrm>
            <a:off x="416645" y="5365336"/>
            <a:ext cx="583182" cy="551203"/>
          </a:xfrm>
          <a:prstGeom prst="rect">
            <a:avLst/>
          </a:prstGeom>
        </p:spPr>
      </p:pic>
      <p:graphicFrame>
        <p:nvGraphicFramePr>
          <p:cNvPr id="8" name="Table 58">
            <a:extLst>
              <a:ext uri="{FF2B5EF4-FFF2-40B4-BE49-F238E27FC236}">
                <a16:creationId xmlns:a16="http://schemas.microsoft.com/office/drawing/2014/main" id="{7301E118-2335-5A02-5B63-77CFBD0E9645}"/>
              </a:ext>
            </a:extLst>
          </p:cNvPr>
          <p:cNvGraphicFramePr>
            <a:graphicFrameLocks noGrp="1"/>
          </p:cNvGraphicFramePr>
          <p:nvPr/>
        </p:nvGraphicFramePr>
        <p:xfrm>
          <a:off x="9280125" y="72903"/>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15" name="Oval 14">
            <a:extLst>
              <a:ext uri="{FF2B5EF4-FFF2-40B4-BE49-F238E27FC236}">
                <a16:creationId xmlns:a16="http://schemas.microsoft.com/office/drawing/2014/main" id="{38BF2AAF-43E1-9A6D-5D68-7BCEB4BD29BA}"/>
              </a:ext>
            </a:extLst>
          </p:cNvPr>
          <p:cNvSpPr/>
          <p:nvPr/>
        </p:nvSpPr>
        <p:spPr>
          <a:xfrm>
            <a:off x="8740200"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3A01CE7A-2FBF-703D-2210-8AE8B0578E23}"/>
              </a:ext>
            </a:extLst>
          </p:cNvPr>
          <p:cNvSpPr/>
          <p:nvPr/>
        </p:nvSpPr>
        <p:spPr>
          <a:xfrm>
            <a:off x="9473162"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AC3E08B1-A126-1C58-1E7D-7073BF4EC10F}"/>
              </a:ext>
            </a:extLst>
          </p:cNvPr>
          <p:cNvSpPr/>
          <p:nvPr/>
        </p:nvSpPr>
        <p:spPr>
          <a:xfrm>
            <a:off x="10206124"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0109BB13-5AF4-0ED3-D9CD-5067F4B61C0E}"/>
              </a:ext>
            </a:extLst>
          </p:cNvPr>
          <p:cNvSpPr/>
          <p:nvPr/>
        </p:nvSpPr>
        <p:spPr>
          <a:xfrm>
            <a:off x="10939086"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E208F21E-B36A-A034-2ECF-22D9A618871E}"/>
              </a:ext>
            </a:extLst>
          </p:cNvPr>
          <p:cNvSpPr/>
          <p:nvPr/>
        </p:nvSpPr>
        <p:spPr>
          <a:xfrm>
            <a:off x="10220127"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14851ABA-B550-8397-C8F5-E395DF7B505A}"/>
              </a:ext>
            </a:extLst>
          </p:cNvPr>
          <p:cNvSpPr/>
          <p:nvPr/>
        </p:nvSpPr>
        <p:spPr>
          <a:xfrm>
            <a:off x="10950660"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descr="Atlassian Confluence logo transparent PNG - StickPNG">
            <a:extLst>
              <a:ext uri="{FF2B5EF4-FFF2-40B4-BE49-F238E27FC236}">
                <a16:creationId xmlns:a16="http://schemas.microsoft.com/office/drawing/2014/main" id="{C4EAF91F-5A88-F3F0-B7F7-0622B4B5ED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04118" y="-212945"/>
            <a:ext cx="2928879" cy="1757327"/>
          </a:xfrm>
          <a:prstGeom prst="rect">
            <a:avLst/>
          </a:prstGeom>
          <a:noFill/>
          <a:extLst>
            <a:ext uri="{909E8E84-426E-40DD-AFC4-6F175D3DCCD1}">
              <a14:hiddenFill xmlns:a14="http://schemas.microsoft.com/office/drawing/2010/main">
                <a:solidFill>
                  <a:srgbClr val="FFFFFF"/>
                </a:solidFill>
              </a14:hiddenFill>
            </a:ext>
          </a:extLst>
        </p:spPr>
      </p:pic>
      <p:sp>
        <p:nvSpPr>
          <p:cNvPr id="47" name="Oval 46">
            <a:extLst>
              <a:ext uri="{FF2B5EF4-FFF2-40B4-BE49-F238E27FC236}">
                <a16:creationId xmlns:a16="http://schemas.microsoft.com/office/drawing/2014/main" id="{5CE8C1E1-EABF-8EF6-5755-AA7B39F73D42}"/>
              </a:ext>
            </a:extLst>
          </p:cNvPr>
          <p:cNvSpPr/>
          <p:nvPr/>
        </p:nvSpPr>
        <p:spPr>
          <a:xfrm>
            <a:off x="4375863"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a:extLst>
              <a:ext uri="{FF2B5EF4-FFF2-40B4-BE49-F238E27FC236}">
                <a16:creationId xmlns:a16="http://schemas.microsoft.com/office/drawing/2014/main" id="{2CDDBFE3-D03C-EC30-06B2-927228449268}"/>
              </a:ext>
            </a:extLst>
          </p:cNvPr>
          <p:cNvSpPr/>
          <p:nvPr/>
        </p:nvSpPr>
        <p:spPr>
          <a:xfrm>
            <a:off x="5106396"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41407909"/>
      </p:ext>
    </p:extLst>
  </p:cSld>
  <p:clrMapOvr>
    <a:masterClrMapping/>
  </p:clrMapOvr>
  <p:extLst>
    <p:ext uri="{6950BFC3-D8DA-4A85-94F7-54DA5524770B}">
      <p188:commentRel xmlns:p188="http://schemas.microsoft.com/office/powerpoint/2018/8/main" r:id="rId2"/>
    </p:ext>
  </p:extLst>
</p:sld>
</file>

<file path=ppt/theme/theme1.xml><?xml version="1.0" encoding="utf-8"?>
<a:theme xmlns:a="http://schemas.openxmlformats.org/drawingml/2006/main" name="UKHSA_PowerpointColourTheme">
  <a:themeElements>
    <a:clrScheme name="UKHSA 1">
      <a:dk1>
        <a:srgbClr val="000000"/>
      </a:dk1>
      <a:lt1>
        <a:srgbClr val="FFFFFF"/>
      </a:lt1>
      <a:dk2>
        <a:srgbClr val="007B91"/>
      </a:dk2>
      <a:lt2>
        <a:srgbClr val="E7E6E6"/>
      </a:lt2>
      <a:accent1>
        <a:srgbClr val="003A5B"/>
      </a:accent1>
      <a:accent2>
        <a:srgbClr val="1D57A4"/>
      </a:accent2>
      <a:accent3>
        <a:srgbClr val="00AB8E"/>
      </a:accent3>
      <a:accent4>
        <a:srgbClr val="00A4DE"/>
      </a:accent4>
      <a:accent5>
        <a:srgbClr val="8A1A61"/>
      </a:accent5>
      <a:accent6>
        <a:srgbClr val="D4CB9F"/>
      </a:accent6>
      <a:hlink>
        <a:srgbClr val="007B91"/>
      </a:hlink>
      <a:folHlink>
        <a:srgbClr val="572B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KHSA Presentation template 1 - with colour palette" id="{BF80B367-0A03-4CE1-9585-A1D8C4F93224}" vid="{436D24D0-CE42-474D-9710-5DD6DDD86EA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UKHSA 1">
    <a:dk1>
      <a:srgbClr val="000000"/>
    </a:dk1>
    <a:lt1>
      <a:srgbClr val="FFFFFF"/>
    </a:lt1>
    <a:dk2>
      <a:srgbClr val="007B91"/>
    </a:dk2>
    <a:lt2>
      <a:srgbClr val="E7E6E6"/>
    </a:lt2>
    <a:accent1>
      <a:srgbClr val="003A5B"/>
    </a:accent1>
    <a:accent2>
      <a:srgbClr val="1D57A4"/>
    </a:accent2>
    <a:accent3>
      <a:srgbClr val="00AB8E"/>
    </a:accent3>
    <a:accent4>
      <a:srgbClr val="00A4DE"/>
    </a:accent4>
    <a:accent5>
      <a:srgbClr val="8A1A61"/>
    </a:accent5>
    <a:accent6>
      <a:srgbClr val="D4CB9F"/>
    </a:accent6>
    <a:hlink>
      <a:srgbClr val="007B91"/>
    </a:hlink>
    <a:folHlink>
      <a:srgbClr val="572B83"/>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f2b81947-420a-4711-a33f-ccdb62c0ede0">
      <UserInfo>
        <DisplayName>Ryan Collier</DisplayName>
        <AccountId>32</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F2D8128F6D64549B99F088535BEA380" ma:contentTypeVersion="6" ma:contentTypeDescription="Create a new document." ma:contentTypeScope="" ma:versionID="80dc734273525e1e47792d60b593caa6">
  <xsd:schema xmlns:xsd="http://www.w3.org/2001/XMLSchema" xmlns:xs="http://www.w3.org/2001/XMLSchema" xmlns:p="http://schemas.microsoft.com/office/2006/metadata/properties" xmlns:ns2="d9096c8c-7149-4683-82d2-c2f2c3e91776" xmlns:ns3="f2b81947-420a-4711-a33f-ccdb62c0ede0" targetNamespace="http://schemas.microsoft.com/office/2006/metadata/properties" ma:root="true" ma:fieldsID="045bc8bea5038561bf5e19c501a7de97" ns2:_="" ns3:_="">
    <xsd:import namespace="d9096c8c-7149-4683-82d2-c2f2c3e91776"/>
    <xsd:import namespace="f2b81947-420a-4711-a33f-ccdb62c0ede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096c8c-7149-4683-82d2-c2f2c3e917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2b81947-420a-4711-a33f-ccdb62c0ede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091948-630B-4872-8921-A5471B5A80D5}">
  <ds:schemaRefs>
    <ds:schemaRef ds:uri="f2b81947-420a-4711-a33f-ccdb62c0ede0"/>
    <ds:schemaRef ds:uri="d9096c8c-7149-4683-82d2-c2f2c3e91776"/>
    <ds:schemaRef ds:uri="http://purl.org/dc/dcmitype/"/>
    <ds:schemaRef ds:uri="http://purl.org/dc/terms/"/>
    <ds:schemaRef ds:uri="http://purl.org/dc/elements/1.1/"/>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3026D4FD-BD94-49F6-8347-DD63F0BCD742}">
  <ds:schemaRefs>
    <ds:schemaRef ds:uri="http://schemas.microsoft.com/sharepoint/v3/contenttype/forms"/>
  </ds:schemaRefs>
</ds:datastoreItem>
</file>

<file path=customXml/itemProps3.xml><?xml version="1.0" encoding="utf-8"?>
<ds:datastoreItem xmlns:ds="http://schemas.openxmlformats.org/officeDocument/2006/customXml" ds:itemID="{C09FEC63-9128-4457-996D-6644F6AA1E02}">
  <ds:schemaRefs>
    <ds:schemaRef ds:uri="d9096c8c-7149-4683-82d2-c2f2c3e91776"/>
    <ds:schemaRef ds:uri="f2b81947-420a-4711-a33f-ccdb62c0ed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10166</TotalTime>
  <Words>880</Words>
  <Application>Microsoft Office PowerPoint</Application>
  <PresentationFormat>Widescreen</PresentationFormat>
  <Paragraphs>174</Paragraphs>
  <Slides>7</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UKHSA_PowerpointColourTheme</vt:lpstr>
      <vt:lpstr>Atlassian Consolidation  Impact Maps: apps, plug-ins and integration changes</vt:lpstr>
      <vt:lpstr>How to use this deck A guide for exploring impacts of change</vt:lpstr>
      <vt:lpstr>Overview of apps and plug-ins Impacts by Persona group</vt:lpstr>
      <vt:lpstr>Change impact assessment Integrations by Persona group</vt:lpstr>
      <vt:lpstr>Changes to Apps with No Impact  </vt:lpstr>
      <vt:lpstr>PHE: No Impact Confluence applications and plug-Ins:</vt:lpstr>
      <vt:lpstr>Test and Trace: No impact Confluence applications and plug-Ins: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[Deck title]  [presenters]</dc:title>
  <dc:creator>Ridge, Amanda</dc:creator>
  <cp:lastModifiedBy>Olly Bates</cp:lastModifiedBy>
  <cp:revision>7</cp:revision>
  <cp:lastPrinted>2021-08-09T14:01:33Z</cp:lastPrinted>
  <dcterms:created xsi:type="dcterms:W3CDTF">2021-10-14T16:08:31Z</dcterms:created>
  <dcterms:modified xsi:type="dcterms:W3CDTF">2023-06-13T10:21:13Z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0x010100AF2D8128F6D64549B99F088535BEA380</vt:lpwstr>
  </property>
</Properties>
</file>