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10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0923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blue_teal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69353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 blue_orang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FF7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30093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 blue_aub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0884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 blue_purpl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4392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9294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41C13-0DB6-4E28-9521-FD744346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F445-D392-4789-9479-AF028CB55CC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E6804-E436-2947-81F5-FCC5E465C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176BFD-AF1B-334D-884D-C08E0A3D5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714076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8ADD9-C943-418A-9D35-CC865F95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4506-EEE5-4D8C-850E-4F0922B6B4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6333-AC78-4EDE-9D8D-21DCF6FCEA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E4E894C-2A2B-A74C-BFBD-B15007757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D39806-AD25-A04F-9636-F009A170C8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58671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145968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C75E-5812-48FD-BCBD-1235D22F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B7E6-3A31-244C-8D5C-297872DC3E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D384-66F4-D748-9499-51EC588302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195914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2549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95066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0636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 blu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113280"/>
            <a:ext cx="12466320" cy="5628640"/>
          </a:xfrm>
          <a:prstGeom prst="roundRect">
            <a:avLst>
              <a:gd name="adj" fmla="val 13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40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3503B-7986-436C-9822-A1854F9D9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79416"/>
            <a:ext cx="10515600" cy="9726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5904-E451-4DAC-98D7-82FCA86A4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205" y="1774826"/>
            <a:ext cx="111238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E1E3-76D3-49B4-BA11-2CCBDA7C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38850"/>
            <a:ext cx="10007606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F349-A985-4FF9-9FE5-9D2B321F5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0629" y="6438850"/>
            <a:ext cx="596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  <p:graphicFrame>
        <p:nvGraphicFramePr>
          <p:cNvPr id="8" name="Table 10">
            <a:extLst>
              <a:ext uri="{FF2B5EF4-FFF2-40B4-BE49-F238E27FC236}">
                <a16:creationId xmlns:a16="http://schemas.microsoft.com/office/drawing/2014/main" id="{DFC71DA2-0C86-484C-A2E2-8A1595D7E09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01972765"/>
              </p:ext>
            </p:extLst>
          </p:nvPr>
        </p:nvGraphicFramePr>
        <p:xfrm>
          <a:off x="-308243" y="45490"/>
          <a:ext cx="208280" cy="512064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389705186"/>
                    </a:ext>
                  </a:extLst>
                </a:gridCol>
              </a:tblGrid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C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78348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8304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B5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243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2C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3609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57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460450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1B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903773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4593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803122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018736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82359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01018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7F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379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5792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B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295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2780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C9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tlassian.com/agile/tutorials" TargetMode="External"/><Relationship Id="rId13" Type="http://schemas.openxmlformats.org/officeDocument/2006/relationships/hyperlink" Target="https://teams.microsoft.com/l/channel/19%3aEsfXKgP7ONmF0EXsdjcmWluv6KEXjzzYbzTkjWui2e01%40thread.tacv2/General?groupId=efd3f688-b56e-455e-9924-c5fefd1a6c3d&amp;tenantId=ee4e1499-4a35-4b2e-ad47-5f3cf9de8666" TargetMode="External"/><Relationship Id="rId3" Type="http://schemas.openxmlformats.org/officeDocument/2006/relationships/hyperlink" Target="https://digitaltools.phe.org.uk/confluence/display/CH/Training" TargetMode="External"/><Relationship Id="rId7" Type="http://schemas.openxmlformats.org/officeDocument/2006/relationships/hyperlink" Target="https://www.atlassian.com/software/jira/guides/getting-started/introduction#what-is-jira-software" TargetMode="External"/><Relationship Id="rId12" Type="http://schemas.openxmlformats.org/officeDocument/2006/relationships/hyperlink" Target="https://www.atlassian.com/software/jira/guides/advanced-roadmaps/tutorials#set-up-teams-in-advanced-roadmaps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youtube.com/watch?v=W2Ei-O5OJTU" TargetMode="External"/><Relationship Id="rId11" Type="http://schemas.openxmlformats.org/officeDocument/2006/relationships/hyperlink" Target="https://digitaltools.phe.org.uk/confluence/display/CH/Training?preview=/707726092/713856810/UKHSA%20Assets%20Admin%20Training%20v2%20(Reformatted)%20(2).pptx" TargetMode="External"/><Relationship Id="rId5" Type="http://schemas.openxmlformats.org/officeDocument/2006/relationships/hyperlink" Target="https://www.youtube.com/watch?v=hYry_pZBzes" TargetMode="External"/><Relationship Id="rId15" Type="http://schemas.openxmlformats.org/officeDocument/2006/relationships/hyperlink" Target="https://confluence.collab.test-and-trace.nhs.uk/display/CH/FAQs" TargetMode="External"/><Relationship Id="rId10" Type="http://schemas.openxmlformats.org/officeDocument/2006/relationships/hyperlink" Target="https://www.atlassian.com/software/confluence/resources/guides/best-practices/project-collaboration#overview" TargetMode="External"/><Relationship Id="rId4" Type="http://schemas.openxmlformats.org/officeDocument/2006/relationships/hyperlink" Target="https://www.youtube.com/watch?v=2z22Cdpk_Ag" TargetMode="External"/><Relationship Id="rId9" Type="http://schemas.openxmlformats.org/officeDocument/2006/relationships/hyperlink" Target="https://support.atlassian.com/jira-software-cloud/docs/best-practices-for-workflows-in-jira/" TargetMode="External"/><Relationship Id="rId14" Type="http://schemas.openxmlformats.org/officeDocument/2006/relationships/hyperlink" Target="https://confluence.collab.test-and-trace.nhs.uk/display/CH/Learning+Hu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3CA444F-ED28-250D-B955-317B3AA84C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1" t="23870" r="61939" b="55286"/>
          <a:stretch/>
        </p:blipFill>
        <p:spPr>
          <a:xfrm>
            <a:off x="1422484" y="3538207"/>
            <a:ext cx="1689276" cy="21079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E85BF9-F3BC-84E0-B3F2-C9BD23E04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Readiness Checklist</a:t>
            </a:r>
            <a:br>
              <a:rPr lang="en-GB" dirty="0"/>
            </a:br>
            <a:r>
              <a:rPr lang="en-GB" sz="2400" dirty="0"/>
              <a:t>UKHSA Cloud Platform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B43CF-6204-01EF-E0CD-2BC0FD5186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4369E4-5DE7-46E5-874E-4FD43797378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08EA67-A4CF-A3FF-F4B5-DB5F5B6FF802}"/>
              </a:ext>
            </a:extLst>
          </p:cNvPr>
          <p:cNvSpPr txBox="1"/>
          <p:nvPr/>
        </p:nvSpPr>
        <p:spPr>
          <a:xfrm>
            <a:off x="189371" y="1651234"/>
            <a:ext cx="3441388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/>
                <a:ea typeface="Arial Unicode MS"/>
                <a:cs typeface="Arial Unicode MS"/>
              </a:rPr>
              <a:t>I have a technical view of Confluence and Jira  and my role so far has been answering tickets raised within Test and Trace. As a result I have a crucial role in translating the impacts for my colleagues.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99A6708C-AC9E-9D0B-D7F0-EC9F23AF62D9}"/>
              </a:ext>
            </a:extLst>
          </p:cNvPr>
          <p:cNvSpPr/>
          <p:nvPr/>
        </p:nvSpPr>
        <p:spPr>
          <a:xfrm>
            <a:off x="62320" y="1519320"/>
            <a:ext cx="3568439" cy="1679726"/>
          </a:xfrm>
          <a:prstGeom prst="wedgeRoundRectCallou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DBC1140-CA1F-B327-AF0C-D489FF6DE2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8200" y="6438850"/>
            <a:ext cx="10007606" cy="3636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Atlassian Consolidation: Engagement Toolkit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97FB8FF-F631-E9B1-7251-1E2434B8C74C}"/>
              </a:ext>
            </a:extLst>
          </p:cNvPr>
          <p:cNvSpPr/>
          <p:nvPr/>
        </p:nvSpPr>
        <p:spPr>
          <a:xfrm>
            <a:off x="3860158" y="1616798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70FB277-EA58-1242-9D3B-8F7F35525AF1}"/>
              </a:ext>
            </a:extLst>
          </p:cNvPr>
          <p:cNvSpPr/>
          <p:nvPr/>
        </p:nvSpPr>
        <p:spPr>
          <a:xfrm>
            <a:off x="3860158" y="2061329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5C7023A-3EB4-B747-49A9-83BEEBF03AE6}"/>
              </a:ext>
            </a:extLst>
          </p:cNvPr>
          <p:cNvSpPr/>
          <p:nvPr/>
        </p:nvSpPr>
        <p:spPr>
          <a:xfrm>
            <a:off x="3860158" y="2505860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24BF91B-4146-A0B9-67BC-1B5B6C283633}"/>
              </a:ext>
            </a:extLst>
          </p:cNvPr>
          <p:cNvSpPr/>
          <p:nvPr/>
        </p:nvSpPr>
        <p:spPr>
          <a:xfrm>
            <a:off x="3860158" y="2950391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A321023-7CCC-BB47-5C1B-F21B65B2B3CD}"/>
              </a:ext>
            </a:extLst>
          </p:cNvPr>
          <p:cNvSpPr txBox="1"/>
          <p:nvPr/>
        </p:nvSpPr>
        <p:spPr>
          <a:xfrm>
            <a:off x="4362363" y="4270716"/>
            <a:ext cx="7543750" cy="1525704"/>
          </a:xfrm>
          <a:prstGeom prst="rect">
            <a:avLst/>
          </a:prstGeom>
          <a:noFill/>
        </p:spPr>
        <p:txBody>
          <a:bodyPr wrap="square" numCol="3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Training to Complete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4"/>
              </a:rPr>
              <a:t>Jira Software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5"/>
              </a:rPr>
              <a:t>Jira Service Management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6"/>
              </a:rPr>
              <a:t>Confluence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</a:rPr>
              <a:t>Supplementary Learning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7"/>
              </a:rPr>
              <a:t>Jira Best Practice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8"/>
              </a:rPr>
              <a:t>Using Agile on Jira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9"/>
              </a:rPr>
              <a:t>Jira Workflow Best Practice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0"/>
              </a:rPr>
              <a:t>Confluence best practice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  <a:hlinkClick r:id="rId11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2"/>
              </a:rPr>
              <a:t>Advanced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2"/>
              </a:rPr>
              <a:t>Roadmaps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</p:txBody>
      </p:sp>
      <p:graphicFrame>
        <p:nvGraphicFramePr>
          <p:cNvPr id="39" name="Table 8">
            <a:extLst>
              <a:ext uri="{FF2B5EF4-FFF2-40B4-BE49-F238E27FC236}">
                <a16:creationId xmlns:a16="http://schemas.microsoft.com/office/drawing/2014/main" id="{091354B7-D0F5-F88D-8A1D-4848DE74DEB9}"/>
              </a:ext>
            </a:extLst>
          </p:cNvPr>
          <p:cNvGraphicFramePr>
            <a:graphicFrameLocks noGrp="1"/>
          </p:cNvGraphicFramePr>
          <p:nvPr/>
        </p:nvGraphicFramePr>
        <p:xfrm>
          <a:off x="4468031" y="1651234"/>
          <a:ext cx="7661649" cy="16021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61649">
                  <a:extLst>
                    <a:ext uri="{9D8B030D-6E8A-4147-A177-3AD203B41FA5}">
                      <a16:colId xmlns:a16="http://schemas.microsoft.com/office/drawing/2014/main" val="3606892288"/>
                    </a:ext>
                  </a:extLst>
                </a:gridCol>
              </a:tblGrid>
              <a:tr h="363084">
                <a:tc>
                  <a:txBody>
                    <a:bodyPr/>
                    <a:lstStyle/>
                    <a:p>
                      <a:pPr marL="0" indent="0" fontAlgn="base">
                        <a:spcAft>
                          <a:spcPts val="6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Join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13"/>
                        </a:rPr>
                        <a:t>Teams User Community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to keep up to date with latest news and readiness activities  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2434296"/>
                  </a:ext>
                </a:extLst>
              </a:tr>
              <a:tr h="512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Visit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14"/>
                        </a:rPr>
                        <a:t>Learning Hub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 and look at the Cloud familiarisation videos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6701543"/>
                  </a:ext>
                </a:extLst>
              </a:tr>
              <a:tr h="36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Check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15"/>
                        </a:rPr>
                        <a:t>FAQ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 section of the comms hub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5914957"/>
                  </a:ext>
                </a:extLst>
              </a:tr>
              <a:tr h="363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Ensure you are familiar with the timelines and look out for comms on the migration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2826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5774613"/>
      </p:ext>
    </p:extLst>
  </p:cSld>
  <p:clrMapOvr>
    <a:masterClrMapping/>
  </p:clrMapOvr>
</p:sld>
</file>

<file path=ppt/theme/theme1.xml><?xml version="1.0" encoding="utf-8"?>
<a:theme xmlns:a="http://schemas.openxmlformats.org/drawingml/2006/main" name="UKHSA_PowerpointColourTheme">
  <a:themeElements>
    <a:clrScheme name="UKHSA 1">
      <a:dk1>
        <a:srgbClr val="000000"/>
      </a:dk1>
      <a:lt1>
        <a:srgbClr val="FFFFFF"/>
      </a:lt1>
      <a:dk2>
        <a:srgbClr val="007B91"/>
      </a:dk2>
      <a:lt2>
        <a:srgbClr val="E7E6E6"/>
      </a:lt2>
      <a:accent1>
        <a:srgbClr val="003A5B"/>
      </a:accent1>
      <a:accent2>
        <a:srgbClr val="1D57A4"/>
      </a:accent2>
      <a:accent3>
        <a:srgbClr val="00AB8E"/>
      </a:accent3>
      <a:accent4>
        <a:srgbClr val="00A4DE"/>
      </a:accent4>
      <a:accent5>
        <a:srgbClr val="8A1A61"/>
      </a:accent5>
      <a:accent6>
        <a:srgbClr val="D4CB9F"/>
      </a:accent6>
      <a:hlink>
        <a:srgbClr val="007B91"/>
      </a:hlink>
      <a:folHlink>
        <a:srgbClr val="572B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C625B63-75C7-4968-AFB1-DBB737C82A1B}" vid="{70210CCF-C21F-4134-92F3-92963C8108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130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UKHSA_PowerpointColourTheme</vt:lpstr>
      <vt:lpstr>Readiness Checklist UKHSA Cloud Platform Team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Readiness Checklist UKHSA Cloud Platform Team</dc:title>
  <dc:creator>Julie Stevens</dc:creator>
  <cp:lastModifiedBy>Julie Stevens</cp:lastModifiedBy>
  <cp:revision>3</cp:revision>
  <dcterms:created xsi:type="dcterms:W3CDTF">2025-01-14T13:54:04Z</dcterms:created>
  <dcterms:modified xsi:type="dcterms:W3CDTF">2025-01-14T14:11:58Z</dcterms:modified>
</cp:coreProperties>
</file>