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24_98E001A3.xml" ContentType="application/vnd.ms-powerpoint.comments+xml"/>
  <Override PartName="/ppt/comments/modernComment_11C_1C84A738.xml" ContentType="application/vnd.ms-powerpoint.comments+xml"/>
  <Override PartName="/ppt/comments/modernComment_120_80E8EAA6.xml" ContentType="application/vnd.ms-powerpoint.comments+xml"/>
  <Override PartName="/ppt/comments/modernComment_117_F5F010DD.xml" ContentType="application/vnd.ms-powerpoint.comments+xml"/>
  <Override PartName="/ppt/theme/themeOverride1.xml" ContentType="application/vnd.openxmlformats-officedocument.themeOverride+xml"/>
  <Override PartName="/ppt/comments/modernComment_11B_61F0A58B.xml" ContentType="application/vnd.ms-powerpoint.comments+xml"/>
  <Override PartName="/ppt/comments/modernComment_135_3456D2B6.xml" ContentType="application/vnd.ms-powerpoint.comments+xml"/>
  <Override PartName="/ppt/comments/modernComment_131_BB3E14A5.xml" ContentType="application/vnd.ms-powerpoint.comments+xml"/>
  <Override PartName="/ppt/comments/modernComment_136_775E0D5D.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7"/>
  </p:notesMasterIdLst>
  <p:sldIdLst>
    <p:sldId id="303" r:id="rId5"/>
    <p:sldId id="290" r:id="rId6"/>
    <p:sldId id="292" r:id="rId7"/>
    <p:sldId id="284" r:id="rId8"/>
    <p:sldId id="288" r:id="rId9"/>
    <p:sldId id="279" r:id="rId10"/>
    <p:sldId id="283" r:id="rId11"/>
    <p:sldId id="311" r:id="rId12"/>
    <p:sldId id="309" r:id="rId13"/>
    <p:sldId id="305" r:id="rId14"/>
    <p:sldId id="310" r:id="rId15"/>
    <p:sldId id="30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6E5A5B75-3799-9DEA-5B91-16324438DF7F}" name="Sana Sherbaz" initials="SS" userId="S::Sana.Sherbaz@ukhsa.gov.uk::2d09f2e8-f169-4fa9-bd38-daa4e7b81a43" providerId="AD"/>
  <p188:author id="{AF607DBE-BE15-A351-8FE0-AE3FA58ABE9C}" name="Olly Bates" initials="OB" userId="S::Olly.Bates@ukhsa.gov.uk::95e2476a-df66-4ca2-9168-deba39047b6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9DCF5"/>
    <a:srgbClr val="002060"/>
    <a:srgbClr val="5D97E2"/>
    <a:srgbClr val="8A1A61"/>
    <a:srgbClr val="FFFFFF"/>
    <a:srgbClr val="1D57A5"/>
    <a:srgbClr val="FF7F32"/>
    <a:srgbClr val="E7E8EA"/>
    <a:srgbClr val="CBCED2"/>
    <a:srgbClr val="003B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7CA599-580F-47F4-A090-444D2E090D62}" v="19" dt="2023-06-08T15:08:19.5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49"/>
    <p:restoredTop sz="94648"/>
  </p:normalViewPr>
  <p:slideViewPr>
    <p:cSldViewPr snapToGrid="0">
      <p:cViewPr>
        <p:scale>
          <a:sx n="100" d="100"/>
          <a:sy n="100" d="100"/>
        </p:scale>
        <p:origin x="204" y="-13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omments/modernComment_117_F5F010DD.xml><?xml version="1.0" encoding="utf-8"?>
<p188:cmLst xmlns:a="http://schemas.openxmlformats.org/drawingml/2006/main" xmlns:r="http://schemas.openxmlformats.org/officeDocument/2006/relationships" xmlns:p188="http://schemas.microsoft.com/office/powerpoint/2018/8/main">
  <p188:cm id="{02195D8C-F672-1645-8128-876437307B56}" authorId="{A0954A53-FE13-C4F5-2D5F-791A1FA6F2A3}" created="2023-05-16T17:11:52.236">
    <ac:txMkLst xmlns:ac="http://schemas.microsoft.com/office/drawing/2013/main/command">
      <pc:docMk xmlns:pc="http://schemas.microsoft.com/office/powerpoint/2013/main/command"/>
      <pc:sldMk xmlns:pc="http://schemas.microsoft.com/office/powerpoint/2013/main/command" cId="4126150877" sldId="279"/>
      <ac:graphicFrameMk id="6" creationId="{FBCF2CE9-0F48-33DA-CA5A-8F0B81981ADC}"/>
      <ac:tblMk/>
      <ac:tcMk rowId="4200056413" colId="2884995143"/>
      <ac:txMk cp="0" len="19">
        <ac:context len="20" hash="3175241918"/>
      </ac:txMk>
    </ac:txMkLst>
    <p188:pos x="11349168" y="1356654"/>
    <p188:txBody>
      <a:bodyPr/>
      <a:lstStyle/>
      <a:p>
        <a:r>
          <a:rPr lang="en-GB"/>
          <a:t>Theses descriptions still need work - user focused!</a:t>
        </a:r>
      </a:p>
    </p188:txBody>
  </p188:cm>
  <p188:cm id="{18AA0E4F-43C0-442C-A3C0-06CAEE48998B}" authorId="{AF607DBE-BE15-A351-8FE0-AE3FA58ABE9C}" created="2023-05-22T14:53:42.599">
    <ac:deMkLst xmlns:ac="http://schemas.microsoft.com/office/drawing/2013/main/command">
      <pc:docMk xmlns:pc="http://schemas.microsoft.com/office/powerpoint/2013/main/command"/>
      <pc:sldMk xmlns:pc="http://schemas.microsoft.com/office/powerpoint/2013/main/command" cId="4126150877" sldId="279"/>
      <ac:spMk id="77" creationId="{D11EF3AA-1B39-2663-3DCD-F57090DF3E03}"/>
    </ac:deMkLst>
    <p188:txBody>
      <a:bodyPr/>
      <a:lstStyle/>
      <a:p>
        <a:r>
          <a:rPr lang="en-US"/>
          <a:t>Olly to check with Valiantys</a:t>
        </a:r>
      </a:p>
    </p188:txBody>
  </p188:cm>
</p188:cmLst>
</file>

<file path=ppt/comments/modernComment_11B_61F0A58B.xml><?xml version="1.0" encoding="utf-8"?>
<p188:cmLst xmlns:a="http://schemas.openxmlformats.org/drawingml/2006/main" xmlns:r="http://schemas.openxmlformats.org/officeDocument/2006/relationships" xmlns:p188="http://schemas.microsoft.com/office/powerpoint/2018/8/main">
  <p188:cm id="{557E063C-67E8-4C5C-9712-2542A89C5E86}" authorId="{A0954A53-FE13-C4F5-2D5F-791A1FA6F2A3}" status="resolved" created="2023-04-26T22:43:32.059" complete="100000">
    <pc:sldMkLst xmlns:pc="http://schemas.microsoft.com/office/powerpoint/2013/main/command">
      <pc:docMk/>
      <pc:sldMk cId="626324346" sldId="274"/>
    </pc:sldMkLst>
    <p188:txBody>
      <a:bodyPr/>
      <a:lstStyle/>
      <a:p>
        <a:r>
          <a:rPr lang="en-GB"/>
          <a:t>[@Olly Bates] Please review and let me know what you think</a:t>
        </a:r>
      </a:p>
    </p188:txBody>
  </p188:cm>
  <p188:cm id="{F9183C8F-7D8D-4EAE-9955-5CD1490D8448}" authorId="{AF607DBE-BE15-A351-8FE0-AE3FA58ABE9C}" created="2023-05-22T15:07:38.936">
    <ac:deMkLst xmlns:ac="http://schemas.microsoft.com/office/drawing/2013/main/command">
      <pc:docMk xmlns:pc="http://schemas.microsoft.com/office/powerpoint/2013/main/command"/>
      <pc:sldMk xmlns:pc="http://schemas.microsoft.com/office/powerpoint/2013/main/command" cId="1643160971" sldId="283"/>
      <ac:spMk id="24" creationId="{F6374298-67B6-8A1A-78D7-9AD47D12DD51}"/>
    </ac:deMkLst>
    <p188:txBody>
      <a:bodyPr/>
      <a:lstStyle/>
      <a:p>
        <a:r>
          <a:rPr lang="en-US"/>
          <a:t>Olly to check EQMS info</a:t>
        </a:r>
      </a:p>
    </p188:txBody>
  </p188:cm>
</p188:cmLst>
</file>

<file path=ppt/comments/modernComment_11C_1C84A738.xml><?xml version="1.0" encoding="utf-8"?>
<p188:cmLst xmlns:a="http://schemas.openxmlformats.org/drawingml/2006/main" xmlns:r="http://schemas.openxmlformats.org/officeDocument/2006/relationships" xmlns:p188="http://schemas.microsoft.com/office/powerpoint/2018/8/main">
  <p188:cm id="{927AAD8C-50F8-1A4F-B1E1-E002B3D95C33}" authorId="{A0954A53-FE13-C4F5-2D5F-791A1FA6F2A3}" status="resolved" created="2023-05-16T16:58:57.102" complete="100000">
    <pc:sldMkLst xmlns:pc="http://schemas.microsoft.com/office/powerpoint/2013/main/command">
      <pc:docMk/>
      <pc:sldMk cId="478455608" sldId="284"/>
    </pc:sldMkLst>
    <p188:txBody>
      <a:bodyPr/>
      <a:lstStyle/>
      <a:p>
        <a:r>
          <a:rPr lang="en-GB"/>
          <a:t>Can slides 10 and 11 be combined?? Lots of space for not a lot of info currently </a:t>
        </a:r>
      </a:p>
    </p188:txBody>
  </p188:cm>
</p188:cmLst>
</file>

<file path=ppt/comments/modernComment_120_80E8EAA6.xml><?xml version="1.0" encoding="utf-8"?>
<p188:cmLst xmlns:a="http://schemas.openxmlformats.org/drawingml/2006/main" xmlns:r="http://schemas.openxmlformats.org/officeDocument/2006/relationships" xmlns:p188="http://schemas.microsoft.com/office/powerpoint/2018/8/main">
  <p188:cm id="{96AE0865-900A-47A1-B1C4-13EE49601B28}" authorId="{AF607DBE-BE15-A351-8FE0-AE3FA58ABE9C}" created="2023-05-15T15:08:25.152">
    <ac:deMkLst xmlns:ac="http://schemas.microsoft.com/office/drawing/2013/main/command">
      <pc:docMk xmlns:pc="http://schemas.microsoft.com/office/powerpoint/2013/main/command"/>
      <pc:sldMk xmlns:pc="http://schemas.microsoft.com/office/powerpoint/2013/main/command" cId="2162748070" sldId="288"/>
      <ac:spMk id="17" creationId="{8FCC6782-1A4D-EAB0-90A4-E6FB12CF261E}"/>
    </ac:deMkLst>
    <p188:pos x="6696075" y="5010150"/>
    <p188:txBody>
      <a:bodyPr/>
      <a:lstStyle/>
      <a:p>
        <a:r>
          <a:rPr lang="en-US"/>
          <a:t>Feature is built into Jira. No data migration required</a:t>
        </a:r>
      </a:p>
    </p188:txBody>
  </p188:cm>
  <p188:cm id="{2C4AC7B9-1F3C-45AA-B2AD-6D3F17F60D9C}" authorId="{AF607DBE-BE15-A351-8FE0-AE3FA58ABE9C}" created="2023-05-17T15:38:30.540">
    <ac:deMkLst xmlns:ac="http://schemas.microsoft.com/office/drawing/2013/main/command">
      <pc:docMk xmlns:pc="http://schemas.microsoft.com/office/powerpoint/2013/main/command"/>
      <pc:sldMk xmlns:pc="http://schemas.microsoft.com/office/powerpoint/2013/main/command" cId="2162748070" sldId="288"/>
      <ac:spMk id="34" creationId="{D685ABF5-F77A-F739-5C77-52DC53E675DF}"/>
    </ac:deMkLst>
    <p188:txBody>
      <a:bodyPr/>
      <a:lstStyle/>
      <a:p>
        <a:r>
          <a:rPr lang="en-US"/>
          <a:t>This app is providing priority per issuetype and resolution for the different projects.
All priorities and resolutions will be available as global context in Cloud, there is not separation per projects.</a:t>
        </a:r>
      </a:p>
    </p188:txBody>
  </p188:cm>
</p188:cmLst>
</file>

<file path=ppt/comments/modernComment_124_98E001A3.xml><?xml version="1.0" encoding="utf-8"?>
<p188:cmLst xmlns:a="http://schemas.openxmlformats.org/drawingml/2006/main" xmlns:r="http://schemas.openxmlformats.org/officeDocument/2006/relationships" xmlns:p188="http://schemas.microsoft.com/office/powerpoint/2018/8/main">
  <p188:cm id="{19553ACD-9DB6-425F-AFCE-EF56DE97ACEA}" authorId="{AF607DBE-BE15-A351-8FE0-AE3FA58ABE9C}" created="2023-05-22T13:12:38.573">
    <ac:deMkLst xmlns:ac="http://schemas.microsoft.com/office/drawing/2013/main/command">
      <pc:docMk xmlns:pc="http://schemas.microsoft.com/office/powerpoint/2013/main/command"/>
      <pc:sldMk xmlns:pc="http://schemas.microsoft.com/office/powerpoint/2013/main/command" cId="2564817315" sldId="292"/>
      <ac:spMk id="11" creationId="{5E7E6CBC-5F1D-D101-8DD3-69867B2624C0}"/>
    </ac:deMkLst>
    <p188:txBody>
      <a:bodyPr/>
      <a:lstStyle/>
      <a:p>
        <a:r>
          <a:rPr lang="en-US"/>
          <a:t>Olly to chase Valiantys on this</a:t>
        </a:r>
      </a:p>
    </p188:txBody>
  </p188:cm>
</p188:cmLst>
</file>

<file path=ppt/comments/modernComment_131_BB3E14A5.xml><?xml version="1.0" encoding="utf-8"?>
<p188:cmLst xmlns:a="http://schemas.openxmlformats.org/drawingml/2006/main" xmlns:r="http://schemas.openxmlformats.org/officeDocument/2006/relationships" xmlns:p188="http://schemas.microsoft.com/office/powerpoint/2018/8/main">
  <p188:cm id="{FF3C68B1-DAA0-48DA-8445-8CA252CF498D}"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3141407909" sldId="305"/>
      <ac:spMk id="10" creationId="{8D2ADC77-7881-63C2-B064-C887B8F7CABF}"/>
    </ac:deMkLst>
    <p188:pos x="223240" y="190736"/>
    <p188:txBody>
      <a:bodyPr/>
      <a:lstStyle/>
      <a:p>
        <a:r>
          <a:rPr lang="en-US"/>
          <a:t>HALO marked as not required.</a:t>
        </a:r>
      </a:p>
    </p188:txBody>
  </p188:cm>
  <p188:cm id="{56D3DDEF-76B0-4620-9CA5-13E2661D69B6}"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D611526C-D759-4615-8D9E-FB39C005E0EC}"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4D7C4A89-8552-4EDF-9A4A-CDB3D25A7AC6}"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3141407909" sldId="305"/>
      <ac:spMk id="18" creationId="{3139C8EE-C93F-BD14-0E20-DA90993B93A0}"/>
    </ac:deMkLst>
    <p188:txBody>
      <a:bodyPr/>
      <a:lstStyle/>
      <a:p>
        <a:r>
          <a:rPr lang="en-US"/>
          <a:t>Halo marked as not required.</a:t>
        </a:r>
      </a:p>
    </p188:txBody>
  </p188:cm>
  <p188:cm id="{F90B7047-31D1-4D14-BA1D-9DC78C78B1DD}"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3141407909" sldId="305"/>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47467559-C9B9-4B43-88D9-C45EBF6CB16A}"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3141407909" sldId="305"/>
      <ac:spMk id="20" creationId="{04CEE745-7064-A0E2-C0B2-BE03965804C8}"/>
    </ac:deMkLst>
    <p188:txBody>
      <a:bodyPr/>
      <a:lstStyle/>
      <a:p>
        <a:r>
          <a:rPr lang="en-US"/>
          <a:t>Halo marked as not required.</a:t>
        </a:r>
      </a:p>
    </p188:txBody>
  </p188:cm>
  <p188:cm id="{0617A62A-DC0C-4279-BF7F-0009E26CA15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3141407909" sldId="305"/>
      <ac:spMk id="22" creationId="{8D02FE94-90DF-C36E-B632-51AF5D3637C9}"/>
    </ac:deMkLst>
    <p188:txBody>
      <a:bodyPr/>
      <a:lstStyle/>
      <a:p>
        <a:r>
          <a:rPr lang="en-US"/>
          <a:t>Halo marked as not required.</a:t>
        </a:r>
      </a:p>
    </p188:txBody>
  </p188:cm>
  <p188:cm id="{9797D70A-7C20-486C-97E2-9F07A750A049}"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3141407909" sldId="305"/>
      <ac:spMk id="24" creationId="{E09B0B76-50DC-A29C-E3F5-72CC7E31AC61}"/>
    </ac:deMkLst>
    <p188:txBody>
      <a:bodyPr/>
      <a:lstStyle/>
      <a:p>
        <a:r>
          <a:rPr lang="en-US"/>
          <a:t>Halo marked as not required.</a:t>
        </a:r>
      </a:p>
    </p188:txBody>
  </p188:cm>
  <p188:cm id="{E098E524-638E-4949-8ACC-9D07DA2BB446}"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3141407909" sldId="305"/>
      <ac:spMk id="26" creationId="{B5F0C04B-5334-5E30-D9E2-8A5BDFCC58B6}"/>
    </ac:deMkLst>
    <p188:txBody>
      <a:bodyPr/>
      <a:lstStyle/>
      <a:p>
        <a:r>
          <a:rPr lang="en-US"/>
          <a:t>Halo marked as not required.</a:t>
        </a:r>
      </a:p>
    </p188:txBody>
  </p188:cm>
  <p188:cm id="{74102418-2145-47EE-9711-EBB3E7C60F1F}"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3141407909" sldId="305"/>
      <ac:spMk id="28" creationId="{067A42A5-4016-C20A-C26F-8C80BBD56A12}"/>
    </ac:deMkLst>
    <p188:txBody>
      <a:bodyPr/>
      <a:lstStyle/>
      <a:p>
        <a:r>
          <a:rPr lang="en-US"/>
          <a:t>Halo marked as not required.</a:t>
        </a:r>
      </a:p>
    </p188:txBody>
  </p188:cm>
  <p188:cm id="{DBCDE947-070C-4D9A-8738-2F7A46D8B2F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3141407909" sldId="305"/>
      <ac:spMk id="30" creationId="{E66A7E4E-EAED-FF68-5237-9D0AAEA293A3}"/>
    </ac:deMkLst>
    <p188:txBody>
      <a:bodyPr/>
      <a:lstStyle/>
      <a:p>
        <a:r>
          <a:rPr lang="en-US"/>
          <a:t>Halo marked as not required.</a:t>
        </a:r>
      </a:p>
    </p188:txBody>
  </p188:cm>
  <p188:cm id="{989A8002-D5F5-4768-BBB0-4E255AB42CE4}"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3141407909" sldId="305"/>
      <ac:spMk id="32" creationId="{ACB4A2BC-7A67-CDC3-156D-0BE2F6054931}"/>
    </ac:deMkLst>
    <p188:txBody>
      <a:bodyPr/>
      <a:lstStyle/>
      <a:p>
        <a:r>
          <a:rPr lang="en-US"/>
          <a:t>Halo marked as not required.</a:t>
        </a:r>
      </a:p>
    </p188:txBody>
  </p188:cm>
</p188:cmLst>
</file>

<file path=ppt/comments/modernComment_135_3456D2B6.xml><?xml version="1.0" encoding="utf-8"?>
<p188:cmLst xmlns:a="http://schemas.openxmlformats.org/drawingml/2006/main" xmlns:r="http://schemas.openxmlformats.org/officeDocument/2006/relationships" xmlns:p188="http://schemas.microsoft.com/office/powerpoint/2018/8/main">
  <p188:cm id="{46838C11-EFA3-4CB3-B6BC-D38689A0E25F}"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878105270" sldId="309"/>
      <ac:spMk id="10" creationId="{8D2ADC77-7881-63C2-B064-C887B8F7CABF}"/>
    </ac:deMkLst>
    <p188:pos x="223240" y="190736"/>
    <p188:txBody>
      <a:bodyPr/>
      <a:lstStyle/>
      <a:p>
        <a:r>
          <a:rPr lang="en-US"/>
          <a:t>HALO marked as not required.</a:t>
        </a:r>
      </a:p>
    </p188:txBody>
  </p188:cm>
  <p188:cm id="{31E3F18B-D696-4547-8565-567DAC493429}"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04668ED6-5069-40A6-8519-E21FDBE3C9D5}"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A58D00B-C0FE-48FD-8C78-A4B11B2A44E1}"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878105270" sldId="309"/>
      <ac:spMk id="18" creationId="{3139C8EE-C93F-BD14-0E20-DA90993B93A0}"/>
    </ac:deMkLst>
    <p188:txBody>
      <a:bodyPr/>
      <a:lstStyle/>
      <a:p>
        <a:r>
          <a:rPr lang="en-US"/>
          <a:t>Halo marked as not required.</a:t>
        </a:r>
      </a:p>
    </p188:txBody>
  </p188:cm>
  <p188:cm id="{6A22507A-A8F8-4A78-8D61-1523DD90D6BC}"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878105270" sldId="309"/>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CAE74D7A-B9A3-4759-BF14-E3BCC5697327}"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878105270" sldId="309"/>
      <ac:spMk id="20" creationId="{04CEE745-7064-A0E2-C0B2-BE03965804C8}"/>
    </ac:deMkLst>
    <p188:txBody>
      <a:bodyPr/>
      <a:lstStyle/>
      <a:p>
        <a:r>
          <a:rPr lang="en-US"/>
          <a:t>Halo marked as not required.</a:t>
        </a:r>
      </a:p>
    </p188:txBody>
  </p188:cm>
  <p188:cm id="{B0B05BC7-32D8-4693-80EC-2FCEB718E83C}"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878105270" sldId="309"/>
      <ac:spMk id="22" creationId="{8D02FE94-90DF-C36E-B632-51AF5D3637C9}"/>
    </ac:deMkLst>
    <p188:txBody>
      <a:bodyPr/>
      <a:lstStyle/>
      <a:p>
        <a:r>
          <a:rPr lang="en-US"/>
          <a:t>Halo marked as not required.</a:t>
        </a:r>
      </a:p>
    </p188:txBody>
  </p188:cm>
  <p188:cm id="{C82AFB36-BF60-4ED9-A63E-4188AE2B0756}"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878105270" sldId="309"/>
      <ac:spMk id="24" creationId="{E09B0B76-50DC-A29C-E3F5-72CC7E31AC61}"/>
    </ac:deMkLst>
    <p188:txBody>
      <a:bodyPr/>
      <a:lstStyle/>
      <a:p>
        <a:r>
          <a:rPr lang="en-US"/>
          <a:t>Halo marked as not required.</a:t>
        </a:r>
      </a:p>
    </p188:txBody>
  </p188:cm>
  <p188:cm id="{B13B5476-8C24-4472-937A-0DCE3337FC47}"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878105270" sldId="309"/>
      <ac:spMk id="26" creationId="{B5F0C04B-5334-5E30-D9E2-8A5BDFCC58B6}"/>
    </ac:deMkLst>
    <p188:txBody>
      <a:bodyPr/>
      <a:lstStyle/>
      <a:p>
        <a:r>
          <a:rPr lang="en-US"/>
          <a:t>Halo marked as not required.</a:t>
        </a:r>
      </a:p>
    </p188:txBody>
  </p188:cm>
  <p188:cm id="{113B89BD-62C1-4A37-A3A1-A52A797F5E0A}"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878105270" sldId="309"/>
      <ac:spMk id="28" creationId="{067A42A5-4016-C20A-C26F-8C80BBD56A12}"/>
    </ac:deMkLst>
    <p188:txBody>
      <a:bodyPr/>
      <a:lstStyle/>
      <a:p>
        <a:r>
          <a:rPr lang="en-US"/>
          <a:t>Halo marked as not required.</a:t>
        </a:r>
      </a:p>
    </p188:txBody>
  </p188:cm>
  <p188:cm id="{71D5A943-DFE7-44C7-97E3-77379944AC2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878105270" sldId="309"/>
      <ac:spMk id="30" creationId="{E66A7E4E-EAED-FF68-5237-9D0AAEA293A3}"/>
    </ac:deMkLst>
    <p188:txBody>
      <a:bodyPr/>
      <a:lstStyle/>
      <a:p>
        <a:r>
          <a:rPr lang="en-US"/>
          <a:t>Halo marked as not required.</a:t>
        </a:r>
      </a:p>
    </p188:txBody>
  </p188:cm>
  <p188:cm id="{AA4649A1-37A3-4C91-AF4A-493C2B87F1D6}"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878105270" sldId="309"/>
      <ac:spMk id="32" creationId="{ACB4A2BC-7A67-CDC3-156D-0BE2F6054931}"/>
    </ac:deMkLst>
    <p188:txBody>
      <a:bodyPr/>
      <a:lstStyle/>
      <a:p>
        <a:r>
          <a:rPr lang="en-US"/>
          <a:t>Halo marked as not required.</a:t>
        </a:r>
      </a:p>
    </p188:txBody>
  </p188:cm>
</p188:cmLst>
</file>

<file path=ppt/comments/modernComment_136_775E0D5D.xml><?xml version="1.0" encoding="utf-8"?>
<p188:cmLst xmlns:a="http://schemas.openxmlformats.org/drawingml/2006/main" xmlns:r="http://schemas.openxmlformats.org/officeDocument/2006/relationships" xmlns:p188="http://schemas.microsoft.com/office/powerpoint/2018/8/main">
  <p188:cm id="{85E99D85-A0C7-4CED-A35E-D2EBD2376DC7}"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2002652509" sldId="310"/>
      <ac:spMk id="10" creationId="{8D2ADC77-7881-63C2-B064-C887B8F7CABF}"/>
    </ac:deMkLst>
    <p188:pos x="223240" y="190736"/>
    <p188:txBody>
      <a:bodyPr/>
      <a:lstStyle/>
      <a:p>
        <a:r>
          <a:rPr lang="en-US"/>
          <a:t>HALO marked as not required.</a:t>
        </a:r>
      </a:p>
    </p188:txBody>
  </p188:cm>
  <p188:cm id="{89E571D7-B4C0-41FD-A6A1-5C90B2AB1238}"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E7B0837D-2209-4F8E-A21A-DDE56CFBD65E}"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C719AE0-E9A3-4193-8653-06177DE323CB}"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2002652509" sldId="310"/>
      <ac:spMk id="18" creationId="{3139C8EE-C93F-BD14-0E20-DA90993B93A0}"/>
    </ac:deMkLst>
    <p188:txBody>
      <a:bodyPr/>
      <a:lstStyle/>
      <a:p>
        <a:r>
          <a:rPr lang="en-US"/>
          <a:t>Halo marked as not required.</a:t>
        </a:r>
      </a:p>
    </p188:txBody>
  </p188:cm>
  <p188:cm id="{5CBC58A8-08A4-4768-8ADE-5175D461176A}"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2002652509" sldId="310"/>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2EED8122-BC9E-4C3C-B432-60606540E0AE}"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2002652509" sldId="310"/>
      <ac:spMk id="20" creationId="{04CEE745-7064-A0E2-C0B2-BE03965804C8}"/>
    </ac:deMkLst>
    <p188:txBody>
      <a:bodyPr/>
      <a:lstStyle/>
      <a:p>
        <a:r>
          <a:rPr lang="en-US"/>
          <a:t>Halo marked as not required.</a:t>
        </a:r>
      </a:p>
    </p188:txBody>
  </p188:cm>
  <p188:cm id="{E5297B1D-6E03-4A34-8E63-5D74EE37754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2002652509" sldId="310"/>
      <ac:spMk id="22" creationId="{8D02FE94-90DF-C36E-B632-51AF5D3637C9}"/>
    </ac:deMkLst>
    <p188:txBody>
      <a:bodyPr/>
      <a:lstStyle/>
      <a:p>
        <a:r>
          <a:rPr lang="en-US"/>
          <a:t>Halo marked as not required.</a:t>
        </a:r>
      </a:p>
    </p188:txBody>
  </p188:cm>
  <p188:cm id="{74FD431A-8909-4004-A0FF-A0904A040F88}"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2002652509" sldId="310"/>
      <ac:spMk id="24" creationId="{E09B0B76-50DC-A29C-E3F5-72CC7E31AC61}"/>
    </ac:deMkLst>
    <p188:txBody>
      <a:bodyPr/>
      <a:lstStyle/>
      <a:p>
        <a:r>
          <a:rPr lang="en-US"/>
          <a:t>Halo marked as not required.</a:t>
        </a:r>
      </a:p>
    </p188:txBody>
  </p188:cm>
  <p188:cm id="{14252D4C-8314-407B-BF26-056AB3CE7738}"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2002652509" sldId="310"/>
      <ac:spMk id="26" creationId="{B5F0C04B-5334-5E30-D9E2-8A5BDFCC58B6}"/>
    </ac:deMkLst>
    <p188:txBody>
      <a:bodyPr/>
      <a:lstStyle/>
      <a:p>
        <a:r>
          <a:rPr lang="en-US"/>
          <a:t>Halo marked as not required.</a:t>
        </a:r>
      </a:p>
    </p188:txBody>
  </p188:cm>
  <p188:cm id="{C5111B6C-B453-4BC6-A44E-132398393049}"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2002652509" sldId="310"/>
      <ac:spMk id="28" creationId="{067A42A5-4016-C20A-C26F-8C80BBD56A12}"/>
    </ac:deMkLst>
    <p188:txBody>
      <a:bodyPr/>
      <a:lstStyle/>
      <a:p>
        <a:r>
          <a:rPr lang="en-US"/>
          <a:t>Halo marked as not required.</a:t>
        </a:r>
      </a:p>
    </p188:txBody>
  </p188:cm>
  <p188:cm id="{90D8CC47-E409-4CEC-B3C3-F1C7AD9C4138}"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2002652509" sldId="310"/>
      <ac:spMk id="30" creationId="{E66A7E4E-EAED-FF68-5237-9D0AAEA293A3}"/>
    </ac:deMkLst>
    <p188:txBody>
      <a:bodyPr/>
      <a:lstStyle/>
      <a:p>
        <a:r>
          <a:rPr lang="en-US"/>
          <a:t>Halo marked as not required.</a:t>
        </a:r>
      </a:p>
    </p188:txBody>
  </p188:cm>
  <p188:cm id="{607E43C8-F231-4044-B45D-D481F6058473}"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2002652509" sldId="310"/>
      <ac:spMk id="32" creationId="{ACB4A2BC-7A67-CDC3-156D-0BE2F6054931}"/>
    </ac:deMkLst>
    <p188:txBody>
      <a:bodyPr/>
      <a:lstStyle/>
      <a:p>
        <a:r>
          <a:rPr lang="en-US"/>
          <a:t>Halo marked as not required.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6/8/2023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a:t>
            </a:fld>
            <a:endParaRPr lang="en-US"/>
          </a:p>
        </p:txBody>
      </p:sp>
    </p:spTree>
    <p:extLst>
      <p:ext uri="{BB962C8B-B14F-4D97-AF65-F5344CB8AC3E}">
        <p14:creationId xmlns:p14="http://schemas.microsoft.com/office/powerpoint/2010/main" val="600412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22714055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64734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lvl1pPr>
              <a:defRPr/>
            </a:lvl1pPr>
          </a:lstStyle>
          <a:p>
            <a:r>
              <a:rPr lang="en-GB"/>
              <a:t>Impact Assessment</a:t>
            </a:r>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1_BB3E14A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6_775E0D5D.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igitaltools.phe.org.uk/confluence/display/CH/Jira%3A+Overview+of+Changes"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digitaltools.phe.org.uk/confluence/pages/resumedraft.action?draftId=706774328&amp;draftShareId=b3780386-aef3-4ce1-bc1e-846e54fb6533&amp;" TargetMode="External"/><Relationship Id="rId5" Type="http://schemas.openxmlformats.org/officeDocument/2006/relationships/image" Target="../media/image3.jpeg"/><Relationship Id="rId4" Type="http://schemas.openxmlformats.org/officeDocument/2006/relationships/hyperlink" Target="https://digitaltools.phe.org.uk/confluence/display/ACC/PHE+-+Jira+Cloud+Migration+Analysis#PHEJiraCloudMigrationAnalysis-JSMIncomingEmails" TargetMode="Externa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microsoft.com/office/2018/10/relationships/comments" Target="../comments/modernComment_124_98E001A3.xm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hyperlink" Target="https://digitaltools.phe.org.uk/confluence/pages/resumedraft.action?draftId=706774328&amp;draftShareId=b3780386-aef3-4ce1-bc1e-846e54fb6533&amp;" TargetMode="External"/><Relationship Id="rId10" Type="http://schemas.openxmlformats.org/officeDocument/2006/relationships/image" Target="../media/image7.png"/><Relationship Id="rId4" Type="http://schemas.openxmlformats.org/officeDocument/2006/relationships/hyperlink" Target="http://draw.io/" TargetMode="External"/><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1C_1C84A73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20_80E8EAA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17_F5F010DD.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microsoft.com/office/2018/10/relationships/comments" Target="../comments/modernComment_11B_61F0A58B.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3.jpeg"/><Relationship Id="rId5" Type="http://schemas.openxmlformats.org/officeDocument/2006/relationships/hyperlink" Target="https://digitaltools.phe.org.uk/confluence/pages/resumedraft.action?draftId=706774328&amp;draftShareId=b3780386-aef3-4ce1-bc1e-846e54fb6533&amp;" TargetMode="Externa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5_3456D2B6.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a:t>Detailed change impact assessment</a:t>
            </a:r>
            <a:br>
              <a:rPr lang="en-US"/>
            </a:br>
            <a:br>
              <a:rPr lang="en-US"/>
            </a:br>
            <a:r>
              <a:rPr lang="en-US" sz="2200"/>
              <a:t>A focused view of changes associated with apps and plug-ins</a:t>
            </a:r>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1</a:t>
            </a:fld>
            <a:endParaRPr lang="en-GB"/>
          </a:p>
        </p:txBody>
      </p:sp>
    </p:spTree>
    <p:extLst>
      <p:ext uri="{BB962C8B-B14F-4D97-AF65-F5344CB8AC3E}">
        <p14:creationId xmlns:p14="http://schemas.microsoft.com/office/powerpoint/2010/main" val="1680133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Halo: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Confluence</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10</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799843176"/>
              </p:ext>
            </p:extLst>
          </p:nvPr>
        </p:nvGraphicFramePr>
        <p:xfrm>
          <a:off x="237992" y="1429410"/>
          <a:ext cx="11223214" cy="4857479"/>
        </p:xfrm>
        <a:graphic>
          <a:graphicData uri="http://schemas.openxmlformats.org/drawingml/2006/table">
            <a:tbl>
              <a:tblPr firstRow="1" bandRow="1">
                <a:tableStyleId>{5C22544A-7EE6-4342-B048-85BDC9FD1C3A}</a:tableStyleId>
              </a:tblPr>
              <a:tblGrid>
                <a:gridCol w="992070">
                  <a:extLst>
                    <a:ext uri="{9D8B030D-6E8A-4147-A177-3AD203B41FA5}">
                      <a16:colId xmlns:a16="http://schemas.microsoft.com/office/drawing/2014/main" val="380432476"/>
                    </a:ext>
                  </a:extLst>
                </a:gridCol>
                <a:gridCol w="730796">
                  <a:extLst>
                    <a:ext uri="{9D8B030D-6E8A-4147-A177-3AD203B41FA5}">
                      <a16:colId xmlns:a16="http://schemas.microsoft.com/office/drawing/2014/main" val="3121170550"/>
                    </a:ext>
                  </a:extLst>
                </a:gridCol>
                <a:gridCol w="730796">
                  <a:extLst>
                    <a:ext uri="{9D8B030D-6E8A-4147-A177-3AD203B41FA5}">
                      <a16:colId xmlns:a16="http://schemas.microsoft.com/office/drawing/2014/main" val="3817112637"/>
                    </a:ext>
                  </a:extLst>
                </a:gridCol>
                <a:gridCol w="730796">
                  <a:extLst>
                    <a:ext uri="{9D8B030D-6E8A-4147-A177-3AD203B41FA5}">
                      <a16:colId xmlns:a16="http://schemas.microsoft.com/office/drawing/2014/main" val="4040227559"/>
                    </a:ext>
                  </a:extLst>
                </a:gridCol>
                <a:gridCol w="730796">
                  <a:extLst>
                    <a:ext uri="{9D8B030D-6E8A-4147-A177-3AD203B41FA5}">
                      <a16:colId xmlns:a16="http://schemas.microsoft.com/office/drawing/2014/main" val="1343327588"/>
                    </a:ext>
                  </a:extLst>
                </a:gridCol>
                <a:gridCol w="730796">
                  <a:extLst>
                    <a:ext uri="{9D8B030D-6E8A-4147-A177-3AD203B41FA5}">
                      <a16:colId xmlns:a16="http://schemas.microsoft.com/office/drawing/2014/main" val="3049687073"/>
                    </a:ext>
                  </a:extLst>
                </a:gridCol>
                <a:gridCol w="730796">
                  <a:extLst>
                    <a:ext uri="{9D8B030D-6E8A-4147-A177-3AD203B41FA5}">
                      <a16:colId xmlns:a16="http://schemas.microsoft.com/office/drawing/2014/main" val="2719287692"/>
                    </a:ext>
                  </a:extLst>
                </a:gridCol>
                <a:gridCol w="730796">
                  <a:extLst>
                    <a:ext uri="{9D8B030D-6E8A-4147-A177-3AD203B41FA5}">
                      <a16:colId xmlns:a16="http://schemas.microsoft.com/office/drawing/2014/main" val="3328464748"/>
                    </a:ext>
                  </a:extLst>
                </a:gridCol>
                <a:gridCol w="730796">
                  <a:extLst>
                    <a:ext uri="{9D8B030D-6E8A-4147-A177-3AD203B41FA5}">
                      <a16:colId xmlns:a16="http://schemas.microsoft.com/office/drawing/2014/main" val="95032028"/>
                    </a:ext>
                  </a:extLst>
                </a:gridCol>
                <a:gridCol w="730796">
                  <a:extLst>
                    <a:ext uri="{9D8B030D-6E8A-4147-A177-3AD203B41FA5}">
                      <a16:colId xmlns:a16="http://schemas.microsoft.com/office/drawing/2014/main" val="1968680544"/>
                    </a:ext>
                  </a:extLst>
                </a:gridCol>
                <a:gridCol w="730796">
                  <a:extLst>
                    <a:ext uri="{9D8B030D-6E8A-4147-A177-3AD203B41FA5}">
                      <a16:colId xmlns:a16="http://schemas.microsoft.com/office/drawing/2014/main" val="3523999611"/>
                    </a:ext>
                  </a:extLst>
                </a:gridCol>
                <a:gridCol w="730796">
                  <a:extLst>
                    <a:ext uri="{9D8B030D-6E8A-4147-A177-3AD203B41FA5}">
                      <a16:colId xmlns:a16="http://schemas.microsoft.com/office/drawing/2014/main" val="983071276"/>
                    </a:ext>
                  </a:extLst>
                </a:gridCol>
                <a:gridCol w="730796">
                  <a:extLst>
                    <a:ext uri="{9D8B030D-6E8A-4147-A177-3AD203B41FA5}">
                      <a16:colId xmlns:a16="http://schemas.microsoft.com/office/drawing/2014/main" val="1914864029"/>
                    </a:ext>
                  </a:extLst>
                </a:gridCol>
                <a:gridCol w="730796">
                  <a:extLst>
                    <a:ext uri="{9D8B030D-6E8A-4147-A177-3AD203B41FA5}">
                      <a16:colId xmlns:a16="http://schemas.microsoft.com/office/drawing/2014/main" val="2548277811"/>
                    </a:ext>
                  </a:extLst>
                </a:gridCol>
                <a:gridCol w="730796">
                  <a:extLst>
                    <a:ext uri="{9D8B030D-6E8A-4147-A177-3AD203B41FA5}">
                      <a16:colId xmlns:a16="http://schemas.microsoft.com/office/drawing/2014/main" val="3758429950"/>
                    </a:ext>
                  </a:extLst>
                </a:gridCol>
              </a:tblGrid>
              <a:tr h="1626887">
                <a:tc>
                  <a:txBody>
                    <a:bodyPr/>
                    <a:lstStyle/>
                    <a:p>
                      <a:pPr algn="ctr"/>
                      <a:r>
                        <a:rPr lang="en-GB" sz="8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800" b="1" i="0" u="none" strike="noStrike">
                          <a:solidFill>
                            <a:schemeClr val="bg1"/>
                          </a:solidFill>
                          <a:effectLst/>
                          <a:latin typeface="+mn-lt"/>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Microsoft Azure Active Directory single sign-on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Viewtracker - Analytics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Administration UI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Analytics Core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Attachment Tracking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Search Analytics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Publishing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LeanIX Integration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Boards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Figma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QMS Blueprints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51367">
                <a:tc>
                  <a:txBody>
                    <a:bodyPr/>
                    <a:lstStyle/>
                    <a:p>
                      <a:pPr algn="ctr"/>
                      <a:r>
                        <a:rPr lang="en-GB" sz="800" b="1">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App is 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b"/>
                      <a:r>
                        <a:rPr lang="en-US" sz="800" b="0" i="0" u="none" strike="noStrike">
                          <a:solidFill>
                            <a:srgbClr val="000000"/>
                          </a:solidFill>
                          <a:effectLst/>
                          <a:latin typeface="+mn-lt"/>
                          <a:cs typeface="Catamaran" panose="00000500000000000000" pitchFamily="2" charset="0"/>
                        </a:rPr>
                        <a:t>Halo confirmed that will not be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Halo marked not required, cloud Analytics replacing functionality</a:t>
                      </a:r>
                    </a:p>
                    <a:p>
                      <a:pPr algn="ctr" fontAlgn="t"/>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Migrated: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0" i="0" u="none" strike="noStrike">
                          <a:solidFill>
                            <a:srgbClr val="000000"/>
                          </a:solidFill>
                          <a:effectLst/>
                          <a:latin typeface="+mn-lt"/>
                          <a:cs typeface="Catamaran" panose="00000500000000000000" pitchFamily="2" charset="0"/>
                        </a:rPr>
                        <a:t> </a:t>
                      </a:r>
                      <a:r>
                        <a:rPr lang="en-US" sz="800" b="1" i="0" u="none" strike="noStrike">
                          <a:solidFill>
                            <a:srgbClr val="000000"/>
                          </a:solidFill>
                          <a:effectLst/>
                          <a:latin typeface="+mn-lt"/>
                          <a:cs typeface="Catamaran" panose="00000500000000000000" pitchFamily="2" charset="0"/>
                        </a:rPr>
                        <a:t>Migrated:</a:t>
                      </a:r>
                    </a:p>
                    <a:p>
                      <a:pPr algn="ctr" fontAlgn="ctr"/>
                      <a:r>
                        <a:rPr lang="en-US" sz="800" b="0" i="0" u="none" strike="noStrike">
                          <a:solidFill>
                            <a:srgbClr val="000000"/>
                          </a:solidFill>
                          <a:effectLst/>
                          <a:latin typeface="+mn-lt"/>
                          <a:cs typeface="Catamaran" panose="00000500000000000000" pitchFamily="2" charset="0"/>
                        </a:rPr>
                        <a:t>No feature difference</a:t>
                      </a:r>
                      <a:br>
                        <a:rPr lang="en-US" sz="800" b="0" i="0" u="none" strike="noStrike">
                          <a:solidFill>
                            <a:srgbClr val="000000"/>
                          </a:solidFill>
                          <a:effectLst/>
                          <a:latin typeface="+mn-lt"/>
                          <a:cs typeface="Catamaran" panose="00000500000000000000" pitchFamily="2" charset="0"/>
                        </a:rPr>
                      </a:br>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a:solidFill>
                            <a:srgbClr val="000000"/>
                          </a:solidFill>
                          <a:effectLst/>
                          <a:latin typeface="+mn-lt"/>
                          <a:cs typeface="Catamaran" panose="00000500000000000000" pitchFamily="2" charset="0"/>
                        </a:rPr>
                        <a:t>Migrated:</a:t>
                      </a:r>
                      <a:r>
                        <a:rPr lang="en-US" sz="800" b="0" i="0" u="none" strike="noStrike">
                          <a:solidFill>
                            <a:srgbClr val="000000"/>
                          </a:solidFill>
                          <a:effectLst/>
                          <a:latin typeface="+mn-lt"/>
                          <a:cs typeface="Catamaran" panose="00000500000000000000" pitchFamily="2" charset="0"/>
                        </a:rPr>
                        <a:t> No feature difference that can affect the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 that can affect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24441">
                <a:tc>
                  <a:txBody>
                    <a:bodyPr/>
                    <a:lstStyle/>
                    <a:p>
                      <a:pPr algn="ct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24441">
                <a:tc>
                  <a:txBody>
                    <a:bodyPr/>
                    <a:lstStyle/>
                    <a:p>
                      <a:pPr algn="ctr"/>
                      <a:r>
                        <a:rPr lang="en-GB" sz="800" b="1">
                          <a:latin typeface="+mn-lt"/>
                        </a:rPr>
                        <a:t>T&amp;T Projects </a:t>
                      </a:r>
                    </a:p>
                    <a:p>
                      <a:pPr algn="ct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45373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41058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18426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14354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291479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7650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364533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360946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5836929"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434242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6567462"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507539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7297995"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80835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8028528"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54131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CB1EB326-38B1-B3B4-37B1-934AF1B0FDBB}"/>
              </a:ext>
            </a:extLst>
          </p:cNvPr>
          <p:cNvSpPr/>
          <p:nvPr/>
        </p:nvSpPr>
        <p:spPr>
          <a:xfrm>
            <a:off x="875906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27427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490D3EC-1364-B0D5-3829-0FFA42DBEA2C}"/>
              </a:ext>
            </a:extLst>
          </p:cNvPr>
          <p:cNvSpPr/>
          <p:nvPr/>
        </p:nvSpPr>
        <p:spPr>
          <a:xfrm>
            <a:off x="948959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800723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461125" y="4241538"/>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416645" y="5365336"/>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5" name="Oval 14">
            <a:extLst>
              <a:ext uri="{FF2B5EF4-FFF2-40B4-BE49-F238E27FC236}">
                <a16:creationId xmlns:a16="http://schemas.microsoft.com/office/drawing/2014/main" id="{38BF2AAF-43E1-9A6D-5D68-7BCEB4BD29BA}"/>
              </a:ext>
            </a:extLst>
          </p:cNvPr>
          <p:cNvSpPr/>
          <p:nvPr/>
        </p:nvSpPr>
        <p:spPr>
          <a:xfrm>
            <a:off x="874020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3A01CE7A-2FBF-703D-2210-8AE8B0578E23}"/>
              </a:ext>
            </a:extLst>
          </p:cNvPr>
          <p:cNvSpPr/>
          <p:nvPr/>
        </p:nvSpPr>
        <p:spPr>
          <a:xfrm>
            <a:off x="947316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AC3E08B1-A126-1C58-1E7D-7073BF4EC10F}"/>
              </a:ext>
            </a:extLst>
          </p:cNvPr>
          <p:cNvSpPr/>
          <p:nvPr/>
        </p:nvSpPr>
        <p:spPr>
          <a:xfrm>
            <a:off x="1020612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0109BB13-5AF4-0ED3-D9CD-5067F4B61C0E}"/>
              </a:ext>
            </a:extLst>
          </p:cNvPr>
          <p:cNvSpPr/>
          <p:nvPr/>
        </p:nvSpPr>
        <p:spPr>
          <a:xfrm>
            <a:off x="1093908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E208F21E-B36A-A034-2ECF-22D9A618871E}"/>
              </a:ext>
            </a:extLst>
          </p:cNvPr>
          <p:cNvSpPr/>
          <p:nvPr/>
        </p:nvSpPr>
        <p:spPr>
          <a:xfrm>
            <a:off x="1022012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14851ABA-B550-8397-C8F5-E395DF7B505A}"/>
              </a:ext>
            </a:extLst>
          </p:cNvPr>
          <p:cNvSpPr/>
          <p:nvPr/>
        </p:nvSpPr>
        <p:spPr>
          <a:xfrm>
            <a:off x="1095066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Atlassian Confluence logo transparent PNG - StickPNG">
            <a:extLst>
              <a:ext uri="{FF2B5EF4-FFF2-40B4-BE49-F238E27FC236}">
                <a16:creationId xmlns:a16="http://schemas.microsoft.com/office/drawing/2014/main" id="{C4EAF91F-5A88-F3F0-B7F7-0622B4B5E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
        <p:nvSpPr>
          <p:cNvPr id="47" name="Oval 46">
            <a:extLst>
              <a:ext uri="{FF2B5EF4-FFF2-40B4-BE49-F238E27FC236}">
                <a16:creationId xmlns:a16="http://schemas.microsoft.com/office/drawing/2014/main" id="{5CE8C1E1-EABF-8EF6-5755-AA7B39F73D42}"/>
              </a:ext>
            </a:extLst>
          </p:cNvPr>
          <p:cNvSpPr/>
          <p:nvPr/>
        </p:nvSpPr>
        <p:spPr>
          <a:xfrm>
            <a:off x="4375863"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2CDDBFE3-D03C-EC30-06B2-927228449268}"/>
              </a:ext>
            </a:extLst>
          </p:cNvPr>
          <p:cNvSpPr/>
          <p:nvPr/>
        </p:nvSpPr>
        <p:spPr>
          <a:xfrm>
            <a:off x="5106396"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1407909"/>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Jira</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11</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10270154"/>
              </p:ext>
            </p:extLst>
          </p:nvPr>
        </p:nvGraphicFramePr>
        <p:xfrm>
          <a:off x="237991" y="1429410"/>
          <a:ext cx="10888614" cy="4934091"/>
        </p:xfrm>
        <a:graphic>
          <a:graphicData uri="http://schemas.openxmlformats.org/drawingml/2006/table">
            <a:tbl>
              <a:tblPr firstRow="1" bandRow="1">
                <a:tableStyleId>{5C22544A-7EE6-4342-B048-85BDC9FD1C3A}</a:tableStyleId>
              </a:tblPr>
              <a:tblGrid>
                <a:gridCol w="2009034">
                  <a:extLst>
                    <a:ext uri="{9D8B030D-6E8A-4147-A177-3AD203B41FA5}">
                      <a16:colId xmlns:a16="http://schemas.microsoft.com/office/drawing/2014/main" val="380432476"/>
                    </a:ext>
                  </a:extLst>
                </a:gridCol>
                <a:gridCol w="1479930">
                  <a:extLst>
                    <a:ext uri="{9D8B030D-6E8A-4147-A177-3AD203B41FA5}">
                      <a16:colId xmlns:a16="http://schemas.microsoft.com/office/drawing/2014/main" val="3121170550"/>
                    </a:ext>
                  </a:extLst>
                </a:gridCol>
                <a:gridCol w="1479930">
                  <a:extLst>
                    <a:ext uri="{9D8B030D-6E8A-4147-A177-3AD203B41FA5}">
                      <a16:colId xmlns:a16="http://schemas.microsoft.com/office/drawing/2014/main" val="3817112637"/>
                    </a:ext>
                  </a:extLst>
                </a:gridCol>
                <a:gridCol w="1479930">
                  <a:extLst>
                    <a:ext uri="{9D8B030D-6E8A-4147-A177-3AD203B41FA5}">
                      <a16:colId xmlns:a16="http://schemas.microsoft.com/office/drawing/2014/main" val="4040227559"/>
                    </a:ext>
                  </a:extLst>
                </a:gridCol>
                <a:gridCol w="1479930">
                  <a:extLst>
                    <a:ext uri="{9D8B030D-6E8A-4147-A177-3AD203B41FA5}">
                      <a16:colId xmlns:a16="http://schemas.microsoft.com/office/drawing/2014/main" val="1343327588"/>
                    </a:ext>
                  </a:extLst>
                </a:gridCol>
                <a:gridCol w="1479930">
                  <a:extLst>
                    <a:ext uri="{9D8B030D-6E8A-4147-A177-3AD203B41FA5}">
                      <a16:colId xmlns:a16="http://schemas.microsoft.com/office/drawing/2014/main" val="3049687073"/>
                    </a:ext>
                  </a:extLst>
                </a:gridCol>
                <a:gridCol w="1479930">
                  <a:extLst>
                    <a:ext uri="{9D8B030D-6E8A-4147-A177-3AD203B41FA5}">
                      <a16:colId xmlns:a16="http://schemas.microsoft.com/office/drawing/2014/main" val="2719287692"/>
                    </a:ext>
                  </a:extLst>
                </a:gridCol>
              </a:tblGrid>
              <a:tr h="1725426">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JIRA Toolkit Plugin</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Table Grid Next Generation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Integrations for JIRA</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QAlity - Test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23571">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Upgraded: </a:t>
                      </a:r>
                      <a:r>
                        <a:rPr lang="en-US" sz="900" b="0" i="0" u="none" strike="noStrike">
                          <a:solidFill>
                            <a:srgbClr val="000000"/>
                          </a:solidFill>
                          <a:effectLst/>
                          <a:latin typeface="+mn-lt"/>
                        </a:rPr>
                        <a:t>App comes pre-installed as part of Jira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confirmed not needed or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said this doesn’t need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confirmed the app isnt required in the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No action needed. SSO provided through Atlassian access app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Migrated: </a:t>
                      </a:r>
                    </a:p>
                    <a:p>
                      <a:pPr algn="ctr" fontAlgn="ctr"/>
                      <a:r>
                        <a:rPr lang="en-US" sz="900" b="0" i="0" u="none" strike="noStrike">
                          <a:solidFill>
                            <a:srgbClr val="000000"/>
                          </a:solidFill>
                          <a:effectLst/>
                          <a:latin typeface="+mn-lt"/>
                        </a:rPr>
                        <a:t>Feature is built into Jira. No data migration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92547">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92547">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5764552"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2833427"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4287278"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4311773"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724182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5790119"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8719100"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726846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1019637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8746811"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1022515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 name="Oval 10">
            <a:extLst>
              <a:ext uri="{FF2B5EF4-FFF2-40B4-BE49-F238E27FC236}">
                <a16:creationId xmlns:a16="http://schemas.microsoft.com/office/drawing/2014/main" id="{CB527FC2-5C31-A9C5-0755-7D7C02AB98BB}"/>
              </a:ext>
            </a:extLst>
          </p:cNvPr>
          <p:cNvSpPr/>
          <p:nvPr/>
        </p:nvSpPr>
        <p:spPr>
          <a:xfrm>
            <a:off x="2810004"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Graphical user interface, application&#10;&#10;Description automatically generated">
            <a:extLst>
              <a:ext uri="{FF2B5EF4-FFF2-40B4-BE49-F238E27FC236}">
                <a16:creationId xmlns:a16="http://schemas.microsoft.com/office/drawing/2014/main" id="{671E5FCA-3B89-C567-FA7C-EE6E423CF472}"/>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896015" y="5335564"/>
            <a:ext cx="590955" cy="675739"/>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7119093E-B1A1-9B38-2F56-83BB90BB5903}"/>
              </a:ext>
            </a:extLst>
          </p:cNvPr>
          <p:cNvPicPr>
            <a:picLocks noChangeAspect="1"/>
          </p:cNvPicPr>
          <p:nvPr/>
        </p:nvPicPr>
        <p:blipFill rotWithShape="1">
          <a:blip r:embed="rId3">
            <a:extLst>
              <a:ext uri="{28A0092B-C50C-407E-A947-70E740481C1C}">
                <a14:useLocalDpi xmlns:a14="http://schemas.microsoft.com/office/drawing/2010/main" val="0"/>
              </a:ext>
            </a:extLst>
          </a:blip>
          <a:srcRect l="80298" t="73375" b="9010"/>
          <a:stretch/>
        </p:blipFill>
        <p:spPr>
          <a:xfrm>
            <a:off x="933041" y="4433326"/>
            <a:ext cx="590956" cy="550041"/>
          </a:xfrm>
          <a:prstGeom prst="rect">
            <a:avLst/>
          </a:prstGeom>
        </p:spPr>
      </p:pic>
      <p:pic>
        <p:nvPicPr>
          <p:cNvPr id="14" name="Picture 13" descr="A picture containing font, graphics, logo, graphic design&#10;&#10;Description automatically generated">
            <a:extLst>
              <a:ext uri="{FF2B5EF4-FFF2-40B4-BE49-F238E27FC236}">
                <a16:creationId xmlns:a16="http://schemas.microsoft.com/office/drawing/2014/main" id="{69BD8ECD-2E54-4A18-15CB-E5DB1F946F7D}"/>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6131679" y="203766"/>
            <a:ext cx="2829894" cy="948257"/>
          </a:xfrm>
          <a:prstGeom prst="rect">
            <a:avLst/>
          </a:prstGeom>
        </p:spPr>
      </p:pic>
    </p:spTree>
    <p:extLst>
      <p:ext uri="{BB962C8B-B14F-4D97-AF65-F5344CB8AC3E}">
        <p14:creationId xmlns:p14="http://schemas.microsoft.com/office/powerpoint/2010/main" val="2002652509"/>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Confluence</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12</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4064798517"/>
              </p:ext>
            </p:extLst>
          </p:nvPr>
        </p:nvGraphicFramePr>
        <p:xfrm>
          <a:off x="237991" y="1429409"/>
          <a:ext cx="11112177" cy="4934091"/>
        </p:xfrm>
        <a:graphic>
          <a:graphicData uri="http://schemas.openxmlformats.org/drawingml/2006/table">
            <a:tbl>
              <a:tblPr firstRow="1" bandRow="1">
                <a:tableStyleId>{5C22544A-7EE6-4342-B048-85BDC9FD1C3A}</a:tableStyleId>
              </a:tblPr>
              <a:tblGrid>
                <a:gridCol w="1612073">
                  <a:extLst>
                    <a:ext uri="{9D8B030D-6E8A-4147-A177-3AD203B41FA5}">
                      <a16:colId xmlns:a16="http://schemas.microsoft.com/office/drawing/2014/main" val="380432476"/>
                    </a:ext>
                  </a:extLst>
                </a:gridCol>
                <a:gridCol w="1187513">
                  <a:extLst>
                    <a:ext uri="{9D8B030D-6E8A-4147-A177-3AD203B41FA5}">
                      <a16:colId xmlns:a16="http://schemas.microsoft.com/office/drawing/2014/main" val="3121170550"/>
                    </a:ext>
                  </a:extLst>
                </a:gridCol>
                <a:gridCol w="1187513">
                  <a:extLst>
                    <a:ext uri="{9D8B030D-6E8A-4147-A177-3AD203B41FA5}">
                      <a16:colId xmlns:a16="http://schemas.microsoft.com/office/drawing/2014/main" val="3817112637"/>
                    </a:ext>
                  </a:extLst>
                </a:gridCol>
                <a:gridCol w="1187513">
                  <a:extLst>
                    <a:ext uri="{9D8B030D-6E8A-4147-A177-3AD203B41FA5}">
                      <a16:colId xmlns:a16="http://schemas.microsoft.com/office/drawing/2014/main" val="4040227559"/>
                    </a:ext>
                  </a:extLst>
                </a:gridCol>
                <a:gridCol w="1187513">
                  <a:extLst>
                    <a:ext uri="{9D8B030D-6E8A-4147-A177-3AD203B41FA5}">
                      <a16:colId xmlns:a16="http://schemas.microsoft.com/office/drawing/2014/main" val="1343327588"/>
                    </a:ext>
                  </a:extLst>
                </a:gridCol>
                <a:gridCol w="1187513">
                  <a:extLst>
                    <a:ext uri="{9D8B030D-6E8A-4147-A177-3AD203B41FA5}">
                      <a16:colId xmlns:a16="http://schemas.microsoft.com/office/drawing/2014/main" val="3049687073"/>
                    </a:ext>
                  </a:extLst>
                </a:gridCol>
                <a:gridCol w="1187513">
                  <a:extLst>
                    <a:ext uri="{9D8B030D-6E8A-4147-A177-3AD203B41FA5}">
                      <a16:colId xmlns:a16="http://schemas.microsoft.com/office/drawing/2014/main" val="2719287692"/>
                    </a:ext>
                  </a:extLst>
                </a:gridCol>
                <a:gridCol w="1187513">
                  <a:extLst>
                    <a:ext uri="{9D8B030D-6E8A-4147-A177-3AD203B41FA5}">
                      <a16:colId xmlns:a16="http://schemas.microsoft.com/office/drawing/2014/main" val="3328464748"/>
                    </a:ext>
                  </a:extLst>
                </a:gridCol>
                <a:gridCol w="1187513">
                  <a:extLst>
                    <a:ext uri="{9D8B030D-6E8A-4147-A177-3AD203B41FA5}">
                      <a16:colId xmlns:a16="http://schemas.microsoft.com/office/drawing/2014/main" val="95032028"/>
                    </a:ext>
                  </a:extLst>
                </a:gridCol>
              </a:tblGrid>
              <a:tr h="1648393">
                <a:tc>
                  <a:txBody>
                    <a:bodyPr/>
                    <a:lstStyle/>
                    <a:p>
                      <a:pPr algn="ctr"/>
                      <a:r>
                        <a:rPr lang="en-GB" sz="900">
                          <a:latin typeface="+mj-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j-lt"/>
                        </a:rPr>
                        <a:t>RefinedToolkit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Table Filter and Charts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Team Calendars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Adaptavist Rate Macro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Source Editor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Markdown Macro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07088">
                <a:tc>
                  <a:txBody>
                    <a:bodyPr/>
                    <a:lstStyle/>
                    <a:p>
                      <a:pPr algn="ctr"/>
                      <a:r>
                        <a:rPr lang="en-GB" sz="900" b="1">
                          <a:latin typeface="+mj-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Only feature differences, not able to set custom colour profiles in the UI button macro and UI text box macro.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data migration required. Built in tool in Atlassian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dirty="0">
                          <a:solidFill>
                            <a:schemeClr val="tx1"/>
                          </a:solidFill>
                          <a:effectLst/>
                          <a:latin typeface="+mn-lt"/>
                          <a:ea typeface="+mn-ea"/>
                          <a:cs typeface="+mn-cs"/>
                        </a:rPr>
                        <a:t>Decommissioned: </a:t>
                      </a:r>
                      <a:r>
                        <a:rPr lang="en-US" sz="900" b="0" i="0" u="none" strike="noStrike" dirty="0">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PHE marked as not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As upgrading to Confluence Cloud, this will not be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39305">
                <a:tc>
                  <a:txBody>
                    <a:bodyPr/>
                    <a:lstStyle/>
                    <a:p>
                      <a:pPr algn="ctr"/>
                      <a:r>
                        <a:rPr lang="en-GB" sz="900" b="1" dirty="0">
                          <a:latin typeface="+mj-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39305">
                <a:tc>
                  <a:txBody>
                    <a:bodyPr/>
                    <a:lstStyle/>
                    <a:p>
                      <a:pPr algn="ctr"/>
                      <a:r>
                        <a:rPr lang="en-GB" sz="900" b="1">
                          <a:latin typeface="+mj-lt"/>
                        </a:rPr>
                        <a:t>PHE Projects/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2268266"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3454583"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30087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5827217"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348294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7013534"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4665006"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8199851"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5847072"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9386168"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7029138"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10572485"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821120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1057533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1" name="Picture 10" descr="Graphical user interface, application&#10;&#10;Description automatically generated">
            <a:extLst>
              <a:ext uri="{FF2B5EF4-FFF2-40B4-BE49-F238E27FC236}">
                <a16:creationId xmlns:a16="http://schemas.microsoft.com/office/drawing/2014/main" id="{0228886A-2BFD-0961-26F5-118879322594}"/>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81693" y="5493346"/>
            <a:ext cx="590955" cy="675739"/>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95B12052-58F4-D27C-0157-A2EE65924176}"/>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681693" y="4430103"/>
            <a:ext cx="590956" cy="550041"/>
          </a:xfrm>
          <a:prstGeom prst="rect">
            <a:avLst/>
          </a:prstGeom>
        </p:spPr>
      </p:pic>
      <p:sp>
        <p:nvSpPr>
          <p:cNvPr id="13" name="Oval 12">
            <a:extLst>
              <a:ext uri="{FF2B5EF4-FFF2-40B4-BE49-F238E27FC236}">
                <a16:creationId xmlns:a16="http://schemas.microsoft.com/office/drawing/2014/main" id="{617CEF99-0EB6-6AFD-EBA9-91CE3D77EC84}"/>
              </a:ext>
            </a:extLst>
          </p:cNvPr>
          <p:cNvSpPr/>
          <p:nvPr/>
        </p:nvSpPr>
        <p:spPr>
          <a:xfrm>
            <a:off x="939327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1D64142A-B015-9533-2958-45BF4AFF4604}"/>
              </a:ext>
            </a:extLst>
          </p:cNvPr>
          <p:cNvSpPr/>
          <p:nvPr/>
        </p:nvSpPr>
        <p:spPr>
          <a:xfrm>
            <a:off x="4640900"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2" descr="Atlassian Confluence logo transparent PNG - StickPNG">
            <a:extLst>
              <a:ext uri="{FF2B5EF4-FFF2-40B4-BE49-F238E27FC236}">
                <a16:creationId xmlns:a16="http://schemas.microsoft.com/office/drawing/2014/main" id="{101CA46B-B0D4-DF9F-2713-91F7B9E19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602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C2C86-10CB-CF09-DF0D-1782545A6751}"/>
              </a:ext>
            </a:extLst>
          </p:cNvPr>
          <p:cNvSpPr>
            <a:spLocks noGrp="1"/>
          </p:cNvSpPr>
          <p:nvPr>
            <p:ph type="title"/>
          </p:nvPr>
        </p:nvSpPr>
        <p:spPr/>
        <p:txBody>
          <a:bodyPr>
            <a:noAutofit/>
          </a:bodyPr>
          <a:lstStyle/>
          <a:p>
            <a:r>
              <a:rPr lang="en-US" sz="3400"/>
              <a:t>Overview of apps and plug-ins</a:t>
            </a:r>
            <a:br>
              <a:rPr lang="en-GB" sz="3400"/>
            </a:br>
            <a:r>
              <a:rPr lang="en-GB" sz="2400"/>
              <a:t>Impacts by Persona group</a:t>
            </a:r>
            <a:endParaRPr lang="en-US" sz="3400"/>
          </a:p>
        </p:txBody>
      </p:sp>
      <p:sp>
        <p:nvSpPr>
          <p:cNvPr id="4" name="Footer Placeholder 3">
            <a:extLst>
              <a:ext uri="{FF2B5EF4-FFF2-40B4-BE49-F238E27FC236}">
                <a16:creationId xmlns:a16="http://schemas.microsoft.com/office/drawing/2014/main" id="{CC23AC30-39C2-F673-8EEE-BF6FCFC37724}"/>
              </a:ext>
            </a:extLst>
          </p:cNvPr>
          <p:cNvSpPr>
            <a:spLocks noGrp="1"/>
          </p:cNvSpPr>
          <p:nvPr>
            <p:ph type="ftr" sz="quarter" idx="10"/>
          </p:nvPr>
        </p:nvSpPr>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BC9DD4BA-DD18-D42E-A1CC-A9F42C2D07AE}"/>
              </a:ext>
            </a:extLst>
          </p:cNvPr>
          <p:cNvSpPr>
            <a:spLocks noGrp="1"/>
          </p:cNvSpPr>
          <p:nvPr>
            <p:ph type="sldNum" sz="quarter" idx="11"/>
          </p:nvPr>
        </p:nvSpPr>
        <p:spPr/>
        <p:txBody>
          <a:bodyPr/>
          <a:lstStyle/>
          <a:p>
            <a:fld id="{344369E4-5DE7-46E5-874E-4FD437973785}" type="slidenum">
              <a:rPr lang="en-GB" smtClean="0"/>
              <a:pPr/>
              <a:t>2</a:t>
            </a:fld>
            <a:endParaRPr lang="en-GB" sz="1400"/>
          </a:p>
        </p:txBody>
      </p:sp>
      <p:graphicFrame>
        <p:nvGraphicFramePr>
          <p:cNvPr id="13" name="Table 6">
            <a:extLst>
              <a:ext uri="{FF2B5EF4-FFF2-40B4-BE49-F238E27FC236}">
                <a16:creationId xmlns:a16="http://schemas.microsoft.com/office/drawing/2014/main" id="{8BE4F9F3-0295-5D2B-8410-14B0E0349278}"/>
              </a:ext>
            </a:extLst>
          </p:cNvPr>
          <p:cNvGraphicFramePr>
            <a:graphicFrameLocks noGrp="1"/>
          </p:cNvGraphicFramePr>
          <p:nvPr>
            <p:extLst>
              <p:ext uri="{D42A27DB-BD31-4B8C-83A1-F6EECF244321}">
                <p14:modId xmlns:p14="http://schemas.microsoft.com/office/powerpoint/2010/main" val="4268877837"/>
              </p:ext>
            </p:extLst>
          </p:nvPr>
        </p:nvGraphicFramePr>
        <p:xfrm>
          <a:off x="251668" y="1472067"/>
          <a:ext cx="10996899" cy="5002579"/>
        </p:xfrm>
        <a:graphic>
          <a:graphicData uri="http://schemas.openxmlformats.org/drawingml/2006/table">
            <a:tbl>
              <a:tblPr firstRow="1" bandRow="1">
                <a:tableStyleId>{5C22544A-7EE6-4342-B048-85BDC9FD1C3A}</a:tableStyleId>
              </a:tblPr>
              <a:tblGrid>
                <a:gridCol w="1273053">
                  <a:extLst>
                    <a:ext uri="{9D8B030D-6E8A-4147-A177-3AD203B41FA5}">
                      <a16:colId xmlns:a16="http://schemas.microsoft.com/office/drawing/2014/main" val="380432476"/>
                    </a:ext>
                  </a:extLst>
                </a:gridCol>
                <a:gridCol w="883986">
                  <a:extLst>
                    <a:ext uri="{9D8B030D-6E8A-4147-A177-3AD203B41FA5}">
                      <a16:colId xmlns:a16="http://schemas.microsoft.com/office/drawing/2014/main" val="3121170550"/>
                    </a:ext>
                  </a:extLst>
                </a:gridCol>
                <a:gridCol w="883986">
                  <a:extLst>
                    <a:ext uri="{9D8B030D-6E8A-4147-A177-3AD203B41FA5}">
                      <a16:colId xmlns:a16="http://schemas.microsoft.com/office/drawing/2014/main" val="1343327588"/>
                    </a:ext>
                  </a:extLst>
                </a:gridCol>
                <a:gridCol w="883986">
                  <a:extLst>
                    <a:ext uri="{9D8B030D-6E8A-4147-A177-3AD203B41FA5}">
                      <a16:colId xmlns:a16="http://schemas.microsoft.com/office/drawing/2014/main" val="3049687073"/>
                    </a:ext>
                  </a:extLst>
                </a:gridCol>
                <a:gridCol w="883986">
                  <a:extLst>
                    <a:ext uri="{9D8B030D-6E8A-4147-A177-3AD203B41FA5}">
                      <a16:colId xmlns:a16="http://schemas.microsoft.com/office/drawing/2014/main" val="2719287692"/>
                    </a:ext>
                  </a:extLst>
                </a:gridCol>
                <a:gridCol w="883986">
                  <a:extLst>
                    <a:ext uri="{9D8B030D-6E8A-4147-A177-3AD203B41FA5}">
                      <a16:colId xmlns:a16="http://schemas.microsoft.com/office/drawing/2014/main" val="3328464748"/>
                    </a:ext>
                  </a:extLst>
                </a:gridCol>
                <a:gridCol w="883986">
                  <a:extLst>
                    <a:ext uri="{9D8B030D-6E8A-4147-A177-3AD203B41FA5}">
                      <a16:colId xmlns:a16="http://schemas.microsoft.com/office/drawing/2014/main" val="95032028"/>
                    </a:ext>
                  </a:extLst>
                </a:gridCol>
                <a:gridCol w="883986">
                  <a:extLst>
                    <a:ext uri="{9D8B030D-6E8A-4147-A177-3AD203B41FA5}">
                      <a16:colId xmlns:a16="http://schemas.microsoft.com/office/drawing/2014/main" val="1968680544"/>
                    </a:ext>
                  </a:extLst>
                </a:gridCol>
                <a:gridCol w="883986">
                  <a:extLst>
                    <a:ext uri="{9D8B030D-6E8A-4147-A177-3AD203B41FA5}">
                      <a16:colId xmlns:a16="http://schemas.microsoft.com/office/drawing/2014/main" val="2658221661"/>
                    </a:ext>
                  </a:extLst>
                </a:gridCol>
                <a:gridCol w="883986">
                  <a:extLst>
                    <a:ext uri="{9D8B030D-6E8A-4147-A177-3AD203B41FA5}">
                      <a16:colId xmlns:a16="http://schemas.microsoft.com/office/drawing/2014/main" val="4099801158"/>
                    </a:ext>
                  </a:extLst>
                </a:gridCol>
                <a:gridCol w="883986">
                  <a:extLst>
                    <a:ext uri="{9D8B030D-6E8A-4147-A177-3AD203B41FA5}">
                      <a16:colId xmlns:a16="http://schemas.microsoft.com/office/drawing/2014/main" val="515991806"/>
                    </a:ext>
                  </a:extLst>
                </a:gridCol>
                <a:gridCol w="883986">
                  <a:extLst>
                    <a:ext uri="{9D8B030D-6E8A-4147-A177-3AD203B41FA5}">
                      <a16:colId xmlns:a16="http://schemas.microsoft.com/office/drawing/2014/main" val="2826762432"/>
                    </a:ext>
                  </a:extLst>
                </a:gridCol>
              </a:tblGrid>
              <a:tr h="448260">
                <a:tc>
                  <a:txBody>
                    <a:bodyPr/>
                    <a:lstStyle/>
                    <a:p>
                      <a:pPr algn="ctr"/>
                      <a:r>
                        <a:rPr lang="en-GB" sz="8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a:r>
                        <a:rPr lang="en-GB" sz="800" b="1">
                          <a:latin typeface="+mn-lt"/>
                        </a:rPr>
                        <a:t>Conflict Fix</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a:r>
                        <a:rPr lang="en-GB" sz="800" b="1">
                          <a:latin typeface="+mn-lt"/>
                        </a:rPr>
                        <a:t>Jira Service Mgmt</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Adaptavist ScriptRunner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Configuration Manager for Jira (CMJ)</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JSU Automation Suite for Jira Workflows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Automation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eazyBI Reports and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Slack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Insight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i="0" u="none" strike="noStrike" kern="1200">
                          <a:solidFill>
                            <a:schemeClr val="bg1"/>
                          </a:solidFill>
                          <a:effectLst/>
                          <a:latin typeface="+mn-lt"/>
                          <a:ea typeface="+mn-ea"/>
                          <a:cs typeface="+mn-cs"/>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Jira Misc Workflow Extensions (JMWE)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316488">
                <a:tc>
                  <a:txBody>
                    <a:bodyPr/>
                    <a:lstStyle/>
                    <a:p>
                      <a:pPr algn="ctr"/>
                      <a:r>
                        <a:rPr lang="en-GB" sz="8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solidFill>
                            <a:schemeClr val="tx1"/>
                          </a:solidFill>
                          <a:latin typeface="+mn-lt"/>
                        </a:rPr>
                        <a:t>Contained Jira project/ Confluence space keys, priority fields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solidFill>
                            <a:schemeClr val="tx1"/>
                          </a:solidFill>
                          <a:latin typeface="+mn-lt"/>
                        </a:rPr>
                        <a:t>The built in app tool can not migrate JSM projects, app data, dashboards and groups so JSMA needs to be used instead.</a:t>
                      </a:r>
                      <a:endParaRPr lang="en-GB" sz="800" dirty="0">
                        <a:solidFill>
                          <a:schemeClr val="tx1"/>
                        </a:solidFill>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Some feature differences, add on limitations and migration work requirements.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latin typeface="+mn-lt"/>
                        </a:rPr>
                        <a:t>Replaced: </a:t>
                      </a:r>
                      <a:r>
                        <a:rPr lang="en-GB" sz="800" dirty="0">
                          <a:latin typeface="+mn-lt"/>
                        </a:rPr>
                        <a:t>Admins to download new tool..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solidFill>
                            <a:schemeClr val="tx1"/>
                          </a:solidFill>
                          <a:latin typeface="+mn-lt"/>
                        </a:rPr>
                        <a:t>Migrated:</a:t>
                      </a:r>
                      <a:r>
                        <a:rPr lang="en-GB" sz="800" dirty="0">
                          <a:solidFill>
                            <a:schemeClr val="tx1"/>
                          </a:solidFill>
                          <a:latin typeface="+mn-lt"/>
                        </a:rPr>
                        <a:t> </a:t>
                      </a:r>
                      <a:r>
                        <a:rPr lang="en-US" sz="800" b="0" dirty="0">
                          <a:latin typeface="+mn-lt"/>
                        </a:rPr>
                        <a:t>Feature differences Some custom  fields aren’t available, Can’t store variables per project. </a:t>
                      </a:r>
                      <a:endParaRPr lang="en-GB" sz="800" b="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Manually  check and change/reconfigure some imported rules.</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GB" sz="800">
                          <a:latin typeface="+mn-lt"/>
                        </a:rPr>
                        <a:t>Gadgets not available, manual migration of some dashboards. Integrations issues during  transition window.</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latin typeface="+mn-lt"/>
                        </a:rPr>
                        <a:t>Replaced: </a:t>
                      </a:r>
                      <a:r>
                        <a:rPr lang="en-GB" sz="800">
                          <a:latin typeface="+mn-lt"/>
                        </a:rPr>
                        <a:t>Replaced with Jira Cloud app.</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a:solidFill>
                            <a:schemeClr val="tx1"/>
                          </a:solidFill>
                          <a:latin typeface="+mn-lt"/>
                        </a:rPr>
                        <a:t>Migrated:</a:t>
                      </a:r>
                      <a:r>
                        <a:rPr lang="en-GB" sz="800">
                          <a:solidFill>
                            <a:schemeClr val="tx1"/>
                          </a:solidFill>
                          <a:latin typeface="+mn-lt"/>
                        </a:rPr>
                        <a:t> </a:t>
                      </a:r>
                    </a:p>
                    <a:p>
                      <a:pPr algn="ctr" fontAlgn="t"/>
                      <a:r>
                        <a:rPr lang="en-US" sz="800" kern="1200">
                          <a:solidFill>
                            <a:schemeClr val="dk1"/>
                          </a:solidFill>
                          <a:latin typeface="+mn-lt"/>
                          <a:ea typeface="+mn-ea"/>
                          <a:cs typeface="+mn-cs"/>
                        </a:rPr>
                        <a:t>Some feature differences, reduced availability or import data types.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b="1">
                          <a:latin typeface="+mn-lt"/>
                        </a:rPr>
                        <a:t>Upgraded: </a:t>
                      </a:r>
                      <a:r>
                        <a:rPr lang="en-US" sz="800">
                          <a:latin typeface="+mn-lt"/>
                        </a:rPr>
                        <a:t>Built into Configuration manager for Jira.</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Scheduled actions must be recreated manually. </a:t>
                      </a:r>
                    </a:p>
                    <a:p>
                      <a:pPr algn="ctr"/>
                      <a:r>
                        <a:rPr lang="en-US" sz="800">
                          <a:latin typeface="+mn-lt"/>
                        </a:rPr>
                        <a:t>Scripts need to be rewritten.</a:t>
                      </a:r>
                    </a:p>
                    <a:p>
                      <a:pPr algn="ctr"/>
                      <a:r>
                        <a:rPr lang="en-US" sz="800">
                          <a:latin typeface="+mn-lt"/>
                        </a:rPr>
                        <a:t>Some change to ways of working.</a:t>
                      </a:r>
                    </a:p>
                    <a:p>
                      <a:pPr algn="ct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07522">
                <a:tc>
                  <a:txBody>
                    <a:bodyPr/>
                    <a:lstStyle/>
                    <a:p>
                      <a:pPr algn="r"/>
                      <a:r>
                        <a:rPr lang="en-GB" sz="800" b="1">
                          <a:latin typeface="+mn-lt"/>
                        </a:rPr>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07522">
                <a:tc>
                  <a:txBody>
                    <a:bodyPr/>
                    <a:lstStyle/>
                    <a:p>
                      <a:pPr algn="r"/>
                      <a:r>
                        <a:rPr lang="en-GB" sz="800" b="1">
                          <a:latin typeface="+mn-lt"/>
                        </a:rPr>
                        <a:t>Site </a:t>
                      </a:r>
                    </a:p>
                    <a:p>
                      <a:pPr algn="r"/>
                      <a:r>
                        <a:rPr lang="en-GB" sz="800" b="1">
                          <a:latin typeface="+mn-lt"/>
                        </a:rPr>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07522">
                <a:tc>
                  <a:txBody>
                    <a:bodyPr/>
                    <a:lstStyle/>
                    <a:p>
                      <a:pPr algn="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07522">
                <a:tc>
                  <a:txBody>
                    <a:bodyPr/>
                    <a:lstStyle/>
                    <a:p>
                      <a:pPr algn="r"/>
                      <a:r>
                        <a:rPr lang="en-GB" sz="800" b="1">
                          <a:latin typeface="+mn-lt"/>
                        </a:rPr>
                        <a:t>PHE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07522">
                <a:tc>
                  <a:txBody>
                    <a:bodyPr/>
                    <a:lstStyle/>
                    <a:p>
                      <a:pPr algn="r"/>
                      <a:r>
                        <a:rPr lang="en-GB" sz="800" b="1">
                          <a:latin typeface="+mn-lt"/>
                        </a:rPr>
                        <a:t>T&amp;T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38379">
                <a:tc>
                  <a:txBody>
                    <a:bodyPr/>
                    <a:lstStyle/>
                    <a:p>
                      <a:pPr algn="r"/>
                      <a:r>
                        <a:rPr lang="en-GB" sz="800" b="1">
                          <a:latin typeface="+mn-lt"/>
                        </a:rPr>
                        <a:t>External users, partners, </a:t>
                      </a:r>
                    </a:p>
                    <a:p>
                      <a:pPr algn="r"/>
                      <a:r>
                        <a:rPr lang="en-GB" sz="800" b="1">
                          <a:latin typeface="+mn-lt"/>
                        </a:rPr>
                        <a:t>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14" name="Oval 13">
            <a:hlinkClick r:id="rId3" tooltip="Downstream reporting may be affected as priority fields and project keys are consolidated/changed to avoid conflicts. Users will have to learn using the provided table on the comms hub what their new Priority fields and PRoject keys are."/>
            <a:extLst>
              <a:ext uri="{FF2B5EF4-FFF2-40B4-BE49-F238E27FC236}">
                <a16:creationId xmlns:a16="http://schemas.microsoft.com/office/drawing/2014/main" id="{94BA8EDD-D05D-D084-F8DD-C372E2B784A2}"/>
              </a:ext>
            </a:extLst>
          </p:cNvPr>
          <p:cNvSpPr/>
          <p:nvPr/>
        </p:nvSpPr>
        <p:spPr>
          <a:xfrm>
            <a:off x="1804529" y="345915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3" tooltip="Site administrators may get a higher number of tickets raised as project keys have changed. They will also need to spread awareness and guidelines on what constitutes the new priority field options."/>
            <a:extLst>
              <a:ext uri="{FF2B5EF4-FFF2-40B4-BE49-F238E27FC236}">
                <a16:creationId xmlns:a16="http://schemas.microsoft.com/office/drawing/2014/main" id="{0881CF99-E1D8-4675-A2E3-B7483B97C77B}"/>
              </a:ext>
            </a:extLst>
          </p:cNvPr>
          <p:cNvSpPr/>
          <p:nvPr/>
        </p:nvSpPr>
        <p:spPr>
          <a:xfrm>
            <a:off x="1804529" y="3971724"/>
            <a:ext cx="304800" cy="315310"/>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3" tooltip="Priority fields and project keys are consolidated/changed to avoid conflicts. Users will have to learn using the provided table on the comms hub what their new Priority fields and Project keys are. T&amp;T users issue types will also change to match UKHSA."/>
            <a:extLst>
              <a:ext uri="{FF2B5EF4-FFF2-40B4-BE49-F238E27FC236}">
                <a16:creationId xmlns:a16="http://schemas.microsoft.com/office/drawing/2014/main" id="{9720DAAC-1E48-93F9-A35F-B81021A9A7E3}"/>
              </a:ext>
            </a:extLst>
          </p:cNvPr>
          <p:cNvSpPr/>
          <p:nvPr/>
        </p:nvSpPr>
        <p:spPr>
          <a:xfrm>
            <a:off x="1804529"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hlinkClick r:id="rId3" tooltip="Priority fields and project keys are consolidated/changed to avoid conflicts. Users will have to learn using the provided table on the comms hub what their new Priority fields and Project keys are. "/>
            <a:extLst>
              <a:ext uri="{FF2B5EF4-FFF2-40B4-BE49-F238E27FC236}">
                <a16:creationId xmlns:a16="http://schemas.microsoft.com/office/drawing/2014/main" id="{2BFF8ECC-D3C7-91DA-3AFE-8A1940A27EE0}"/>
              </a:ext>
            </a:extLst>
          </p:cNvPr>
          <p:cNvSpPr/>
          <p:nvPr/>
        </p:nvSpPr>
        <p:spPr>
          <a:xfrm>
            <a:off x="1804529"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hlinkClick r:id="rId3" tooltip="Priority fields and project keys are consolidated/changed to avoid conflicts. Users will have to learn using the provided table on the comms hub what their new Priority fields and Project keys are. T&amp;T users issue types will also change to match UKHSA."/>
            <a:extLst>
              <a:ext uri="{FF2B5EF4-FFF2-40B4-BE49-F238E27FC236}">
                <a16:creationId xmlns:a16="http://schemas.microsoft.com/office/drawing/2014/main" id="{2D77D918-9FA5-1380-6311-70FEDD89C4E2}"/>
              </a:ext>
            </a:extLst>
          </p:cNvPr>
          <p:cNvSpPr/>
          <p:nvPr/>
        </p:nvSpPr>
        <p:spPr>
          <a:xfrm>
            <a:off x="1804529"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910829AB-6017-77FE-1909-718293E03752}"/>
              </a:ext>
            </a:extLst>
          </p:cNvPr>
          <p:cNvSpPr/>
          <p:nvPr/>
        </p:nvSpPr>
        <p:spPr>
          <a:xfrm>
            <a:off x="268761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2A9F50CB-CB66-69A2-3E05-8C8542F708B9}"/>
              </a:ext>
            </a:extLst>
          </p:cNvPr>
          <p:cNvSpPr/>
          <p:nvPr/>
        </p:nvSpPr>
        <p:spPr>
          <a:xfrm>
            <a:off x="2687611"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2F83EDEA-4E5D-8216-5E04-D811D6950A91}"/>
              </a:ext>
            </a:extLst>
          </p:cNvPr>
          <p:cNvSpPr/>
          <p:nvPr/>
        </p:nvSpPr>
        <p:spPr>
          <a:xfrm>
            <a:off x="268761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85E80CAE-D73C-A251-9F1C-5A7F51F89A85}"/>
              </a:ext>
            </a:extLst>
          </p:cNvPr>
          <p:cNvSpPr/>
          <p:nvPr/>
        </p:nvSpPr>
        <p:spPr>
          <a:xfrm>
            <a:off x="268761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1798BBC6-A7E8-8B00-88EE-F1574BCF484D}"/>
              </a:ext>
            </a:extLst>
          </p:cNvPr>
          <p:cNvSpPr/>
          <p:nvPr/>
        </p:nvSpPr>
        <p:spPr>
          <a:xfrm>
            <a:off x="2687611"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Graphical user interface, application&#10;&#10;Description automatically generated">
            <a:extLst>
              <a:ext uri="{FF2B5EF4-FFF2-40B4-BE49-F238E27FC236}">
                <a16:creationId xmlns:a16="http://schemas.microsoft.com/office/drawing/2014/main" id="{912B178D-6AE5-9D34-7AB3-4A37D279DE51}"/>
              </a:ext>
            </a:extLst>
          </p:cNvPr>
          <p:cNvPicPr>
            <a:picLocks noChangeAspect="1"/>
          </p:cNvPicPr>
          <p:nvPr/>
        </p:nvPicPr>
        <p:blipFill rotWithShape="1">
          <a:blip r:embed="rId5">
            <a:extLst>
              <a:ext uri="{28A0092B-C50C-407E-A947-70E740481C1C}">
                <a14:useLocalDpi xmlns:a14="http://schemas.microsoft.com/office/drawing/2010/main" val="0"/>
              </a:ext>
            </a:extLst>
          </a:blip>
          <a:srcRect l="61828" t="24591" r="20783" b="56308"/>
          <a:stretch/>
        </p:blipFill>
        <p:spPr>
          <a:xfrm>
            <a:off x="274111" y="5056361"/>
            <a:ext cx="300528" cy="343645"/>
          </a:xfrm>
          <a:prstGeom prst="rect">
            <a:avLst/>
          </a:prstGeom>
        </p:spPr>
      </p:pic>
      <p:pic>
        <p:nvPicPr>
          <p:cNvPr id="27" name="Picture 26" descr="Graphical user interface, application&#10;&#10;Description automatically generated">
            <a:extLst>
              <a:ext uri="{FF2B5EF4-FFF2-40B4-BE49-F238E27FC236}">
                <a16:creationId xmlns:a16="http://schemas.microsoft.com/office/drawing/2014/main" id="{6BE32268-C342-9491-C5C2-17876AB2FFAA}"/>
              </a:ext>
            </a:extLst>
          </p:cNvPr>
          <p:cNvPicPr>
            <a:picLocks noChangeAspect="1"/>
          </p:cNvPicPr>
          <p:nvPr/>
        </p:nvPicPr>
        <p:blipFill rotWithShape="1">
          <a:blip r:embed="rId5">
            <a:extLst>
              <a:ext uri="{28A0092B-C50C-407E-A947-70E740481C1C}">
                <a14:useLocalDpi xmlns:a14="http://schemas.microsoft.com/office/drawing/2010/main" val="0"/>
              </a:ext>
            </a:extLst>
          </a:blip>
          <a:srcRect l="80298" t="73375" b="9010"/>
          <a:stretch/>
        </p:blipFill>
        <p:spPr>
          <a:xfrm>
            <a:off x="259296" y="3986799"/>
            <a:ext cx="364831" cy="339572"/>
          </a:xfrm>
          <a:prstGeom prst="rect">
            <a:avLst/>
          </a:prstGeom>
        </p:spPr>
      </p:pic>
      <p:pic>
        <p:nvPicPr>
          <p:cNvPr id="28" name="Picture 27" descr="Graphical user interface, application&#10;&#10;Description automatically generated">
            <a:extLst>
              <a:ext uri="{FF2B5EF4-FFF2-40B4-BE49-F238E27FC236}">
                <a16:creationId xmlns:a16="http://schemas.microsoft.com/office/drawing/2014/main" id="{27DDB492-7CC0-97CB-4AE1-C08ABC32BB58}"/>
              </a:ext>
            </a:extLst>
          </p:cNvPr>
          <p:cNvPicPr>
            <a:picLocks noChangeAspect="1"/>
          </p:cNvPicPr>
          <p:nvPr/>
        </p:nvPicPr>
        <p:blipFill rotWithShape="1">
          <a:blip r:embed="rId5">
            <a:extLst>
              <a:ext uri="{28A0092B-C50C-407E-A947-70E740481C1C}">
                <a14:useLocalDpi xmlns:a14="http://schemas.microsoft.com/office/drawing/2010/main" val="0"/>
              </a:ext>
            </a:extLst>
          </a:blip>
          <a:srcRect l="20671" t="25418" r="61939" b="57264"/>
          <a:stretch/>
        </p:blipFill>
        <p:spPr>
          <a:xfrm>
            <a:off x="290871" y="4534595"/>
            <a:ext cx="301679" cy="312762"/>
          </a:xfrm>
          <a:prstGeom prst="rect">
            <a:avLst/>
          </a:prstGeom>
        </p:spPr>
      </p:pic>
      <p:pic>
        <p:nvPicPr>
          <p:cNvPr id="29" name="Picture 28" descr="Graphical user interface, application&#10;&#10;Description automatically generated">
            <a:extLst>
              <a:ext uri="{FF2B5EF4-FFF2-40B4-BE49-F238E27FC236}">
                <a16:creationId xmlns:a16="http://schemas.microsoft.com/office/drawing/2014/main" id="{839F531D-8B19-72D4-8AD9-7110F3DEA668}"/>
              </a:ext>
            </a:extLst>
          </p:cNvPr>
          <p:cNvPicPr>
            <a:picLocks noChangeAspect="1"/>
          </p:cNvPicPr>
          <p:nvPr/>
        </p:nvPicPr>
        <p:blipFill rotWithShape="1">
          <a:blip r:embed="rId5">
            <a:extLst>
              <a:ext uri="{28A0092B-C50C-407E-A947-70E740481C1C}">
                <a14:useLocalDpi xmlns:a14="http://schemas.microsoft.com/office/drawing/2010/main" val="0"/>
              </a:ext>
            </a:extLst>
          </a:blip>
          <a:srcRect l="42039" r="41995" b="85610"/>
          <a:stretch/>
        </p:blipFill>
        <p:spPr>
          <a:xfrm>
            <a:off x="287026" y="3556157"/>
            <a:ext cx="309367" cy="290265"/>
          </a:xfrm>
          <a:prstGeom prst="rect">
            <a:avLst/>
          </a:prstGeom>
        </p:spPr>
      </p:pic>
      <p:pic>
        <p:nvPicPr>
          <p:cNvPr id="30" name="Picture 29" descr="Graphical user interface, application&#10;&#10;Description automatically generated">
            <a:extLst>
              <a:ext uri="{FF2B5EF4-FFF2-40B4-BE49-F238E27FC236}">
                <a16:creationId xmlns:a16="http://schemas.microsoft.com/office/drawing/2014/main" id="{0653D704-5DDD-2411-8B05-343ECEE3B715}"/>
              </a:ext>
            </a:extLst>
          </p:cNvPr>
          <p:cNvPicPr>
            <a:picLocks noChangeAspect="1"/>
          </p:cNvPicPr>
          <p:nvPr/>
        </p:nvPicPr>
        <p:blipFill rotWithShape="1">
          <a:blip r:embed="rId5">
            <a:extLst>
              <a:ext uri="{28A0092B-C50C-407E-A947-70E740481C1C}">
                <a14:useLocalDpi xmlns:a14="http://schemas.microsoft.com/office/drawing/2010/main" val="0"/>
              </a:ext>
            </a:extLst>
          </a:blip>
          <a:srcRect l="60497" t="48480" r="18968" b="32877"/>
          <a:stretch/>
        </p:blipFill>
        <p:spPr>
          <a:xfrm>
            <a:off x="274111" y="5566568"/>
            <a:ext cx="307105" cy="290265"/>
          </a:xfrm>
          <a:prstGeom prst="rect">
            <a:avLst/>
          </a:prstGeom>
        </p:spPr>
      </p:pic>
      <p:pic>
        <p:nvPicPr>
          <p:cNvPr id="31" name="Picture 30" descr="Graphical user interface, application&#10;&#10;Description automatically generated">
            <a:extLst>
              <a:ext uri="{FF2B5EF4-FFF2-40B4-BE49-F238E27FC236}">
                <a16:creationId xmlns:a16="http://schemas.microsoft.com/office/drawing/2014/main" id="{A711F5AD-7D13-4291-7E53-B8F266987CAC}"/>
              </a:ext>
            </a:extLst>
          </p:cNvPr>
          <p:cNvPicPr>
            <a:picLocks noChangeAspect="1"/>
          </p:cNvPicPr>
          <p:nvPr/>
        </p:nvPicPr>
        <p:blipFill rotWithShape="1">
          <a:blip r:embed="rId5">
            <a:extLst>
              <a:ext uri="{28A0092B-C50C-407E-A947-70E740481C1C}">
                <a14:useLocalDpi xmlns:a14="http://schemas.microsoft.com/office/drawing/2010/main" val="0"/>
              </a:ext>
            </a:extLst>
          </a:blip>
          <a:srcRect t="73341" r="82678" b="9574"/>
          <a:stretch/>
        </p:blipFill>
        <p:spPr>
          <a:xfrm>
            <a:off x="258240" y="6079874"/>
            <a:ext cx="300529" cy="308558"/>
          </a:xfrm>
          <a:prstGeom prst="rect">
            <a:avLst/>
          </a:prstGeom>
        </p:spPr>
      </p:pic>
      <p:sp>
        <p:nvSpPr>
          <p:cNvPr id="42" name="Oval 41">
            <a:extLst>
              <a:ext uri="{FF2B5EF4-FFF2-40B4-BE49-F238E27FC236}">
                <a16:creationId xmlns:a16="http://schemas.microsoft.com/office/drawing/2014/main" id="{A535D6B9-C6A5-03AC-0369-3522B7881D15}"/>
              </a:ext>
            </a:extLst>
          </p:cNvPr>
          <p:cNvSpPr/>
          <p:nvPr/>
        </p:nvSpPr>
        <p:spPr>
          <a:xfrm>
            <a:off x="886918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hlinkClick r:id="rId6" tooltip="Some feature differences including import data types, integrations, REST APIs and object schema templates"/>
            <a:extLst>
              <a:ext uri="{FF2B5EF4-FFF2-40B4-BE49-F238E27FC236}">
                <a16:creationId xmlns:a16="http://schemas.microsoft.com/office/drawing/2014/main" id="{C1641C1D-01C4-7C22-3646-3A435CEFDEEA}"/>
              </a:ext>
            </a:extLst>
          </p:cNvPr>
          <p:cNvSpPr/>
          <p:nvPr/>
        </p:nvSpPr>
        <p:spPr>
          <a:xfrm>
            <a:off x="8869185"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6" tooltip="Some feature differences including import data types, integrations, REST APIs and object schema templates"/>
            <a:extLst>
              <a:ext uri="{FF2B5EF4-FFF2-40B4-BE49-F238E27FC236}">
                <a16:creationId xmlns:a16="http://schemas.microsoft.com/office/drawing/2014/main" id="{C92B581D-8255-D4B1-26E6-BC22784DF17F}"/>
              </a:ext>
            </a:extLst>
          </p:cNvPr>
          <p:cNvSpPr/>
          <p:nvPr/>
        </p:nvSpPr>
        <p:spPr>
          <a:xfrm>
            <a:off x="8869185"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hlinkClick r:id="rId6" tooltip="Some feature differences including import data types, integrations, REST APIs and object schema templates"/>
            <a:extLst>
              <a:ext uri="{FF2B5EF4-FFF2-40B4-BE49-F238E27FC236}">
                <a16:creationId xmlns:a16="http://schemas.microsoft.com/office/drawing/2014/main" id="{84486715-A49A-8E7B-ED91-F798CDCC9D61}"/>
              </a:ext>
            </a:extLst>
          </p:cNvPr>
          <p:cNvSpPr/>
          <p:nvPr/>
        </p:nvSpPr>
        <p:spPr>
          <a:xfrm>
            <a:off x="8869185"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hlinkClick r:id="rId6" tooltip="The plugin is unlicensed, so no need to migrate it into Cloud. Also no usage found on Jira server instance."/>
            <a:extLst>
              <a:ext uri="{FF2B5EF4-FFF2-40B4-BE49-F238E27FC236}">
                <a16:creationId xmlns:a16="http://schemas.microsoft.com/office/drawing/2014/main" id="{02ACB35A-2F28-5BC8-377A-7E2583AD4DBF}"/>
              </a:ext>
            </a:extLst>
          </p:cNvPr>
          <p:cNvSpPr/>
          <p:nvPr/>
        </p:nvSpPr>
        <p:spPr>
          <a:xfrm>
            <a:off x="8869185"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C7082A2B-6A03-364D-E54C-23FB30AAF2DF}"/>
              </a:ext>
            </a:extLst>
          </p:cNvPr>
          <p:cNvSpPr/>
          <p:nvPr/>
        </p:nvSpPr>
        <p:spPr>
          <a:xfrm>
            <a:off x="6219939"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6" tooltip="Some differences between Server and cloud,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ACA0A70E-A607-D4C0-4E59-4007F0FEF1E9}"/>
              </a:ext>
            </a:extLst>
          </p:cNvPr>
          <p:cNvSpPr/>
          <p:nvPr/>
        </p:nvSpPr>
        <p:spPr>
          <a:xfrm>
            <a:off x="6219939" y="448429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F6B61EF0-F605-B280-284D-F580073295C5}"/>
              </a:ext>
            </a:extLst>
          </p:cNvPr>
          <p:cNvSpPr/>
          <p:nvPr/>
        </p:nvSpPr>
        <p:spPr>
          <a:xfrm>
            <a:off x="6219939"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7295C39F-4416-682E-E6F8-0AC404E62AA9}"/>
              </a:ext>
            </a:extLst>
          </p:cNvPr>
          <p:cNvSpPr/>
          <p:nvPr/>
        </p:nvSpPr>
        <p:spPr>
          <a:xfrm>
            <a:off x="6219939"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278388AB-F92C-B339-D511-93F98C660A71}"/>
              </a:ext>
            </a:extLst>
          </p:cNvPr>
          <p:cNvSpPr/>
          <p:nvPr/>
        </p:nvSpPr>
        <p:spPr>
          <a:xfrm>
            <a:off x="6219939" y="3971724"/>
            <a:ext cx="304800" cy="315310"/>
          </a:xfrm>
          <a:prstGeom prst="ellipse">
            <a:avLst/>
          </a:prstGeom>
          <a:gradFill>
            <a:gsLst>
              <a:gs pos="54000">
                <a:srgbClr val="FFFFFF"/>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2DBBDBA2-5DC4-3A79-9ADF-0F5E88BF12E1}"/>
              </a:ext>
            </a:extLst>
          </p:cNvPr>
          <p:cNvSpPr/>
          <p:nvPr/>
        </p:nvSpPr>
        <p:spPr>
          <a:xfrm>
            <a:off x="710302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D9D164A-C594-CDAF-91A9-73DCFAE028BA}"/>
              </a:ext>
            </a:extLst>
          </p:cNvPr>
          <p:cNvSpPr/>
          <p:nvPr/>
        </p:nvSpPr>
        <p:spPr>
          <a:xfrm>
            <a:off x="710302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774C6DA-73F9-240A-A961-B436E3A41982}"/>
              </a:ext>
            </a:extLst>
          </p:cNvPr>
          <p:cNvSpPr/>
          <p:nvPr/>
        </p:nvSpPr>
        <p:spPr>
          <a:xfrm>
            <a:off x="7103021"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hlinkClick r:id="rId6" tooltip="Functionality is the same but some technical limitations. Gadgets on dashboards not available, current dashboards using gadgets will be migrated manually. There may be some issues in integrations with advanced roadmaps and X ray during migration. "/>
            <a:extLst>
              <a:ext uri="{FF2B5EF4-FFF2-40B4-BE49-F238E27FC236}">
                <a16:creationId xmlns:a16="http://schemas.microsoft.com/office/drawing/2014/main" id="{5A49D2FA-5B7D-573A-D06D-5EC8ACAB4573}"/>
              </a:ext>
            </a:extLst>
          </p:cNvPr>
          <p:cNvSpPr/>
          <p:nvPr/>
        </p:nvSpPr>
        <p:spPr>
          <a:xfrm>
            <a:off x="7103021" y="3971724"/>
            <a:ext cx="304800" cy="315310"/>
          </a:xfrm>
          <a:prstGeom prst="ellipse">
            <a:avLst/>
          </a:prstGeom>
          <a:gradFill>
            <a:gsLst>
              <a:gs pos="54000">
                <a:srgbClr val="C9DCF5"/>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AE0E3BCF-D39A-77DB-19B8-12D740415355}"/>
              </a:ext>
            </a:extLst>
          </p:cNvPr>
          <p:cNvSpPr/>
          <p:nvPr/>
        </p:nvSpPr>
        <p:spPr>
          <a:xfrm>
            <a:off x="710302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hlinkClick r:id="rId6" tooltip="Some feature differences will affect look and feel/ functionality."/>
            <a:extLst>
              <a:ext uri="{FF2B5EF4-FFF2-40B4-BE49-F238E27FC236}">
                <a16:creationId xmlns:a16="http://schemas.microsoft.com/office/drawing/2014/main" id="{A8BBB05B-716D-51C7-D0FC-896C10C9C31A}"/>
              </a:ext>
            </a:extLst>
          </p:cNvPr>
          <p:cNvSpPr/>
          <p:nvPr/>
        </p:nvSpPr>
        <p:spPr>
          <a:xfrm>
            <a:off x="357069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hlinkClick r:id="rId6" tooltip="1437 users present on Jira, some feature differences and limitations on functionality. No fragments in Halo."/>
            <a:extLst>
              <a:ext uri="{FF2B5EF4-FFF2-40B4-BE49-F238E27FC236}">
                <a16:creationId xmlns:a16="http://schemas.microsoft.com/office/drawing/2014/main" id="{663AF38B-81B3-3E65-F06A-83AB8C2E18D1}"/>
              </a:ext>
            </a:extLst>
          </p:cNvPr>
          <p:cNvSpPr/>
          <p:nvPr/>
        </p:nvSpPr>
        <p:spPr>
          <a:xfrm>
            <a:off x="3570693"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0D221873-8CAE-0148-8C5A-8826237D2C14}"/>
              </a:ext>
            </a:extLst>
          </p:cNvPr>
          <p:cNvSpPr/>
          <p:nvPr/>
        </p:nvSpPr>
        <p:spPr>
          <a:xfrm>
            <a:off x="445377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hlinkClick r:id="rId6" tooltip="You need to download and use the Configuration Manager Cloud Migration Tool application from Atlassian marketplace. The built in app tool can not migrate JSM projects, app data, dashboards and groups so you need to use the JCMA."/>
            <a:extLst>
              <a:ext uri="{FF2B5EF4-FFF2-40B4-BE49-F238E27FC236}">
                <a16:creationId xmlns:a16="http://schemas.microsoft.com/office/drawing/2014/main" id="{F412DC4F-5D9F-368E-8331-D6BADABFEF81}"/>
              </a:ext>
            </a:extLst>
          </p:cNvPr>
          <p:cNvSpPr/>
          <p:nvPr/>
        </p:nvSpPr>
        <p:spPr>
          <a:xfrm>
            <a:off x="4453775"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6" tooltip="Have to use the cloud version of the app."/>
            <a:extLst>
              <a:ext uri="{FF2B5EF4-FFF2-40B4-BE49-F238E27FC236}">
                <a16:creationId xmlns:a16="http://schemas.microsoft.com/office/drawing/2014/main" id="{A80B435C-7C18-9A65-9D0E-885795C4C51B}"/>
              </a:ext>
            </a:extLst>
          </p:cNvPr>
          <p:cNvSpPr/>
          <p:nvPr/>
        </p:nvSpPr>
        <p:spPr>
          <a:xfrm>
            <a:off x="4464926"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6" tooltip="Have to use the cloud version of the app."/>
            <a:extLst>
              <a:ext uri="{FF2B5EF4-FFF2-40B4-BE49-F238E27FC236}">
                <a16:creationId xmlns:a16="http://schemas.microsoft.com/office/drawing/2014/main" id="{E7DF8775-FC3B-086D-4E08-2BC2D3471C95}"/>
              </a:ext>
            </a:extLst>
          </p:cNvPr>
          <p:cNvSpPr/>
          <p:nvPr/>
        </p:nvSpPr>
        <p:spPr>
          <a:xfrm>
            <a:off x="4453775"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hlinkClick r:id="rId6" tooltip="Add-on not being migrated, cloud version of the app needs to be installed in the Jira Cloud site. An alternative is to use the new Cloud-to-Cloud  migration assistant tool that Atlassian provides."/>
            <a:extLst>
              <a:ext uri="{FF2B5EF4-FFF2-40B4-BE49-F238E27FC236}">
                <a16:creationId xmlns:a16="http://schemas.microsoft.com/office/drawing/2014/main" id="{C6646DDB-257A-C43C-8F5C-AF5B51F795A0}"/>
              </a:ext>
            </a:extLst>
          </p:cNvPr>
          <p:cNvSpPr/>
          <p:nvPr/>
        </p:nvSpPr>
        <p:spPr>
          <a:xfrm>
            <a:off x="4453775"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9F2B1854-A349-1B01-3723-E9BCAB756E5E}"/>
              </a:ext>
            </a:extLst>
          </p:cNvPr>
          <p:cNvSpPr/>
          <p:nvPr/>
        </p:nvSpPr>
        <p:spPr>
          <a:xfrm>
            <a:off x="5336857"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AF27C175-533C-2006-A247-54AABB977085}"/>
              </a:ext>
            </a:extLst>
          </p:cNvPr>
          <p:cNvSpPr/>
          <p:nvPr/>
        </p:nvSpPr>
        <p:spPr>
          <a:xfrm>
            <a:off x="533685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hlinkClick r:id="rId6" tooltip="Replaced with Jira cloud for Slack, users will need to install the Jira cloud app then follow the guide to integrate. "/>
            <a:extLst>
              <a:ext uri="{FF2B5EF4-FFF2-40B4-BE49-F238E27FC236}">
                <a16:creationId xmlns:a16="http://schemas.microsoft.com/office/drawing/2014/main" id="{697A019E-E452-AF0F-80EF-0FD86D72A8FB}"/>
              </a:ext>
            </a:extLst>
          </p:cNvPr>
          <p:cNvSpPr/>
          <p:nvPr/>
        </p:nvSpPr>
        <p:spPr>
          <a:xfrm>
            <a:off x="7986103"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6" tooltip="Replaced with Jira cloud for Slack, users will need to install the Jira cloud app then follow the guide to integrate. "/>
            <a:extLst>
              <a:ext uri="{FF2B5EF4-FFF2-40B4-BE49-F238E27FC236}">
                <a16:creationId xmlns:a16="http://schemas.microsoft.com/office/drawing/2014/main" id="{C839F22C-41B5-B237-138B-4F0BF2FE3018}"/>
              </a:ext>
            </a:extLst>
          </p:cNvPr>
          <p:cNvSpPr/>
          <p:nvPr/>
        </p:nvSpPr>
        <p:spPr>
          <a:xfrm>
            <a:off x="798610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hlinkClick r:id="rId6" tooltip="This add-on has been built into 'Configuration Manager for Jira'. "/>
            <a:extLst>
              <a:ext uri="{FF2B5EF4-FFF2-40B4-BE49-F238E27FC236}">
                <a16:creationId xmlns:a16="http://schemas.microsoft.com/office/drawing/2014/main" id="{CA8DBFA8-F9AC-C757-1505-E0A05A9A7F7F}"/>
              </a:ext>
            </a:extLst>
          </p:cNvPr>
          <p:cNvSpPr/>
          <p:nvPr/>
        </p:nvSpPr>
        <p:spPr>
          <a:xfrm>
            <a:off x="9752267" y="4484291"/>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6" tooltip="This add-on has been built into 'Configuration Manager for Jira'"/>
            <a:extLst>
              <a:ext uri="{FF2B5EF4-FFF2-40B4-BE49-F238E27FC236}">
                <a16:creationId xmlns:a16="http://schemas.microsoft.com/office/drawing/2014/main" id="{F751781D-39C2-662A-B747-D2FA7CC5FCBE}"/>
              </a:ext>
            </a:extLst>
          </p:cNvPr>
          <p:cNvSpPr/>
          <p:nvPr/>
        </p:nvSpPr>
        <p:spPr>
          <a:xfrm>
            <a:off x="975226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CCF8796A-C238-6AA0-5F85-88ADF99A05A6}"/>
              </a:ext>
            </a:extLst>
          </p:cNvPr>
          <p:cNvSpPr/>
          <p:nvPr/>
        </p:nvSpPr>
        <p:spPr>
          <a:xfrm>
            <a:off x="10635350"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358550EB-BBBC-1EB6-EC31-6A4B389CE324}"/>
              </a:ext>
            </a:extLst>
          </p:cNvPr>
          <p:cNvSpPr/>
          <p:nvPr/>
        </p:nvSpPr>
        <p:spPr>
          <a:xfrm>
            <a:off x="10635350"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6" tooltip="Some feature differences will affect look and feel/ functionality."/>
            <a:extLst>
              <a:ext uri="{FF2B5EF4-FFF2-40B4-BE49-F238E27FC236}">
                <a16:creationId xmlns:a16="http://schemas.microsoft.com/office/drawing/2014/main" id="{7280BABC-85AF-BFC3-94DA-1043243F1646}"/>
              </a:ext>
            </a:extLst>
          </p:cNvPr>
          <p:cNvSpPr/>
          <p:nvPr/>
        </p:nvSpPr>
        <p:spPr>
          <a:xfrm>
            <a:off x="357069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6" tooltip="There are some feature differences and limitations as some add-ons are not allowed. 1 Fragment that can't be implemented in PHE. Migration path recommended through JCMA but scripts will need manually rewritten. Interactions with the API need replaced"/>
            <a:extLst>
              <a:ext uri="{FF2B5EF4-FFF2-40B4-BE49-F238E27FC236}">
                <a16:creationId xmlns:a16="http://schemas.microsoft.com/office/drawing/2014/main" id="{7E667EC8-184F-9008-1E94-6C370022D458}"/>
              </a:ext>
            </a:extLst>
          </p:cNvPr>
          <p:cNvSpPr/>
          <p:nvPr/>
        </p:nvSpPr>
        <p:spPr>
          <a:xfrm>
            <a:off x="3570693"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D8429D75-2B3C-57E6-6FB9-DEEA5AD3FC7F}"/>
              </a:ext>
            </a:extLst>
          </p:cNvPr>
          <p:cNvSpPr/>
          <p:nvPr/>
        </p:nvSpPr>
        <p:spPr>
          <a:xfrm>
            <a:off x="357069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331A070D-46AB-B0E2-263A-F6CA921BC83A}"/>
              </a:ext>
            </a:extLst>
          </p:cNvPr>
          <p:cNvSpPr/>
          <p:nvPr/>
        </p:nvSpPr>
        <p:spPr>
          <a:xfrm>
            <a:off x="533685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F9E8EC00-7C9B-5549-97C6-277DDD1BC865}"/>
              </a:ext>
            </a:extLst>
          </p:cNvPr>
          <p:cNvSpPr/>
          <p:nvPr/>
        </p:nvSpPr>
        <p:spPr>
          <a:xfrm>
            <a:off x="798610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5AE08975-3609-F922-210C-B895D9294B79}"/>
              </a:ext>
            </a:extLst>
          </p:cNvPr>
          <p:cNvSpPr/>
          <p:nvPr/>
        </p:nvSpPr>
        <p:spPr>
          <a:xfrm>
            <a:off x="975226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9C84FBAA-A4DE-C177-63DF-07A21AA852B2}"/>
              </a:ext>
            </a:extLst>
          </p:cNvPr>
          <p:cNvSpPr/>
          <p:nvPr/>
        </p:nvSpPr>
        <p:spPr>
          <a:xfrm>
            <a:off x="10635350"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8AB772EA-00B5-A18A-685C-8F3C2DD515F6}"/>
              </a:ext>
            </a:extLst>
          </p:cNvPr>
          <p:cNvSpPr/>
          <p:nvPr/>
        </p:nvSpPr>
        <p:spPr>
          <a:xfrm>
            <a:off x="5336857"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065E2FF7-9456-65E4-4A79-B108737AE23B}"/>
              </a:ext>
            </a:extLst>
          </p:cNvPr>
          <p:cNvSpPr/>
          <p:nvPr/>
        </p:nvSpPr>
        <p:spPr>
          <a:xfrm>
            <a:off x="533685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hlinkClick r:id="rId6" tooltip="Replaced with Jira cloud for Slack, users will need to install the Jira cloud app then follow the guide to integrate. "/>
            <a:extLst>
              <a:ext uri="{FF2B5EF4-FFF2-40B4-BE49-F238E27FC236}">
                <a16:creationId xmlns:a16="http://schemas.microsoft.com/office/drawing/2014/main" id="{E59F2C73-33C9-BB5D-465E-C0B4C8FA3631}"/>
              </a:ext>
            </a:extLst>
          </p:cNvPr>
          <p:cNvSpPr/>
          <p:nvPr/>
        </p:nvSpPr>
        <p:spPr>
          <a:xfrm>
            <a:off x="7986103"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hlinkClick r:id="rId6" tooltip="Replaced with Jira cloud for Slack, users will need to install the Jira cloud app then follow the guide to integrate. "/>
            <a:extLst>
              <a:ext uri="{FF2B5EF4-FFF2-40B4-BE49-F238E27FC236}">
                <a16:creationId xmlns:a16="http://schemas.microsoft.com/office/drawing/2014/main" id="{BDE2F898-94E3-C2C3-8042-A41F0DA599D3}"/>
              </a:ext>
            </a:extLst>
          </p:cNvPr>
          <p:cNvSpPr/>
          <p:nvPr/>
        </p:nvSpPr>
        <p:spPr>
          <a:xfrm>
            <a:off x="798610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hlinkClick r:id="rId6" tooltip="Not available on Jira cloud, is part of configuration manager so only action is to install cloud version of app."/>
            <a:extLst>
              <a:ext uri="{FF2B5EF4-FFF2-40B4-BE49-F238E27FC236}">
                <a16:creationId xmlns:a16="http://schemas.microsoft.com/office/drawing/2014/main" id="{F1C5D9D3-79B6-23F5-1681-1EB4F1E0F42E}"/>
              </a:ext>
            </a:extLst>
          </p:cNvPr>
          <p:cNvSpPr/>
          <p:nvPr/>
        </p:nvSpPr>
        <p:spPr>
          <a:xfrm>
            <a:off x="9752267"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hlinkClick r:id="rId6"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5AD101B9-7611-821B-84C3-505F6DCBE1DC}"/>
              </a:ext>
            </a:extLst>
          </p:cNvPr>
          <p:cNvSpPr/>
          <p:nvPr/>
        </p:nvSpPr>
        <p:spPr>
          <a:xfrm>
            <a:off x="10635350"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hlinkClick r:id="rId6" tooltip="No difference for end users"/>
            <a:extLst>
              <a:ext uri="{FF2B5EF4-FFF2-40B4-BE49-F238E27FC236}">
                <a16:creationId xmlns:a16="http://schemas.microsoft.com/office/drawing/2014/main" id="{85E5BF11-A675-E91E-D81E-BEF46568EFB0}"/>
              </a:ext>
            </a:extLst>
          </p:cNvPr>
          <p:cNvSpPr/>
          <p:nvPr/>
        </p:nvSpPr>
        <p:spPr>
          <a:xfrm>
            <a:off x="10635350" y="499685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hlinkClick r:id="rId6" tooltip="This add-on has been built into 'Configuration Manager for Jira'. "/>
            <a:extLst>
              <a:ext uri="{FF2B5EF4-FFF2-40B4-BE49-F238E27FC236}">
                <a16:creationId xmlns:a16="http://schemas.microsoft.com/office/drawing/2014/main" id="{ADD3299E-6DC8-0D76-FB75-397E59F6B5F3}"/>
              </a:ext>
            </a:extLst>
          </p:cNvPr>
          <p:cNvSpPr/>
          <p:nvPr/>
        </p:nvSpPr>
        <p:spPr>
          <a:xfrm>
            <a:off x="975226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hlinkClick r:id="rId3" tooltip="Priority fields and project keys are consolidated/changed to avoid conflicts. Users will have to learn using the provided table on the comms hub what their new Priority fields and Project keys are. "/>
            <a:extLst>
              <a:ext uri="{FF2B5EF4-FFF2-40B4-BE49-F238E27FC236}">
                <a16:creationId xmlns:a16="http://schemas.microsoft.com/office/drawing/2014/main" id="{B300B6C2-8B51-6D12-E3EC-44E63962D08D}"/>
              </a:ext>
            </a:extLst>
          </p:cNvPr>
          <p:cNvSpPr/>
          <p:nvPr/>
        </p:nvSpPr>
        <p:spPr>
          <a:xfrm>
            <a:off x="1804529"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hlinkClick r:id="rId4" tooltip="Some projects have been set up custom incoming emails which were used by the JSM customers so they can send emails there and raise a ticket to Jira.The old email addresses will be deprecated on the cut-off date and any emails send to them will be lost."/>
            <a:extLst>
              <a:ext uri="{FF2B5EF4-FFF2-40B4-BE49-F238E27FC236}">
                <a16:creationId xmlns:a16="http://schemas.microsoft.com/office/drawing/2014/main" id="{AB4C7385-14AD-A94D-9A74-6D1C6B310A7E}"/>
              </a:ext>
            </a:extLst>
          </p:cNvPr>
          <p:cNvSpPr/>
          <p:nvPr/>
        </p:nvSpPr>
        <p:spPr>
          <a:xfrm>
            <a:off x="268761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hlinkClick r:id="rId6" tooltip="Some feature differences including import data types, integrations, REST APIs and object schema templates"/>
            <a:extLst>
              <a:ext uri="{FF2B5EF4-FFF2-40B4-BE49-F238E27FC236}">
                <a16:creationId xmlns:a16="http://schemas.microsoft.com/office/drawing/2014/main" id="{F961B2F5-FE73-9CF5-254C-19A95DD10A02}"/>
              </a:ext>
            </a:extLst>
          </p:cNvPr>
          <p:cNvSpPr/>
          <p:nvPr/>
        </p:nvSpPr>
        <p:spPr>
          <a:xfrm>
            <a:off x="8869185"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6"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45500D50-8FB8-0360-FF2E-8FC21A16FA37}"/>
              </a:ext>
            </a:extLst>
          </p:cNvPr>
          <p:cNvSpPr/>
          <p:nvPr/>
        </p:nvSpPr>
        <p:spPr>
          <a:xfrm>
            <a:off x="6219939"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hlinkClick r:id="rId6"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FE3E1030-31D9-C43D-2862-01453126EFCA}"/>
              </a:ext>
            </a:extLst>
          </p:cNvPr>
          <p:cNvSpPr/>
          <p:nvPr/>
        </p:nvSpPr>
        <p:spPr>
          <a:xfrm>
            <a:off x="710302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6" tooltip="Have to use the cloud version of the app."/>
            <a:extLst>
              <a:ext uri="{FF2B5EF4-FFF2-40B4-BE49-F238E27FC236}">
                <a16:creationId xmlns:a16="http://schemas.microsoft.com/office/drawing/2014/main" id="{4ECDBF69-395D-313B-3C79-A8DA9657B758}"/>
              </a:ext>
            </a:extLst>
          </p:cNvPr>
          <p:cNvSpPr/>
          <p:nvPr/>
        </p:nvSpPr>
        <p:spPr>
          <a:xfrm>
            <a:off x="4453775"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hlinkClick r:id="rId6" tooltip="Some feature differences will affect look and feel/ functionality."/>
            <a:extLst>
              <a:ext uri="{FF2B5EF4-FFF2-40B4-BE49-F238E27FC236}">
                <a16:creationId xmlns:a16="http://schemas.microsoft.com/office/drawing/2014/main" id="{9DC27B06-097B-5BEC-3D28-EF6428D56C4D}"/>
              </a:ext>
            </a:extLst>
          </p:cNvPr>
          <p:cNvSpPr/>
          <p:nvPr/>
        </p:nvSpPr>
        <p:spPr>
          <a:xfrm>
            <a:off x="357069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6"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32EA7442-E834-D98C-C3BA-FA62F895DBF8}"/>
              </a:ext>
            </a:extLst>
          </p:cNvPr>
          <p:cNvSpPr/>
          <p:nvPr/>
        </p:nvSpPr>
        <p:spPr>
          <a:xfrm>
            <a:off x="533685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6" tooltip="Replaced with Jira cloud for Slack, users will need to install the Jira cloud app then follow the guide to integrate. "/>
            <a:extLst>
              <a:ext uri="{FF2B5EF4-FFF2-40B4-BE49-F238E27FC236}">
                <a16:creationId xmlns:a16="http://schemas.microsoft.com/office/drawing/2014/main" id="{54F0AB0F-1D74-431F-8BDD-379680E32D31}"/>
              </a:ext>
            </a:extLst>
          </p:cNvPr>
          <p:cNvSpPr/>
          <p:nvPr/>
        </p:nvSpPr>
        <p:spPr>
          <a:xfrm>
            <a:off x="798610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hlinkClick r:id="rId6" tooltip="No difference for end users"/>
            <a:extLst>
              <a:ext uri="{FF2B5EF4-FFF2-40B4-BE49-F238E27FC236}">
                <a16:creationId xmlns:a16="http://schemas.microsoft.com/office/drawing/2014/main" id="{A7FF3AD5-A1F9-72B4-BA3A-6E44FD444E53}"/>
              </a:ext>
            </a:extLst>
          </p:cNvPr>
          <p:cNvSpPr/>
          <p:nvPr/>
        </p:nvSpPr>
        <p:spPr>
          <a:xfrm>
            <a:off x="10635350" y="602199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6" tooltip="This add-on has been built into 'Configuration Manager for Jira'"/>
            <a:extLst>
              <a:ext uri="{FF2B5EF4-FFF2-40B4-BE49-F238E27FC236}">
                <a16:creationId xmlns:a16="http://schemas.microsoft.com/office/drawing/2014/main" id="{384807B0-2E69-F2E8-FDEF-7B5F0566750F}"/>
              </a:ext>
            </a:extLst>
          </p:cNvPr>
          <p:cNvSpPr/>
          <p:nvPr/>
        </p:nvSpPr>
        <p:spPr>
          <a:xfrm>
            <a:off x="975226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F0392536-99FD-AC0F-86E7-DFEC4956FFB4}"/>
              </a:ext>
            </a:extLst>
          </p:cNvPr>
          <p:cNvSpPr/>
          <p:nvPr/>
        </p:nvSpPr>
        <p:spPr>
          <a:xfrm>
            <a:off x="9330707" y="726783"/>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B57A0D89-6A28-C73F-6711-BFBF783C2EC4}"/>
              </a:ext>
            </a:extLst>
          </p:cNvPr>
          <p:cNvSpPr/>
          <p:nvPr/>
        </p:nvSpPr>
        <p:spPr>
          <a:xfrm>
            <a:off x="9330707" y="941881"/>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DF106D99-7B8A-81B7-FC87-CC518265BF3F}"/>
              </a:ext>
            </a:extLst>
          </p:cNvPr>
          <p:cNvSpPr/>
          <p:nvPr/>
        </p:nvSpPr>
        <p:spPr>
          <a:xfrm>
            <a:off x="9330707" y="1160212"/>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7" name="Table 58">
            <a:extLst>
              <a:ext uri="{FF2B5EF4-FFF2-40B4-BE49-F238E27FC236}">
                <a16:creationId xmlns:a16="http://schemas.microsoft.com/office/drawing/2014/main" id="{BB17A79B-040E-EF43-97F9-8B81B6E4D3E6}"/>
              </a:ext>
            </a:extLst>
          </p:cNvPr>
          <p:cNvGraphicFramePr>
            <a:graphicFrameLocks noGrp="1"/>
          </p:cNvGraphicFramePr>
          <p:nvPr>
            <p:extLst>
              <p:ext uri="{D42A27DB-BD31-4B8C-83A1-F6EECF244321}">
                <p14:modId xmlns:p14="http://schemas.microsoft.com/office/powerpoint/2010/main" val="3141988057"/>
              </p:ext>
            </p:extLst>
          </p:nvPr>
        </p:nvGraphicFramePr>
        <p:xfrm>
          <a:off x="9588081" y="55550"/>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8" name="Oval 117">
            <a:extLst>
              <a:ext uri="{FF2B5EF4-FFF2-40B4-BE49-F238E27FC236}">
                <a16:creationId xmlns:a16="http://schemas.microsoft.com/office/drawing/2014/main" id="{B00B491B-404B-9477-5EC3-ED844D429863}"/>
              </a:ext>
            </a:extLst>
          </p:cNvPr>
          <p:cNvSpPr/>
          <p:nvPr/>
        </p:nvSpPr>
        <p:spPr>
          <a:xfrm>
            <a:off x="9330707" y="509471"/>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E62DDB4F-2E39-3A94-3F36-C3AFBF8217F8}"/>
              </a:ext>
            </a:extLst>
          </p:cNvPr>
          <p:cNvSpPr/>
          <p:nvPr/>
        </p:nvSpPr>
        <p:spPr>
          <a:xfrm>
            <a:off x="9330707" y="47192"/>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15671733-EB77-1E49-E54F-0A1E34707E76}"/>
              </a:ext>
            </a:extLst>
          </p:cNvPr>
          <p:cNvSpPr/>
          <p:nvPr/>
        </p:nvSpPr>
        <p:spPr>
          <a:xfrm>
            <a:off x="9330707" y="283078"/>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picture containing font, graphics, logo, graphic design&#10;&#10;Description automatically generated">
            <a:extLst>
              <a:ext uri="{FF2B5EF4-FFF2-40B4-BE49-F238E27FC236}">
                <a16:creationId xmlns:a16="http://schemas.microsoft.com/office/drawing/2014/main" id="{4FD3A650-A69B-D4E1-AD16-19B3EA7C8012}"/>
              </a:ext>
            </a:extLst>
          </p:cNvPr>
          <p:cNvPicPr>
            <a:picLocks noChangeAspect="1"/>
          </p:cNvPicPr>
          <p:nvPr/>
        </p:nvPicPr>
        <p:blipFill rotWithShape="1">
          <a:blip r:embed="rId7">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341304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6062" y="297846"/>
            <a:ext cx="9007799" cy="515600"/>
          </a:xfrm>
        </p:spPr>
        <p:txBody>
          <a:bodyPr>
            <a:normAutofit fontScale="90000"/>
          </a:bodyPr>
          <a:lstStyle/>
          <a:p>
            <a:r>
              <a:rPr lang="en-US" sz="4000" dirty="0"/>
              <a:t>Overview of apps and plug-ins</a:t>
            </a:r>
            <a:br>
              <a:rPr lang="en-GB" sz="4000" dirty="0"/>
            </a:br>
            <a:r>
              <a:rPr lang="en-GB" sz="2800" dirty="0"/>
              <a:t>Impacts by Persona group</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678524621"/>
              </p:ext>
            </p:extLst>
          </p:nvPr>
        </p:nvGraphicFramePr>
        <p:xfrm>
          <a:off x="223705" y="1429407"/>
          <a:ext cx="11834944" cy="4716779"/>
        </p:xfrm>
        <a:graphic>
          <a:graphicData uri="http://schemas.openxmlformats.org/drawingml/2006/table">
            <a:tbl>
              <a:tblPr firstRow="1" bandRow="1">
                <a:tableStyleId>{5C22544A-7EE6-4342-B048-85BDC9FD1C3A}</a:tableStyleId>
              </a:tblPr>
              <a:tblGrid>
                <a:gridCol w="1076524">
                  <a:extLst>
                    <a:ext uri="{9D8B030D-6E8A-4147-A177-3AD203B41FA5}">
                      <a16:colId xmlns:a16="http://schemas.microsoft.com/office/drawing/2014/main" val="380432476"/>
                    </a:ext>
                  </a:extLst>
                </a:gridCol>
                <a:gridCol w="896535">
                  <a:extLst>
                    <a:ext uri="{9D8B030D-6E8A-4147-A177-3AD203B41FA5}">
                      <a16:colId xmlns:a16="http://schemas.microsoft.com/office/drawing/2014/main" val="3121170550"/>
                    </a:ext>
                  </a:extLst>
                </a:gridCol>
                <a:gridCol w="896535">
                  <a:extLst>
                    <a:ext uri="{9D8B030D-6E8A-4147-A177-3AD203B41FA5}">
                      <a16:colId xmlns:a16="http://schemas.microsoft.com/office/drawing/2014/main" val="3535189765"/>
                    </a:ext>
                  </a:extLst>
                </a:gridCol>
                <a:gridCol w="896535">
                  <a:extLst>
                    <a:ext uri="{9D8B030D-6E8A-4147-A177-3AD203B41FA5}">
                      <a16:colId xmlns:a16="http://schemas.microsoft.com/office/drawing/2014/main" val="1419437346"/>
                    </a:ext>
                  </a:extLst>
                </a:gridCol>
                <a:gridCol w="896535">
                  <a:extLst>
                    <a:ext uri="{9D8B030D-6E8A-4147-A177-3AD203B41FA5}">
                      <a16:colId xmlns:a16="http://schemas.microsoft.com/office/drawing/2014/main" val="3817112637"/>
                    </a:ext>
                  </a:extLst>
                </a:gridCol>
                <a:gridCol w="896535">
                  <a:extLst>
                    <a:ext uri="{9D8B030D-6E8A-4147-A177-3AD203B41FA5}">
                      <a16:colId xmlns:a16="http://schemas.microsoft.com/office/drawing/2014/main" val="3049687073"/>
                    </a:ext>
                  </a:extLst>
                </a:gridCol>
                <a:gridCol w="896535">
                  <a:extLst>
                    <a:ext uri="{9D8B030D-6E8A-4147-A177-3AD203B41FA5}">
                      <a16:colId xmlns:a16="http://schemas.microsoft.com/office/drawing/2014/main" val="307673894"/>
                    </a:ext>
                  </a:extLst>
                </a:gridCol>
                <a:gridCol w="896535">
                  <a:extLst>
                    <a:ext uri="{9D8B030D-6E8A-4147-A177-3AD203B41FA5}">
                      <a16:colId xmlns:a16="http://schemas.microsoft.com/office/drawing/2014/main" val="3303701917"/>
                    </a:ext>
                  </a:extLst>
                </a:gridCol>
                <a:gridCol w="896535">
                  <a:extLst>
                    <a:ext uri="{9D8B030D-6E8A-4147-A177-3AD203B41FA5}">
                      <a16:colId xmlns:a16="http://schemas.microsoft.com/office/drawing/2014/main" val="709367213"/>
                    </a:ext>
                  </a:extLst>
                </a:gridCol>
                <a:gridCol w="896535">
                  <a:extLst>
                    <a:ext uri="{9D8B030D-6E8A-4147-A177-3AD203B41FA5}">
                      <a16:colId xmlns:a16="http://schemas.microsoft.com/office/drawing/2014/main" val="3156103942"/>
                    </a:ext>
                  </a:extLst>
                </a:gridCol>
                <a:gridCol w="896535">
                  <a:extLst>
                    <a:ext uri="{9D8B030D-6E8A-4147-A177-3AD203B41FA5}">
                      <a16:colId xmlns:a16="http://schemas.microsoft.com/office/drawing/2014/main" val="3846201680"/>
                    </a:ext>
                  </a:extLst>
                </a:gridCol>
                <a:gridCol w="896535">
                  <a:extLst>
                    <a:ext uri="{9D8B030D-6E8A-4147-A177-3AD203B41FA5}">
                      <a16:colId xmlns:a16="http://schemas.microsoft.com/office/drawing/2014/main" val="18309961"/>
                    </a:ext>
                  </a:extLst>
                </a:gridCol>
                <a:gridCol w="896535">
                  <a:extLst>
                    <a:ext uri="{9D8B030D-6E8A-4147-A177-3AD203B41FA5}">
                      <a16:colId xmlns:a16="http://schemas.microsoft.com/office/drawing/2014/main" val="2590070794"/>
                    </a:ext>
                  </a:extLst>
                </a:gridCol>
              </a:tblGrid>
              <a:tr h="671408">
                <a:tc>
                  <a:txBody>
                    <a:bodyPr/>
                    <a:lstStyle/>
                    <a:p>
                      <a:pPr algn="ctr"/>
                      <a:r>
                        <a:rPr lang="en-GB" sz="900" dirty="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dirty="0">
                          <a:solidFill>
                            <a:schemeClr val="bg1"/>
                          </a:solidFill>
                          <a:effectLst/>
                          <a:latin typeface="+mn-lt"/>
                        </a:rPr>
                        <a:t>Aura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Handy Macros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Table Filter and Charts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dirty="0">
                          <a:solidFill>
                            <a:schemeClr val="bg1"/>
                          </a:solidFill>
                          <a:effectLst/>
                          <a:latin typeface="+mn-lt"/>
                          <a:hlinkClick r:id="rId4">
                            <a:extLst>
                              <a:ext uri="{A12FA001-AC4F-418D-AE19-62706E023703}">
                                <ahyp:hlinkClr xmlns:ahyp="http://schemas.microsoft.com/office/drawing/2018/hyperlinkcolor" val="tx"/>
                              </a:ext>
                            </a:extLst>
                          </a:hlinkClick>
                        </a:rPr>
                        <a:t>Draw.io Confluence Plugin </a:t>
                      </a:r>
                      <a:endParaRPr lang="en-US" sz="900" b="1" i="0" u="none" strike="noStrike" dirty="0">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Comala</a:t>
                      </a:r>
                      <a:r>
                        <a:rPr lang="en-US" sz="900" b="1" i="0" u="none" strike="noStrike" dirty="0">
                          <a:solidFill>
                            <a:schemeClr val="bg1"/>
                          </a:solidFill>
                          <a:effectLst/>
                          <a:latin typeface="+mn-lt"/>
                        </a:rPr>
                        <a:t> Document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Adaptavist</a:t>
                      </a:r>
                      <a:r>
                        <a:rPr lang="en-US" sz="900" b="1" i="0" u="none" strike="noStrike" dirty="0">
                          <a:solidFill>
                            <a:schemeClr val="bg1"/>
                          </a:solidFill>
                          <a:effectLst/>
                          <a:latin typeface="+mn-lt"/>
                        </a:rPr>
                        <a:t> </a:t>
                      </a:r>
                      <a:r>
                        <a:rPr lang="en-US" sz="900" b="1" i="0" u="none" strike="noStrike" dirty="0" err="1">
                          <a:solidFill>
                            <a:schemeClr val="bg1"/>
                          </a:solidFill>
                          <a:effectLst/>
                          <a:latin typeface="+mn-lt"/>
                        </a:rPr>
                        <a:t>ScriptRunner</a:t>
                      </a:r>
                      <a:r>
                        <a:rPr lang="en-US" sz="900" b="1" i="0" u="none" strike="noStrike" dirty="0">
                          <a:solidFill>
                            <a:schemeClr val="bg1"/>
                          </a:solidFill>
                          <a:effectLst/>
                          <a:latin typeface="+mn-lt"/>
                        </a:rPr>
                        <a: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a:solidFill>
                            <a:schemeClr val="bg1"/>
                          </a:solidFill>
                          <a:effectLst/>
                          <a:latin typeface="+mn-lt"/>
                        </a:rPr>
                        <a:t>API Token Authentication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Analytics for Confluence -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Confluence Mobile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LeanIX Integration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Slack for Confluence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extLst>
                  <a:ext uri="{0D108BD9-81ED-4DB2-BD59-A6C34878D82A}">
                    <a16:rowId xmlns:a16="http://schemas.microsoft.com/office/drawing/2014/main" val="259697321"/>
                  </a:ext>
                </a:extLst>
              </a:tr>
              <a:tr h="1136744">
                <a:tc>
                  <a:txBody>
                    <a:bodyPr/>
                    <a:lstStyle/>
                    <a:p>
                      <a:pPr algn="ctr"/>
                      <a:r>
                        <a:rPr lang="en-GB" sz="900" b="1" dirty="0">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functionality limitations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features missing from cloud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Different </a:t>
                      </a:r>
                      <a:r>
                        <a:rPr lang="en-US" sz="800" b="0" i="0" u="none" strike="noStrike" dirty="0" err="1">
                          <a:solidFill>
                            <a:srgbClr val="000000"/>
                          </a:solidFill>
                          <a:effectLst/>
                          <a:latin typeface="+mn-lt"/>
                          <a:cs typeface="Catamaran" panose="00000500000000000000" pitchFamily="2" charset="0"/>
                        </a:rPr>
                        <a:t>shortkey</a:t>
                      </a:r>
                      <a:r>
                        <a:rPr lang="en-US" sz="800" b="0" i="0" u="none" strike="noStrike" dirty="0">
                          <a:solidFill>
                            <a:srgbClr val="000000"/>
                          </a:solidFill>
                          <a:effectLst/>
                          <a:latin typeface="+mn-lt"/>
                          <a:cs typeface="Catamaran" panose="00000500000000000000" pitchFamily="2" charset="0"/>
                        </a:rPr>
                        <a:t> to access.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a:t>
                      </a:r>
                    </a:p>
                    <a:p>
                      <a:pPr algn="ctr" fontAlgn="t"/>
                      <a:r>
                        <a:rPr lang="en-US" sz="800" b="0" i="0" u="none" strike="noStrike" dirty="0">
                          <a:solidFill>
                            <a:srgbClr val="000000"/>
                          </a:solidFill>
                          <a:effectLst/>
                          <a:latin typeface="+mn-lt"/>
                          <a:cs typeface="Catamaran" panose="00000500000000000000" pitchFamily="2" charset="0"/>
                        </a:rPr>
                        <a:t>No license so not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 </a:t>
                      </a:r>
                    </a:p>
                    <a:p>
                      <a:pPr algn="ctr" fontAlgn="t"/>
                      <a:r>
                        <a:rPr lang="en-US" sz="800" b="0" i="0" u="none" strike="noStrike" dirty="0">
                          <a:solidFill>
                            <a:srgbClr val="000000"/>
                          </a:solidFill>
                          <a:effectLst/>
                          <a:latin typeface="+mn-lt"/>
                          <a:cs typeface="Catamaran" panose="00000500000000000000" pitchFamily="2" charset="0"/>
                        </a:rPr>
                        <a:t>Built in API token used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 </a:t>
                      </a:r>
                    </a:p>
                    <a:p>
                      <a:pPr algn="ctr" fontAlgn="ctr"/>
                      <a:r>
                        <a:rPr lang="en-US" sz="800" b="0" i="0" u="none" strike="noStrike" dirty="0">
                          <a:solidFill>
                            <a:srgbClr val="172B4D"/>
                          </a:solidFill>
                          <a:effectLst/>
                          <a:latin typeface="+mn-lt"/>
                          <a:cs typeface="Catamaran" panose="00000500000000000000" pitchFamily="2" charset="0"/>
                        </a:rPr>
                        <a:t>Users must use Available REST API endpoints to bulk get information.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a:t>
                      </a:r>
                      <a:r>
                        <a:rPr lang="en-US" sz="800" b="0" i="0" u="none" strike="noStrike" dirty="0">
                          <a:solidFill>
                            <a:srgbClr val="000000"/>
                          </a:solidFill>
                          <a:effectLst/>
                          <a:latin typeface="+mn-lt"/>
                          <a:cs typeface="Catamaran" panose="00000500000000000000" pitchFamily="2" charset="0"/>
                        </a:rPr>
                        <a:t> </a:t>
                      </a:r>
                    </a:p>
                    <a:p>
                      <a:pPr algn="ctr" fontAlgn="ctr"/>
                      <a:r>
                        <a:rPr lang="en-US" sz="800" b="0" i="0" u="none" strike="noStrike" dirty="0">
                          <a:solidFill>
                            <a:srgbClr val="000000"/>
                          </a:solidFill>
                          <a:effectLst/>
                          <a:latin typeface="+mn-lt"/>
                          <a:cs typeface="Catamaran" panose="00000500000000000000" pitchFamily="2" charset="0"/>
                        </a:rPr>
                        <a:t>Analytics are provided by Atlassian Cloud as a build-in feature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Migrated: </a:t>
                      </a:r>
                    </a:p>
                    <a:p>
                      <a:pPr algn="ctr" fontAlgn="ctr"/>
                      <a:r>
                        <a:rPr lang="en-US" sz="800" b="0" i="0" u="none" strike="noStrike" dirty="0">
                          <a:solidFill>
                            <a:srgbClr val="172B4D"/>
                          </a:solidFill>
                          <a:effectLst/>
                          <a:latin typeface="+mn-lt"/>
                          <a:cs typeface="Catamaran" panose="00000500000000000000" pitchFamily="2" charset="0"/>
                        </a:rPr>
                        <a:t>Users need to download Confluence cloud mobile app.</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r>
                        <a:rPr lang="en-US" sz="800" b="0" i="0" u="none" strike="noStrike" dirty="0">
                          <a:solidFill>
                            <a:srgbClr val="172B4D"/>
                          </a:solidFill>
                          <a:effectLst/>
                          <a:latin typeface="+mn-lt"/>
                          <a:cs typeface="Catamaran" panose="00000500000000000000" pitchFamily="2" charset="0"/>
                        </a:rPr>
                        <a:t>Connection needs to be established manually I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p>
                    <a:p>
                      <a:pPr algn="ctr" fontAlgn="ctr"/>
                      <a:r>
                        <a:rPr lang="en-US" sz="800" b="0" i="0" u="none" strike="noStrike" dirty="0">
                          <a:solidFill>
                            <a:srgbClr val="172B4D"/>
                          </a:solidFill>
                          <a:effectLst/>
                          <a:latin typeface="+mn-lt"/>
                          <a:cs typeface="Catamaran" panose="00000500000000000000" pitchFamily="2" charset="0"/>
                        </a:rPr>
                        <a:t>Inbuilt functionality to integrate with slack will mean 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76069">
                <a:tc>
                  <a:txBody>
                    <a:bodyPr/>
                    <a:lstStyle/>
                    <a:p>
                      <a:pPr algn="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76069">
                <a:tc>
                  <a:txBody>
                    <a:bodyPr/>
                    <a:lstStyle/>
                    <a:p>
                      <a:pPr algn="r"/>
                      <a:r>
                        <a:rPr lang="en-GB" sz="900" b="1">
                          <a:latin typeface="+mn-lt"/>
                        </a:rPr>
                        <a:t>T&amp;T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76069">
                <a:tc>
                  <a:txBody>
                    <a:bodyPr/>
                    <a:lstStyle/>
                    <a:p>
                      <a:pPr algn="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33031818"/>
                  </a:ext>
                </a:extLst>
              </a:tr>
              <a:tr h="576069">
                <a:tc>
                  <a:txBody>
                    <a:bodyPr/>
                    <a:lstStyle/>
                    <a:p>
                      <a:pPr algn="r"/>
                      <a:r>
                        <a:rPr lang="en-GB" sz="900" b="1">
                          <a:latin typeface="+mn-lt"/>
                        </a:rPr>
                        <a:t>PHE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42807712"/>
                  </a:ext>
                </a:extLst>
              </a:tr>
              <a:tr h="604351">
                <a:tc>
                  <a:txBody>
                    <a:bodyPr/>
                    <a:lstStyle/>
                    <a:p>
                      <a:pPr algn="r"/>
                      <a:r>
                        <a:rPr lang="en-GB" sz="900" b="1">
                          <a:latin typeface="+mn-lt"/>
                        </a:rPr>
                        <a:t>External users, partners, </a:t>
                      </a:r>
                    </a:p>
                    <a:p>
                      <a:pPr algn="r"/>
                      <a:r>
                        <a:rPr lang="en-GB" sz="900" b="1">
                          <a:latin typeface="+mn-lt"/>
                        </a:rPr>
                        <a:t>vendors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25397143"/>
                  </a:ext>
                </a:extLst>
              </a:tr>
            </a:tbl>
          </a:graphicData>
        </a:graphic>
      </p:graphicFrame>
      <p:sp>
        <p:nvSpPr>
          <p:cNvPr id="12" name="Oval 11">
            <a:extLst>
              <a:ext uri="{FF2B5EF4-FFF2-40B4-BE49-F238E27FC236}">
                <a16:creationId xmlns:a16="http://schemas.microsoft.com/office/drawing/2014/main" id="{D931D520-B3FF-DA1E-83F7-5C17023B52A0}"/>
              </a:ext>
            </a:extLst>
          </p:cNvPr>
          <p:cNvSpPr/>
          <p:nvPr/>
        </p:nvSpPr>
        <p:spPr>
          <a:xfrm>
            <a:off x="154415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5" tooltip="No feature difference that can affect the users. "/>
            <a:extLst>
              <a:ext uri="{FF2B5EF4-FFF2-40B4-BE49-F238E27FC236}">
                <a16:creationId xmlns:a16="http://schemas.microsoft.com/office/drawing/2014/main" id="{E5081044-2F98-588E-ED6E-543476A3D75C}"/>
              </a:ext>
            </a:extLst>
          </p:cNvPr>
          <p:cNvSpPr/>
          <p:nvPr/>
        </p:nvSpPr>
        <p:spPr>
          <a:xfrm>
            <a:off x="154415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5"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7B49FC55-4951-B5AA-0C20-B542C6BD17D3}"/>
              </a:ext>
            </a:extLst>
          </p:cNvPr>
          <p:cNvSpPr/>
          <p:nvPr/>
        </p:nvSpPr>
        <p:spPr>
          <a:xfrm>
            <a:off x="2445233"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5"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00389D49-54FF-1E8E-018C-C8161B063EAB}"/>
              </a:ext>
            </a:extLst>
          </p:cNvPr>
          <p:cNvSpPr/>
          <p:nvPr/>
        </p:nvSpPr>
        <p:spPr>
          <a:xfrm>
            <a:off x="244523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5"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9A46E055-62AF-0EB7-E6F3-0C0102F2156F}"/>
              </a:ext>
            </a:extLst>
          </p:cNvPr>
          <p:cNvSpPr/>
          <p:nvPr/>
        </p:nvSpPr>
        <p:spPr>
          <a:xfrm>
            <a:off x="3346307"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hlinkClick r:id="rId5"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84BC88A6-5914-F9C3-501F-5C56E4704D7F}"/>
              </a:ext>
            </a:extLst>
          </p:cNvPr>
          <p:cNvSpPr/>
          <p:nvPr/>
        </p:nvSpPr>
        <p:spPr>
          <a:xfrm>
            <a:off x="3346307"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29FB422B-F9F8-582F-DFFF-03CF070474FB}"/>
              </a:ext>
            </a:extLst>
          </p:cNvPr>
          <p:cNvSpPr/>
          <p:nvPr/>
        </p:nvSpPr>
        <p:spPr>
          <a:xfrm>
            <a:off x="4247381"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7EB79A8B-054E-6603-DBBD-C5D30E523AC8}"/>
              </a:ext>
            </a:extLst>
          </p:cNvPr>
          <p:cNvSpPr/>
          <p:nvPr/>
        </p:nvSpPr>
        <p:spPr>
          <a:xfrm>
            <a:off x="4247381"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FF83DB8-5E07-16DC-03A8-781EC52D5ED5}"/>
              </a:ext>
            </a:extLst>
          </p:cNvPr>
          <p:cNvSpPr/>
          <p:nvPr/>
        </p:nvSpPr>
        <p:spPr>
          <a:xfrm>
            <a:off x="514845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hlinkClick r:id="rId5" tooltip="Minor Workflow changes, Exclude reviewers, limit assigners, audit log workbox notifications, workflow tasks, all page layout and global / space config. Also doesn't support both Java &amp; REST API's."/>
            <a:extLst>
              <a:ext uri="{FF2B5EF4-FFF2-40B4-BE49-F238E27FC236}">
                <a16:creationId xmlns:a16="http://schemas.microsoft.com/office/drawing/2014/main" id="{C7D2C77F-6DE8-7D20-BC5E-5FCB4B1A83FD}"/>
              </a:ext>
            </a:extLst>
          </p:cNvPr>
          <p:cNvSpPr/>
          <p:nvPr/>
        </p:nvSpPr>
        <p:spPr>
          <a:xfrm>
            <a:off x="5148455"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D74C83F-3704-6073-0D6F-27566EA02BF2}"/>
              </a:ext>
            </a:extLst>
          </p:cNvPr>
          <p:cNvSpPr/>
          <p:nvPr/>
        </p:nvSpPr>
        <p:spPr>
          <a:xfrm>
            <a:off x="922200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07E70307-FAAA-B344-634E-4F961D41EC8C}"/>
              </a:ext>
            </a:extLst>
          </p:cNvPr>
          <p:cNvSpPr/>
          <p:nvPr/>
        </p:nvSpPr>
        <p:spPr>
          <a:xfrm>
            <a:off x="922200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79D8DB3-FFD7-3644-CC34-34FC956E9526}"/>
              </a:ext>
            </a:extLst>
          </p:cNvPr>
          <p:cNvSpPr/>
          <p:nvPr/>
        </p:nvSpPr>
        <p:spPr>
          <a:xfrm>
            <a:off x="922200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18CFB35-8426-6BC4-DFA9-B6FAAB14E2C6}"/>
              </a:ext>
            </a:extLst>
          </p:cNvPr>
          <p:cNvSpPr/>
          <p:nvPr/>
        </p:nvSpPr>
        <p:spPr>
          <a:xfrm>
            <a:off x="922200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E2E0BE52-309C-AFF3-C522-68D352CF2953}"/>
              </a:ext>
            </a:extLst>
          </p:cNvPr>
          <p:cNvSpPr/>
          <p:nvPr/>
        </p:nvSpPr>
        <p:spPr>
          <a:xfrm>
            <a:off x="922200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6A0B939-4101-1F26-EA81-B4C12401F4E6}"/>
              </a:ext>
            </a:extLst>
          </p:cNvPr>
          <p:cNvSpPr/>
          <p:nvPr/>
        </p:nvSpPr>
        <p:spPr>
          <a:xfrm>
            <a:off x="922200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61FD030F-3940-B838-8291-FD3FB3E5B4A6}"/>
              </a:ext>
            </a:extLst>
          </p:cNvPr>
          <p:cNvGraphicFramePr>
            <a:graphicFrameLocks noGrp="1"/>
          </p:cNvGraphicFramePr>
          <p:nvPr>
            <p:extLst>
              <p:ext uri="{D42A27DB-BD31-4B8C-83A1-F6EECF244321}">
                <p14:modId xmlns:p14="http://schemas.microsoft.com/office/powerpoint/2010/main" val="1175088938"/>
              </p:ext>
            </p:extLst>
          </p:nvPr>
        </p:nvGraphicFramePr>
        <p:xfrm>
          <a:off x="9437931" y="40788"/>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9" name="Oval 8">
            <a:extLst>
              <a:ext uri="{FF2B5EF4-FFF2-40B4-BE49-F238E27FC236}">
                <a16:creationId xmlns:a16="http://schemas.microsoft.com/office/drawing/2014/main" id="{0626E022-8155-8BF5-0EB6-76C5BA073E10}"/>
              </a:ext>
            </a:extLst>
          </p:cNvPr>
          <p:cNvSpPr/>
          <p:nvPr/>
        </p:nvSpPr>
        <p:spPr>
          <a:xfrm>
            <a:off x="604952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DB0EAE8-2DBF-DCAB-76FC-B0E98B296871}"/>
              </a:ext>
            </a:extLst>
          </p:cNvPr>
          <p:cNvSpPr/>
          <p:nvPr/>
        </p:nvSpPr>
        <p:spPr>
          <a:xfrm>
            <a:off x="695060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5" tooltip="No feature parity available. Not being migrated."/>
            <a:extLst>
              <a:ext uri="{FF2B5EF4-FFF2-40B4-BE49-F238E27FC236}">
                <a16:creationId xmlns:a16="http://schemas.microsoft.com/office/drawing/2014/main" id="{5E7E6CBC-5F1D-D101-8DD3-69867B2624C0}"/>
              </a:ext>
            </a:extLst>
          </p:cNvPr>
          <p:cNvSpPr/>
          <p:nvPr/>
        </p:nvSpPr>
        <p:spPr>
          <a:xfrm>
            <a:off x="6049529"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5" tooltip="Not needed - Can use built in API token OOTB."/>
            <a:extLst>
              <a:ext uri="{FF2B5EF4-FFF2-40B4-BE49-F238E27FC236}">
                <a16:creationId xmlns:a16="http://schemas.microsoft.com/office/drawing/2014/main" id="{D5730051-6046-21CB-CB5C-21684B6B4BA6}"/>
              </a:ext>
            </a:extLst>
          </p:cNvPr>
          <p:cNvSpPr/>
          <p:nvPr/>
        </p:nvSpPr>
        <p:spPr>
          <a:xfrm>
            <a:off x="695060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D9E5B67-F46B-E5F7-2C4C-EDD1CDC8B5C5}"/>
              </a:ext>
            </a:extLst>
          </p:cNvPr>
          <p:cNvSpPr/>
          <p:nvPr/>
        </p:nvSpPr>
        <p:spPr>
          <a:xfrm>
            <a:off x="7851677" y="565932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7B624C63-5202-1D20-987D-FCB432B874FD}"/>
              </a:ext>
            </a:extLst>
          </p:cNvPr>
          <p:cNvSpPr/>
          <p:nvPr/>
        </p:nvSpPr>
        <p:spPr>
          <a:xfrm>
            <a:off x="7851677" y="45228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5" tooltip="Analytics are provided by Atlassian Cloud as a build-in feature for Premium and Enterprise customers. "/>
            <a:extLst>
              <a:ext uri="{FF2B5EF4-FFF2-40B4-BE49-F238E27FC236}">
                <a16:creationId xmlns:a16="http://schemas.microsoft.com/office/drawing/2014/main" id="{BDC3AA63-02D0-E840-6A8D-53F6903A3C20}"/>
              </a:ext>
            </a:extLst>
          </p:cNvPr>
          <p:cNvSpPr/>
          <p:nvPr/>
        </p:nvSpPr>
        <p:spPr>
          <a:xfrm>
            <a:off x="875275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5" tooltip="Analytics are provided by Atlassian Cloud as a build-in feature for Premium and Enterprise customers. "/>
            <a:extLst>
              <a:ext uri="{FF2B5EF4-FFF2-40B4-BE49-F238E27FC236}">
                <a16:creationId xmlns:a16="http://schemas.microsoft.com/office/drawing/2014/main" id="{D295D6AE-11EF-7808-2CDC-F6FB74819150}"/>
              </a:ext>
            </a:extLst>
          </p:cNvPr>
          <p:cNvSpPr/>
          <p:nvPr/>
        </p:nvSpPr>
        <p:spPr>
          <a:xfrm>
            <a:off x="8752751"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5"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E607B932-25D1-000D-DDCE-274E4CEEF920}"/>
              </a:ext>
            </a:extLst>
          </p:cNvPr>
          <p:cNvSpPr/>
          <p:nvPr/>
        </p:nvSpPr>
        <p:spPr>
          <a:xfrm>
            <a:off x="9653825"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63CF268-6516-FC92-11BF-FDC29275EC54}"/>
              </a:ext>
            </a:extLst>
          </p:cNvPr>
          <p:cNvSpPr/>
          <p:nvPr/>
        </p:nvSpPr>
        <p:spPr>
          <a:xfrm>
            <a:off x="9653825"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DA9E5FC0-B90D-42BB-05F2-3A23B0736C6F}"/>
              </a:ext>
            </a:extLst>
          </p:cNvPr>
          <p:cNvSpPr/>
          <p:nvPr/>
        </p:nvSpPr>
        <p:spPr>
          <a:xfrm>
            <a:off x="424738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A7E3BF54-CE4F-5618-C7A4-86F2CC4E586F}"/>
              </a:ext>
            </a:extLst>
          </p:cNvPr>
          <p:cNvSpPr/>
          <p:nvPr/>
        </p:nvSpPr>
        <p:spPr>
          <a:xfrm>
            <a:off x="4247381"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57457AB-C65A-87C8-F1A5-ED015E65482C}"/>
              </a:ext>
            </a:extLst>
          </p:cNvPr>
          <p:cNvSpPr/>
          <p:nvPr/>
        </p:nvSpPr>
        <p:spPr>
          <a:xfrm>
            <a:off x="7851677" y="510910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5" tooltip="Analytics are provided by Atlassian Cloud as a build-in feature for Premium and Enterprise customers. "/>
            <a:extLst>
              <a:ext uri="{FF2B5EF4-FFF2-40B4-BE49-F238E27FC236}">
                <a16:creationId xmlns:a16="http://schemas.microsoft.com/office/drawing/2014/main" id="{29CB7DCA-5426-652F-A84A-D87C81D443FF}"/>
              </a:ext>
            </a:extLst>
          </p:cNvPr>
          <p:cNvSpPr/>
          <p:nvPr/>
        </p:nvSpPr>
        <p:spPr>
          <a:xfrm>
            <a:off x="875275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5"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519C2349-6674-25A3-7E58-7C3CBCBC037D}"/>
              </a:ext>
            </a:extLst>
          </p:cNvPr>
          <p:cNvSpPr/>
          <p:nvPr/>
        </p:nvSpPr>
        <p:spPr>
          <a:xfrm>
            <a:off x="9653825"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32D0A6BF-A0A2-EC39-B6AC-77CE21B0BA49}"/>
              </a:ext>
            </a:extLst>
          </p:cNvPr>
          <p:cNvSpPr/>
          <p:nvPr/>
        </p:nvSpPr>
        <p:spPr>
          <a:xfrm>
            <a:off x="424738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tlassian Confluence logo transparent PNG - StickPNG">
            <a:extLst>
              <a:ext uri="{FF2B5EF4-FFF2-40B4-BE49-F238E27FC236}">
                <a16:creationId xmlns:a16="http://schemas.microsoft.com/office/drawing/2014/main" id="{69FA9213-F642-EA76-2CDF-C3A8D77AAB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9496" y="-365411"/>
            <a:ext cx="2629842" cy="1577905"/>
          </a:xfrm>
          <a:prstGeom prst="rect">
            <a:avLst/>
          </a:prstGeom>
          <a:noFill/>
          <a:extLst>
            <a:ext uri="{909E8E84-426E-40DD-AFC4-6F175D3DCCD1}">
              <a14:hiddenFill xmlns:a14="http://schemas.microsoft.com/office/drawing/2010/main">
                <a:solidFill>
                  <a:srgbClr val="FFFFFF"/>
                </a:solidFill>
              </a14:hiddenFill>
            </a:ext>
          </a:extLst>
        </p:spPr>
      </p:pic>
      <p:sp>
        <p:nvSpPr>
          <p:cNvPr id="52" name="Oval 51">
            <a:hlinkClick r:id="rId5" tooltip="Migration is not supported by the vendor. The connection will need to be established manually in Cloud after migrating the data and installing the app."/>
            <a:extLst>
              <a:ext uri="{FF2B5EF4-FFF2-40B4-BE49-F238E27FC236}">
                <a16:creationId xmlns:a16="http://schemas.microsoft.com/office/drawing/2014/main" id="{63184FC2-35D4-B1D5-0188-245DDDA95DD4}"/>
              </a:ext>
            </a:extLst>
          </p:cNvPr>
          <p:cNvSpPr/>
          <p:nvPr/>
        </p:nvSpPr>
        <p:spPr>
          <a:xfrm>
            <a:off x="1055489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5" tooltip="The existing app is not available for Cloud. However, there is an inbuilt functionality in Confluence Cloud to integrate with Slack "/>
            <a:extLst>
              <a:ext uri="{FF2B5EF4-FFF2-40B4-BE49-F238E27FC236}">
                <a16:creationId xmlns:a16="http://schemas.microsoft.com/office/drawing/2014/main" id="{6F758BFC-B9B9-137C-F9A5-B031D90AAAC3}"/>
              </a:ext>
            </a:extLst>
          </p:cNvPr>
          <p:cNvSpPr/>
          <p:nvPr/>
        </p:nvSpPr>
        <p:spPr>
          <a:xfrm>
            <a:off x="11455973"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hlinkClick r:id="rId5" tooltip="The existing app is not available for Cloud. However, there is an inbuilt functionality in Confluence Cloud to integrate with Slack "/>
            <a:extLst>
              <a:ext uri="{FF2B5EF4-FFF2-40B4-BE49-F238E27FC236}">
                <a16:creationId xmlns:a16="http://schemas.microsoft.com/office/drawing/2014/main" id="{EC1BEC85-A796-E15C-7868-982EA5206925}"/>
              </a:ext>
            </a:extLst>
          </p:cNvPr>
          <p:cNvSpPr/>
          <p:nvPr/>
        </p:nvSpPr>
        <p:spPr>
          <a:xfrm>
            <a:off x="11455973" y="565932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B1BC357F-26BE-7640-1B84-3BEF7FDDB67F}"/>
              </a:ext>
            </a:extLst>
          </p:cNvPr>
          <p:cNvSpPr/>
          <p:nvPr/>
        </p:nvSpPr>
        <p:spPr>
          <a:xfrm>
            <a:off x="1055489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09B8108B-C520-E4CD-16AA-D081B942793A}"/>
              </a:ext>
            </a:extLst>
          </p:cNvPr>
          <p:cNvSpPr/>
          <p:nvPr/>
        </p:nvSpPr>
        <p:spPr>
          <a:xfrm>
            <a:off x="1055489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4" name="Oval 1033">
            <a:extLst>
              <a:ext uri="{FF2B5EF4-FFF2-40B4-BE49-F238E27FC236}">
                <a16:creationId xmlns:a16="http://schemas.microsoft.com/office/drawing/2014/main" id="{CDD1172C-9D6B-2FE0-F422-962B0660CC5E}"/>
              </a:ext>
            </a:extLst>
          </p:cNvPr>
          <p:cNvSpPr/>
          <p:nvPr/>
        </p:nvSpPr>
        <p:spPr>
          <a:xfrm>
            <a:off x="7851677"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5" name="Oval 1034">
            <a:extLst>
              <a:ext uri="{FF2B5EF4-FFF2-40B4-BE49-F238E27FC236}">
                <a16:creationId xmlns:a16="http://schemas.microsoft.com/office/drawing/2014/main" id="{FAAEBC58-81BB-1537-179B-9B63A004BAA7}"/>
              </a:ext>
            </a:extLst>
          </p:cNvPr>
          <p:cNvSpPr/>
          <p:nvPr/>
        </p:nvSpPr>
        <p:spPr>
          <a:xfrm>
            <a:off x="8752751"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6" name="Oval 1035">
            <a:extLst>
              <a:ext uri="{FF2B5EF4-FFF2-40B4-BE49-F238E27FC236}">
                <a16:creationId xmlns:a16="http://schemas.microsoft.com/office/drawing/2014/main" id="{2B4E471E-864F-ADF4-537A-7A36137F1A70}"/>
              </a:ext>
            </a:extLst>
          </p:cNvPr>
          <p:cNvSpPr/>
          <p:nvPr/>
        </p:nvSpPr>
        <p:spPr>
          <a:xfrm>
            <a:off x="965382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7" name="Oval 1036">
            <a:extLst>
              <a:ext uri="{FF2B5EF4-FFF2-40B4-BE49-F238E27FC236}">
                <a16:creationId xmlns:a16="http://schemas.microsoft.com/office/drawing/2014/main" id="{1904949D-6996-0C80-7CEA-A059F2EA8C47}"/>
              </a:ext>
            </a:extLst>
          </p:cNvPr>
          <p:cNvSpPr/>
          <p:nvPr/>
        </p:nvSpPr>
        <p:spPr>
          <a:xfrm>
            <a:off x="1055489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8" name="Oval 1037">
            <a:extLst>
              <a:ext uri="{FF2B5EF4-FFF2-40B4-BE49-F238E27FC236}">
                <a16:creationId xmlns:a16="http://schemas.microsoft.com/office/drawing/2014/main" id="{3732A20D-F75D-22B5-AD6F-F607199546E4}"/>
              </a:ext>
            </a:extLst>
          </p:cNvPr>
          <p:cNvSpPr/>
          <p:nvPr/>
        </p:nvSpPr>
        <p:spPr>
          <a:xfrm>
            <a:off x="1145597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9" name="Oval 1038">
            <a:extLst>
              <a:ext uri="{FF2B5EF4-FFF2-40B4-BE49-F238E27FC236}">
                <a16:creationId xmlns:a16="http://schemas.microsoft.com/office/drawing/2014/main" id="{056681A7-2406-939E-22AA-5506E6E805AD}"/>
              </a:ext>
            </a:extLst>
          </p:cNvPr>
          <p:cNvSpPr/>
          <p:nvPr/>
        </p:nvSpPr>
        <p:spPr>
          <a:xfrm>
            <a:off x="7851677"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0" name="Oval 1039">
            <a:extLst>
              <a:ext uri="{FF2B5EF4-FFF2-40B4-BE49-F238E27FC236}">
                <a16:creationId xmlns:a16="http://schemas.microsoft.com/office/drawing/2014/main" id="{4E8143FD-CBF0-CE31-5A90-B20E32E816F9}"/>
              </a:ext>
            </a:extLst>
          </p:cNvPr>
          <p:cNvSpPr/>
          <p:nvPr/>
        </p:nvSpPr>
        <p:spPr>
          <a:xfrm>
            <a:off x="8752751"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1" name="Oval 1040">
            <a:extLst>
              <a:ext uri="{FF2B5EF4-FFF2-40B4-BE49-F238E27FC236}">
                <a16:creationId xmlns:a16="http://schemas.microsoft.com/office/drawing/2014/main" id="{BCFF0D88-4A6A-BA3E-0762-05356FCAFBD1}"/>
              </a:ext>
            </a:extLst>
          </p:cNvPr>
          <p:cNvSpPr/>
          <p:nvPr/>
        </p:nvSpPr>
        <p:spPr>
          <a:xfrm>
            <a:off x="9653825"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2" name="Oval 1041">
            <a:extLst>
              <a:ext uri="{FF2B5EF4-FFF2-40B4-BE49-F238E27FC236}">
                <a16:creationId xmlns:a16="http://schemas.microsoft.com/office/drawing/2014/main" id="{187F76A4-1B5D-5BFE-CEE7-19E1E2E1A601}"/>
              </a:ext>
            </a:extLst>
          </p:cNvPr>
          <p:cNvSpPr/>
          <p:nvPr/>
        </p:nvSpPr>
        <p:spPr>
          <a:xfrm>
            <a:off x="1055489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3" name="Oval 1042">
            <a:extLst>
              <a:ext uri="{FF2B5EF4-FFF2-40B4-BE49-F238E27FC236}">
                <a16:creationId xmlns:a16="http://schemas.microsoft.com/office/drawing/2014/main" id="{4D6C5DDE-6B81-5265-F530-9BF3670D2225}"/>
              </a:ext>
            </a:extLst>
          </p:cNvPr>
          <p:cNvSpPr/>
          <p:nvPr/>
        </p:nvSpPr>
        <p:spPr>
          <a:xfrm>
            <a:off x="11455973"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4" name="Oval 1043">
            <a:hlinkClick r:id="rId5" tooltip="Migrated using cloud migration assistant no feature difference that affect users. Used in 200 pages in 20+ spaces."/>
            <a:extLst>
              <a:ext uri="{FF2B5EF4-FFF2-40B4-BE49-F238E27FC236}">
                <a16:creationId xmlns:a16="http://schemas.microsoft.com/office/drawing/2014/main" id="{3AF3B15E-D8FC-16EA-FDAB-B6F8DFF7C5D7}"/>
              </a:ext>
            </a:extLst>
          </p:cNvPr>
          <p:cNvSpPr/>
          <p:nvPr/>
        </p:nvSpPr>
        <p:spPr>
          <a:xfrm>
            <a:off x="5148455"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5" name="Oval 1044">
            <a:hlinkClick r:id="rId5" tooltip="No feature parity available. Not being migrated."/>
            <a:extLst>
              <a:ext uri="{FF2B5EF4-FFF2-40B4-BE49-F238E27FC236}">
                <a16:creationId xmlns:a16="http://schemas.microsoft.com/office/drawing/2014/main" id="{9CF65E65-BCAB-A81D-EC37-AF12FEFF600D}"/>
              </a:ext>
            </a:extLst>
          </p:cNvPr>
          <p:cNvSpPr/>
          <p:nvPr/>
        </p:nvSpPr>
        <p:spPr>
          <a:xfrm>
            <a:off x="6049529"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6" name="Oval 1045">
            <a:hlinkClick r:id="rId5" tooltip="Not needed - Can use built in API token OOTB."/>
            <a:extLst>
              <a:ext uri="{FF2B5EF4-FFF2-40B4-BE49-F238E27FC236}">
                <a16:creationId xmlns:a16="http://schemas.microsoft.com/office/drawing/2014/main" id="{54A605A3-734A-40AD-A169-2F91518F1BFA}"/>
              </a:ext>
            </a:extLst>
          </p:cNvPr>
          <p:cNvSpPr/>
          <p:nvPr/>
        </p:nvSpPr>
        <p:spPr>
          <a:xfrm>
            <a:off x="6950603"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7" name="Oval 1046">
            <a:extLst>
              <a:ext uri="{FF2B5EF4-FFF2-40B4-BE49-F238E27FC236}">
                <a16:creationId xmlns:a16="http://schemas.microsoft.com/office/drawing/2014/main" id="{4F517A2C-7F99-D7D0-3FA5-34B79E437983}"/>
              </a:ext>
            </a:extLst>
          </p:cNvPr>
          <p:cNvSpPr/>
          <p:nvPr/>
        </p:nvSpPr>
        <p:spPr>
          <a:xfrm>
            <a:off x="5148455"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8" name="Oval 1047">
            <a:extLst>
              <a:ext uri="{FF2B5EF4-FFF2-40B4-BE49-F238E27FC236}">
                <a16:creationId xmlns:a16="http://schemas.microsoft.com/office/drawing/2014/main" id="{B88AE1FB-1B33-270C-EF0B-8CD49C2E1BEE}"/>
              </a:ext>
            </a:extLst>
          </p:cNvPr>
          <p:cNvSpPr/>
          <p:nvPr/>
        </p:nvSpPr>
        <p:spPr>
          <a:xfrm>
            <a:off x="604952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9" name="Oval 1048">
            <a:extLst>
              <a:ext uri="{FF2B5EF4-FFF2-40B4-BE49-F238E27FC236}">
                <a16:creationId xmlns:a16="http://schemas.microsoft.com/office/drawing/2014/main" id="{9B677999-4925-D600-7E88-19A2CC70E86C}"/>
              </a:ext>
            </a:extLst>
          </p:cNvPr>
          <p:cNvSpPr/>
          <p:nvPr/>
        </p:nvSpPr>
        <p:spPr>
          <a:xfrm>
            <a:off x="695060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0" name="Oval 1049">
            <a:extLst>
              <a:ext uri="{FF2B5EF4-FFF2-40B4-BE49-F238E27FC236}">
                <a16:creationId xmlns:a16="http://schemas.microsoft.com/office/drawing/2014/main" id="{16716E95-F09D-39F6-3AEA-412DD923776D}"/>
              </a:ext>
            </a:extLst>
          </p:cNvPr>
          <p:cNvSpPr/>
          <p:nvPr/>
        </p:nvSpPr>
        <p:spPr>
          <a:xfrm>
            <a:off x="5148455"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1" name="Oval 1050">
            <a:extLst>
              <a:ext uri="{FF2B5EF4-FFF2-40B4-BE49-F238E27FC236}">
                <a16:creationId xmlns:a16="http://schemas.microsoft.com/office/drawing/2014/main" id="{8D44AF9A-1541-EC9A-93E5-4DCAAD220D8A}"/>
              </a:ext>
            </a:extLst>
          </p:cNvPr>
          <p:cNvSpPr/>
          <p:nvPr/>
        </p:nvSpPr>
        <p:spPr>
          <a:xfrm>
            <a:off x="604952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2" name="Oval 1051">
            <a:extLst>
              <a:ext uri="{FF2B5EF4-FFF2-40B4-BE49-F238E27FC236}">
                <a16:creationId xmlns:a16="http://schemas.microsoft.com/office/drawing/2014/main" id="{A5E912BE-510A-8B1D-1198-73E0B307F927}"/>
              </a:ext>
            </a:extLst>
          </p:cNvPr>
          <p:cNvSpPr/>
          <p:nvPr/>
        </p:nvSpPr>
        <p:spPr>
          <a:xfrm>
            <a:off x="695060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3" name="Oval 1052">
            <a:hlinkClick r:id="rId5" tooltip="Need to migrate by hand because  Confluence will automatically convert individual tabs, from a body with a macro to a regular macro without body, the content of the body will no longer be accessible in the new editor and tabs won't display correctly."/>
            <a:extLst>
              <a:ext uri="{FF2B5EF4-FFF2-40B4-BE49-F238E27FC236}">
                <a16:creationId xmlns:a16="http://schemas.microsoft.com/office/drawing/2014/main" id="{AFF2ABB2-8BAD-0EB7-9A0A-8087C2F7677B}"/>
              </a:ext>
            </a:extLst>
          </p:cNvPr>
          <p:cNvSpPr/>
          <p:nvPr/>
        </p:nvSpPr>
        <p:spPr>
          <a:xfrm>
            <a:off x="154415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4" name="Oval 1053">
            <a:extLst>
              <a:ext uri="{FF2B5EF4-FFF2-40B4-BE49-F238E27FC236}">
                <a16:creationId xmlns:a16="http://schemas.microsoft.com/office/drawing/2014/main" id="{E8E4FF2B-50E6-DE38-C8BD-863FD4012AB6}"/>
              </a:ext>
            </a:extLst>
          </p:cNvPr>
          <p:cNvSpPr/>
          <p:nvPr/>
        </p:nvSpPr>
        <p:spPr>
          <a:xfrm>
            <a:off x="2445233"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5" name="Oval 1054">
            <a:extLst>
              <a:ext uri="{FF2B5EF4-FFF2-40B4-BE49-F238E27FC236}">
                <a16:creationId xmlns:a16="http://schemas.microsoft.com/office/drawing/2014/main" id="{9CAE4AB8-839E-54C1-9783-01CBFF59ED39}"/>
              </a:ext>
            </a:extLst>
          </p:cNvPr>
          <p:cNvSpPr/>
          <p:nvPr/>
        </p:nvSpPr>
        <p:spPr>
          <a:xfrm>
            <a:off x="3346307"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6" name="Oval 1055">
            <a:extLst>
              <a:ext uri="{FF2B5EF4-FFF2-40B4-BE49-F238E27FC236}">
                <a16:creationId xmlns:a16="http://schemas.microsoft.com/office/drawing/2014/main" id="{FEDA3FAE-415A-57E8-9CE2-3CF4107D09E2}"/>
              </a:ext>
            </a:extLst>
          </p:cNvPr>
          <p:cNvSpPr/>
          <p:nvPr/>
        </p:nvSpPr>
        <p:spPr>
          <a:xfrm>
            <a:off x="3346307"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7" name="Oval 1056">
            <a:extLst>
              <a:ext uri="{FF2B5EF4-FFF2-40B4-BE49-F238E27FC236}">
                <a16:creationId xmlns:a16="http://schemas.microsoft.com/office/drawing/2014/main" id="{FA94BC14-3AC2-EF8E-10C9-DF3031739F54}"/>
              </a:ext>
            </a:extLst>
          </p:cNvPr>
          <p:cNvSpPr/>
          <p:nvPr/>
        </p:nvSpPr>
        <p:spPr>
          <a:xfrm>
            <a:off x="154415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8" name="Oval 1057">
            <a:extLst>
              <a:ext uri="{FF2B5EF4-FFF2-40B4-BE49-F238E27FC236}">
                <a16:creationId xmlns:a16="http://schemas.microsoft.com/office/drawing/2014/main" id="{62D7F6A0-F463-5667-12CB-0677235CC8A1}"/>
              </a:ext>
            </a:extLst>
          </p:cNvPr>
          <p:cNvSpPr/>
          <p:nvPr/>
        </p:nvSpPr>
        <p:spPr>
          <a:xfrm>
            <a:off x="244523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9" name="Oval 1058">
            <a:extLst>
              <a:ext uri="{FF2B5EF4-FFF2-40B4-BE49-F238E27FC236}">
                <a16:creationId xmlns:a16="http://schemas.microsoft.com/office/drawing/2014/main" id="{1B14855D-10C5-7DA9-9E79-3EF792D4D2A1}"/>
              </a:ext>
            </a:extLst>
          </p:cNvPr>
          <p:cNvSpPr/>
          <p:nvPr/>
        </p:nvSpPr>
        <p:spPr>
          <a:xfrm>
            <a:off x="3346307"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2" name="Oval 1061">
            <a:extLst>
              <a:ext uri="{FF2B5EF4-FFF2-40B4-BE49-F238E27FC236}">
                <a16:creationId xmlns:a16="http://schemas.microsoft.com/office/drawing/2014/main" id="{9D62DE88-31BF-AA55-B3D9-3AEBA334A636}"/>
              </a:ext>
            </a:extLst>
          </p:cNvPr>
          <p:cNvSpPr/>
          <p:nvPr/>
        </p:nvSpPr>
        <p:spPr>
          <a:xfrm>
            <a:off x="154415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3" name="Oval 1062">
            <a:extLst>
              <a:ext uri="{FF2B5EF4-FFF2-40B4-BE49-F238E27FC236}">
                <a16:creationId xmlns:a16="http://schemas.microsoft.com/office/drawing/2014/main" id="{1A5F14AF-4063-3BC4-393F-A96C9D74B83F}"/>
              </a:ext>
            </a:extLst>
          </p:cNvPr>
          <p:cNvSpPr/>
          <p:nvPr/>
        </p:nvSpPr>
        <p:spPr>
          <a:xfrm>
            <a:off x="244523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5" name="Oval 1064">
            <a:hlinkClick r:id="rId5" tooltip="The existing app is not available for Cloud. However, there is an inbuilt functionality in Confluence Cloud to integrate with Slack "/>
            <a:extLst>
              <a:ext uri="{FF2B5EF4-FFF2-40B4-BE49-F238E27FC236}">
                <a16:creationId xmlns:a16="http://schemas.microsoft.com/office/drawing/2014/main" id="{38A91E0F-D5D5-6D6A-E5CC-03C1B5CE7669}"/>
              </a:ext>
            </a:extLst>
          </p:cNvPr>
          <p:cNvSpPr/>
          <p:nvPr/>
        </p:nvSpPr>
        <p:spPr>
          <a:xfrm>
            <a:off x="11455973" y="510910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66" name="Picture 1065" descr="Graphical user interface, application&#10;&#10;Description automatically generated">
            <a:extLst>
              <a:ext uri="{FF2B5EF4-FFF2-40B4-BE49-F238E27FC236}">
                <a16:creationId xmlns:a16="http://schemas.microsoft.com/office/drawing/2014/main" id="{FB73A14C-A941-96F5-89CB-CAD0ACFBA5AA}"/>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6501" b="41782" l="63567" r="77478"/>
                    </a14:imgEffect>
                  </a14:imgLayer>
                </a14:imgProps>
              </a:ext>
              <a:ext uri="{28A0092B-C50C-407E-A947-70E740481C1C}">
                <a14:useLocalDpi xmlns:a14="http://schemas.microsoft.com/office/drawing/2010/main" val="0"/>
              </a:ext>
            </a:extLst>
          </a:blip>
          <a:srcRect l="61828" t="24591" r="20783" b="56308"/>
          <a:stretch/>
        </p:blipFill>
        <p:spPr>
          <a:xfrm>
            <a:off x="231668" y="5179355"/>
            <a:ext cx="300528" cy="343645"/>
          </a:xfrm>
          <a:prstGeom prst="rect">
            <a:avLst/>
          </a:prstGeom>
        </p:spPr>
      </p:pic>
      <p:pic>
        <p:nvPicPr>
          <p:cNvPr id="1067" name="Picture 1066" descr="Graphical user interface, application&#10;&#10;Description automatically generated">
            <a:extLst>
              <a:ext uri="{FF2B5EF4-FFF2-40B4-BE49-F238E27FC236}">
                <a16:creationId xmlns:a16="http://schemas.microsoft.com/office/drawing/2014/main" id="{E3ACAD7D-2928-9E3C-C2BB-8D785255E0A0}"/>
              </a:ext>
            </a:extLst>
          </p:cNvPr>
          <p:cNvPicPr>
            <a:picLocks noChangeAspect="1"/>
          </p:cNvPicPr>
          <p:nvPr/>
        </p:nvPicPr>
        <p:blipFill rotWithShape="1">
          <a:blip r:embed="rId9">
            <a:extLst>
              <a:ext uri="{28A0092B-C50C-407E-A947-70E740481C1C}">
                <a14:useLocalDpi xmlns:a14="http://schemas.microsoft.com/office/drawing/2010/main" val="0"/>
              </a:ext>
            </a:extLst>
          </a:blip>
          <a:srcRect l="80298" t="73375" b="9010"/>
          <a:stretch/>
        </p:blipFill>
        <p:spPr>
          <a:xfrm>
            <a:off x="230978" y="4480038"/>
            <a:ext cx="331510" cy="308558"/>
          </a:xfrm>
          <a:prstGeom prst="rect">
            <a:avLst/>
          </a:prstGeom>
        </p:spPr>
      </p:pic>
      <p:pic>
        <p:nvPicPr>
          <p:cNvPr id="1070" name="Picture 1069" descr="Graphical user interface, application&#10;&#10;Description automatically generated">
            <a:extLst>
              <a:ext uri="{FF2B5EF4-FFF2-40B4-BE49-F238E27FC236}">
                <a16:creationId xmlns:a16="http://schemas.microsoft.com/office/drawing/2014/main" id="{3C4C2351-2236-68E4-565B-5CA5186DD0CD}"/>
              </a:ext>
            </a:extLst>
          </p:cNvPr>
          <p:cNvPicPr>
            <a:picLocks noChangeAspect="1"/>
          </p:cNvPicPr>
          <p:nvPr/>
        </p:nvPicPr>
        <p:blipFill rotWithShape="1">
          <a:blip r:embed="rId10">
            <a:extLst>
              <a:ext uri="{BEBA8EAE-BF5A-486C-A8C5-ECC9F3942E4B}">
                <a14:imgProps xmlns:a14="http://schemas.microsoft.com/office/drawing/2010/main">
                  <a14:imgLayer r:embed="rId8">
                    <a14:imgEffect>
                      <a14:backgroundRemoval t="50344" b="65259" l="62551" r="78979"/>
                    </a14:imgEffect>
                  </a14:imgLayer>
                </a14:imgProps>
              </a:ext>
              <a:ext uri="{28A0092B-C50C-407E-A947-70E740481C1C}">
                <a14:useLocalDpi xmlns:a14="http://schemas.microsoft.com/office/drawing/2010/main" val="0"/>
              </a:ext>
            </a:extLst>
          </a:blip>
          <a:srcRect l="60497" t="48480" r="18968" b="32877"/>
          <a:stretch/>
        </p:blipFill>
        <p:spPr>
          <a:xfrm>
            <a:off x="218279" y="4053274"/>
            <a:ext cx="307105" cy="290265"/>
          </a:xfrm>
          <a:prstGeom prst="rect">
            <a:avLst/>
          </a:prstGeom>
        </p:spPr>
      </p:pic>
      <p:pic>
        <p:nvPicPr>
          <p:cNvPr id="1071" name="Picture 1070" descr="Graphical user interface, application&#10;&#10;Description automatically generated">
            <a:extLst>
              <a:ext uri="{FF2B5EF4-FFF2-40B4-BE49-F238E27FC236}">
                <a16:creationId xmlns:a16="http://schemas.microsoft.com/office/drawing/2014/main" id="{EAC000A1-4B82-DAEA-8466-16C5DA5E05C6}"/>
              </a:ext>
            </a:extLst>
          </p:cNvPr>
          <p:cNvPicPr>
            <a:picLocks noChangeAspect="1"/>
          </p:cNvPicPr>
          <p:nvPr/>
        </p:nvPicPr>
        <p:blipFill rotWithShape="1">
          <a:blip r:embed="rId9">
            <a:extLst>
              <a:ext uri="{28A0092B-C50C-407E-A947-70E740481C1C}">
                <a14:useLocalDpi xmlns:a14="http://schemas.microsoft.com/office/drawing/2010/main" val="0"/>
              </a:ext>
            </a:extLst>
          </a:blip>
          <a:srcRect t="73341" r="82678" b="9574"/>
          <a:stretch/>
        </p:blipFill>
        <p:spPr>
          <a:xfrm>
            <a:off x="266111" y="5742362"/>
            <a:ext cx="300529" cy="308558"/>
          </a:xfrm>
          <a:prstGeom prst="rect">
            <a:avLst/>
          </a:prstGeom>
        </p:spPr>
      </p:pic>
      <p:pic>
        <p:nvPicPr>
          <p:cNvPr id="3" name="Picture 2" descr="Graphical user interface, application&#10;&#10;Description automatically generated">
            <a:extLst>
              <a:ext uri="{FF2B5EF4-FFF2-40B4-BE49-F238E27FC236}">
                <a16:creationId xmlns:a16="http://schemas.microsoft.com/office/drawing/2014/main" id="{E62FBE84-55BA-F725-2D59-DA3398C32CF1}"/>
              </a:ext>
            </a:extLst>
          </p:cNvPr>
          <p:cNvPicPr>
            <a:picLocks noChangeAspect="1"/>
          </p:cNvPicPr>
          <p:nvPr/>
        </p:nvPicPr>
        <p:blipFill rotWithShape="1">
          <a:blip r:embed="rId11">
            <a:extLst>
              <a:ext uri="{BEBA8EAE-BF5A-486C-A8C5-ECC9F3942E4B}">
                <a14:imgProps xmlns:a14="http://schemas.microsoft.com/office/drawing/2010/main">
                  <a14:imgLayer r:embed="rId8">
                    <a14:imgEffect>
                      <a14:backgroundRemoval t="27150" b="41004" l="22410" r="36322"/>
                    </a14:imgEffect>
                  </a14:imgLayer>
                </a14:imgProps>
              </a:ext>
              <a:ext uri="{28A0092B-C50C-407E-A947-70E740481C1C}">
                <a14:useLocalDpi xmlns:a14="http://schemas.microsoft.com/office/drawing/2010/main" val="0"/>
              </a:ext>
            </a:extLst>
          </a:blip>
          <a:srcRect l="20671" t="25418" r="61939" b="57264"/>
          <a:stretch/>
        </p:blipFill>
        <p:spPr>
          <a:xfrm>
            <a:off x="239501" y="3466086"/>
            <a:ext cx="301679" cy="312762"/>
          </a:xfrm>
          <a:prstGeom prst="rect">
            <a:avLst/>
          </a:prstGeom>
        </p:spPr>
      </p:pic>
    </p:spTree>
    <p:extLst>
      <p:ext uri="{BB962C8B-B14F-4D97-AF65-F5344CB8AC3E}">
        <p14:creationId xmlns:p14="http://schemas.microsoft.com/office/powerpoint/2010/main" val="2564817315"/>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4</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473061810"/>
              </p:ext>
            </p:extLst>
          </p:nvPr>
        </p:nvGraphicFramePr>
        <p:xfrm>
          <a:off x="237994" y="2153311"/>
          <a:ext cx="10399862" cy="4102346"/>
        </p:xfrm>
        <a:graphic>
          <a:graphicData uri="http://schemas.openxmlformats.org/drawingml/2006/table">
            <a:tbl>
              <a:tblPr firstRow="1" bandRow="1">
                <a:tableStyleId>{5C22544A-7EE6-4342-B048-85BDC9FD1C3A}</a:tableStyleId>
              </a:tblPr>
              <a:tblGrid>
                <a:gridCol w="981206">
                  <a:extLst>
                    <a:ext uri="{9D8B030D-6E8A-4147-A177-3AD203B41FA5}">
                      <a16:colId xmlns:a16="http://schemas.microsoft.com/office/drawing/2014/main" val="380432476"/>
                    </a:ext>
                  </a:extLst>
                </a:gridCol>
                <a:gridCol w="784888">
                  <a:extLst>
                    <a:ext uri="{9D8B030D-6E8A-4147-A177-3AD203B41FA5}">
                      <a16:colId xmlns:a16="http://schemas.microsoft.com/office/drawing/2014/main" val="1343327588"/>
                    </a:ext>
                  </a:extLst>
                </a:gridCol>
                <a:gridCol w="784888">
                  <a:extLst>
                    <a:ext uri="{9D8B030D-6E8A-4147-A177-3AD203B41FA5}">
                      <a16:colId xmlns:a16="http://schemas.microsoft.com/office/drawing/2014/main" val="2719287692"/>
                    </a:ext>
                  </a:extLst>
                </a:gridCol>
                <a:gridCol w="784888">
                  <a:extLst>
                    <a:ext uri="{9D8B030D-6E8A-4147-A177-3AD203B41FA5}">
                      <a16:colId xmlns:a16="http://schemas.microsoft.com/office/drawing/2014/main" val="1968680544"/>
                    </a:ext>
                  </a:extLst>
                </a:gridCol>
                <a:gridCol w="784888">
                  <a:extLst>
                    <a:ext uri="{9D8B030D-6E8A-4147-A177-3AD203B41FA5}">
                      <a16:colId xmlns:a16="http://schemas.microsoft.com/office/drawing/2014/main" val="4099801158"/>
                    </a:ext>
                  </a:extLst>
                </a:gridCol>
                <a:gridCol w="784888">
                  <a:extLst>
                    <a:ext uri="{9D8B030D-6E8A-4147-A177-3AD203B41FA5}">
                      <a16:colId xmlns:a16="http://schemas.microsoft.com/office/drawing/2014/main" val="515991806"/>
                    </a:ext>
                  </a:extLst>
                </a:gridCol>
                <a:gridCol w="784888">
                  <a:extLst>
                    <a:ext uri="{9D8B030D-6E8A-4147-A177-3AD203B41FA5}">
                      <a16:colId xmlns:a16="http://schemas.microsoft.com/office/drawing/2014/main" val="2826762432"/>
                    </a:ext>
                  </a:extLst>
                </a:gridCol>
                <a:gridCol w="784888">
                  <a:extLst>
                    <a:ext uri="{9D8B030D-6E8A-4147-A177-3AD203B41FA5}">
                      <a16:colId xmlns:a16="http://schemas.microsoft.com/office/drawing/2014/main" val="88827074"/>
                    </a:ext>
                  </a:extLst>
                </a:gridCol>
                <a:gridCol w="784888">
                  <a:extLst>
                    <a:ext uri="{9D8B030D-6E8A-4147-A177-3AD203B41FA5}">
                      <a16:colId xmlns:a16="http://schemas.microsoft.com/office/drawing/2014/main" val="1291040742"/>
                    </a:ext>
                  </a:extLst>
                </a:gridCol>
                <a:gridCol w="784888">
                  <a:extLst>
                    <a:ext uri="{9D8B030D-6E8A-4147-A177-3AD203B41FA5}">
                      <a16:colId xmlns:a16="http://schemas.microsoft.com/office/drawing/2014/main" val="953321026"/>
                    </a:ext>
                  </a:extLst>
                </a:gridCol>
                <a:gridCol w="784888">
                  <a:extLst>
                    <a:ext uri="{9D8B030D-6E8A-4147-A177-3AD203B41FA5}">
                      <a16:colId xmlns:a16="http://schemas.microsoft.com/office/drawing/2014/main" val="1869702792"/>
                    </a:ext>
                  </a:extLst>
                </a:gridCol>
                <a:gridCol w="784888">
                  <a:extLst>
                    <a:ext uri="{9D8B030D-6E8A-4147-A177-3AD203B41FA5}">
                      <a16:colId xmlns:a16="http://schemas.microsoft.com/office/drawing/2014/main" val="3800362960"/>
                    </a:ext>
                  </a:extLst>
                </a:gridCol>
                <a:gridCol w="784888">
                  <a:extLst>
                    <a:ext uri="{9D8B030D-6E8A-4147-A177-3AD203B41FA5}">
                      <a16:colId xmlns:a16="http://schemas.microsoft.com/office/drawing/2014/main" val="1023052810"/>
                    </a:ext>
                  </a:extLst>
                </a:gridCol>
              </a:tblGrid>
              <a:tr h="875069">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a:solidFill>
                            <a:schemeClr val="bg1"/>
                          </a:solidFill>
                          <a:effectLst/>
                          <a:latin typeface="+mn-lt"/>
                        </a:rPr>
                        <a:t>Custom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Xray</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TeamRhythm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Advanced Roadmaps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Configuration Manager for Jira SPI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Easy Agile Programs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Queue Collapse for JIRA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fr-FR" sz="900" b="1" i="0" u="none" strike="noStrike">
                          <a:solidFill>
                            <a:schemeClr val="bg1"/>
                          </a:solidFill>
                          <a:effectLst/>
                          <a:latin typeface="+mn-lt"/>
                        </a:rPr>
                        <a:t>Structure - Flexible Jira Project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Structure.Gantt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Canned Responses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71443">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Manual migration and recreation of charts.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 </a:t>
                      </a:r>
                      <a:r>
                        <a:rPr lang="en-US" sz="900" b="0" i="0" u="none" strike="noStrike" dirty="0">
                          <a:solidFill>
                            <a:srgbClr val="000000"/>
                          </a:solidFill>
                          <a:effectLst/>
                          <a:latin typeface="+mn-lt"/>
                        </a:rPr>
                        <a:t>Subtle feature differences to user interface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 Users need to be on the most recent version before migration. .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 </a:t>
                      </a:r>
                    </a:p>
                    <a:p>
                      <a:pPr algn="ctr" fontAlgn="t"/>
                      <a:r>
                        <a:rPr lang="en-US" sz="900" b="0" i="0" u="none" strike="noStrike">
                          <a:solidFill>
                            <a:srgbClr val="000000"/>
                          </a:solidFill>
                          <a:effectLst/>
                          <a:latin typeface="+mn-lt"/>
                        </a:rPr>
                        <a:t>Some fields  not migrated. </a:t>
                      </a:r>
                      <a:br>
                        <a:rPr lang="en-US" sz="900" b="0" i="0" u="none" strike="noStrike">
                          <a:solidFill>
                            <a:srgbClr val="000000"/>
                          </a:solidFill>
                          <a:effectLst/>
                          <a:latin typeface="+mn-lt"/>
                        </a:rPr>
                      </a:br>
                      <a:endParaRPr lang="en-US" sz="900" b="0" i="0" u="none" strike="noStrike">
                        <a:solidFill>
                          <a:srgbClr val="000000"/>
                        </a:solidFill>
                        <a:effectLst/>
                        <a:latin typeface="+mn-lt"/>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Built in with CMJ add-on.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a:solidFill>
                            <a:srgbClr val="000000"/>
                          </a:solidFill>
                          <a:effectLst/>
                          <a:latin typeface="+mn-lt"/>
                        </a:rPr>
                        <a:t>Migrated:</a:t>
                      </a:r>
                      <a:r>
                        <a:rPr lang="en-US" sz="900" b="0" i="0" u="none" strike="noStrike">
                          <a:solidFill>
                            <a:srgbClr val="000000"/>
                          </a:solidFill>
                          <a:effectLst/>
                          <a:latin typeface="+mn-lt"/>
                        </a:rPr>
                        <a:t> </a:t>
                      </a:r>
                    </a:p>
                    <a:p>
                      <a:pPr algn="ctr" fontAlgn="t"/>
                      <a:r>
                        <a:rPr lang="en-US" sz="900" b="0" i="0" u="none" strike="noStrike">
                          <a:solidFill>
                            <a:srgbClr val="000000"/>
                          </a:solidFill>
                          <a:effectLst/>
                          <a:latin typeface="+mn-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Queues not Collapsible in the Cloud.</a:t>
                      </a:r>
                    </a:p>
                    <a:p>
                      <a:pPr algn="ctr" fontAlgn="t"/>
                      <a:r>
                        <a:rPr lang="en-US" sz="900" b="0" i="0" u="none" strike="noStrike" dirty="0">
                          <a:solidFill>
                            <a:srgbClr val="000000"/>
                          </a:solidFill>
                          <a:effectLst/>
                          <a:latin typeface="+mn-lt"/>
                        </a:rPr>
                        <a:t>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p>
                    <a:p>
                      <a:pPr algn="ctr" fontAlgn="t"/>
                      <a:r>
                        <a:rPr lang="en-US" sz="900" b="0" i="0" u="none" strike="noStrike">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Not available in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Replaced by Atlassian access.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Upgraded:</a:t>
                      </a:r>
                    </a:p>
                    <a:p>
                      <a:pPr algn="ctr" fontAlgn="t"/>
                      <a:r>
                        <a:rPr lang="en-US" sz="900" b="0" i="0" u="none" strike="noStrike" dirty="0">
                          <a:solidFill>
                            <a:srgbClr val="000000"/>
                          </a:solidFill>
                          <a:effectLst/>
                          <a:latin typeface="+mn-lt"/>
                        </a:rPr>
                        <a:t>Built into Configuration manager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97903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76795">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11" name="Oval 10">
            <a:hlinkClick r:id="rId3" tooltip="Users can search for issues in the same way but open ticket for other feature differences."/>
            <a:extLst>
              <a:ext uri="{FF2B5EF4-FFF2-40B4-BE49-F238E27FC236}">
                <a16:creationId xmlns:a16="http://schemas.microsoft.com/office/drawing/2014/main" id="{C749E63C-F5C7-81B3-62B2-9145BAD8BE4D}"/>
              </a:ext>
            </a:extLst>
          </p:cNvPr>
          <p:cNvSpPr/>
          <p:nvPr/>
        </p:nvSpPr>
        <p:spPr>
          <a:xfrm>
            <a:off x="1455045"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3" tooltip="Manual creation of  charts. Users can search for issues in the same way. Ticket to be raised for feature difference information"/>
            <a:extLst>
              <a:ext uri="{FF2B5EF4-FFF2-40B4-BE49-F238E27FC236}">
                <a16:creationId xmlns:a16="http://schemas.microsoft.com/office/drawing/2014/main" id="{D998803A-B4E6-6539-298B-BD3D0282A021}"/>
              </a:ext>
            </a:extLst>
          </p:cNvPr>
          <p:cNvSpPr/>
          <p:nvPr/>
        </p:nvSpPr>
        <p:spPr>
          <a:xfrm>
            <a:off x="1444768"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hlinkClick r:id="rId3"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CBB62F11-483E-DD3E-A61A-D9CF94332A30}"/>
              </a:ext>
            </a:extLst>
          </p:cNvPr>
          <p:cNvSpPr/>
          <p:nvPr/>
        </p:nvSpPr>
        <p:spPr>
          <a:xfrm>
            <a:off x="2232276"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3"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A3D9C811-2586-2AD7-CBE2-D00D02F67989}"/>
              </a:ext>
            </a:extLst>
          </p:cNvPr>
          <p:cNvSpPr/>
          <p:nvPr/>
        </p:nvSpPr>
        <p:spPr>
          <a:xfrm>
            <a:off x="224030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3" tooltip="Similar Feature differences to Easy Agile roadmaps. Users need to be on the most recent version before migration."/>
            <a:extLst>
              <a:ext uri="{FF2B5EF4-FFF2-40B4-BE49-F238E27FC236}">
                <a16:creationId xmlns:a16="http://schemas.microsoft.com/office/drawing/2014/main" id="{5FA57055-1DAD-02C2-AF8F-525810DC519F}"/>
              </a:ext>
            </a:extLst>
          </p:cNvPr>
          <p:cNvSpPr/>
          <p:nvPr/>
        </p:nvSpPr>
        <p:spPr>
          <a:xfrm>
            <a:off x="3019784" y="444707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3" tooltip="Similar Feature differences to Easy Agile roadmaps. Users need to be on the most recent version before migration."/>
            <a:extLst>
              <a:ext uri="{FF2B5EF4-FFF2-40B4-BE49-F238E27FC236}">
                <a16:creationId xmlns:a16="http://schemas.microsoft.com/office/drawing/2014/main" id="{19526380-F094-D42A-0713-60710348237D}"/>
              </a:ext>
            </a:extLst>
          </p:cNvPr>
          <p:cNvSpPr/>
          <p:nvPr/>
        </p:nvSpPr>
        <p:spPr>
          <a:xfrm>
            <a:off x="302556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A0A4F4FF-36FB-0F79-49E5-E308F607CD67}"/>
              </a:ext>
            </a:extLst>
          </p:cNvPr>
          <p:cNvSpPr/>
          <p:nvPr/>
        </p:nvSpPr>
        <p:spPr>
          <a:xfrm>
            <a:off x="3807292"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hlinkClick r:id="rId3" tooltip="The following arent going to be migrated: Classic plans, Plans with Issue Sources as private filters, Unsaved Scenario Date, Saved Views. Users need to ensure they have the correct version pre-migration. "/>
            <a:extLst>
              <a:ext uri="{FF2B5EF4-FFF2-40B4-BE49-F238E27FC236}">
                <a16:creationId xmlns:a16="http://schemas.microsoft.com/office/drawing/2014/main" id="{540809B8-1AA8-5756-B440-76D2049D2FA3}"/>
              </a:ext>
            </a:extLst>
          </p:cNvPr>
          <p:cNvSpPr/>
          <p:nvPr/>
        </p:nvSpPr>
        <p:spPr>
          <a:xfrm>
            <a:off x="3810828"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hlinkClick r:id="rId3" tooltip="Will be built into Cloud version of the app. See CMJ for changes."/>
            <a:extLst>
              <a:ext uri="{FF2B5EF4-FFF2-40B4-BE49-F238E27FC236}">
                <a16:creationId xmlns:a16="http://schemas.microsoft.com/office/drawing/2014/main" id="{E31048BE-32CC-827B-4443-DEC1D40E883D}"/>
              </a:ext>
            </a:extLst>
          </p:cNvPr>
          <p:cNvSpPr/>
          <p:nvPr/>
        </p:nvSpPr>
        <p:spPr>
          <a:xfrm>
            <a:off x="459255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9F8F5D2-DE11-3FA5-F3AB-83C1A765894B}"/>
              </a:ext>
            </a:extLst>
          </p:cNvPr>
          <p:cNvSpPr/>
          <p:nvPr/>
        </p:nvSpPr>
        <p:spPr>
          <a:xfrm>
            <a:off x="4591595" y="549904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ED3C686-B509-5F3A-0466-0685468E0794}"/>
              </a:ext>
            </a:extLst>
          </p:cNvPr>
          <p:cNvSpPr/>
          <p:nvPr/>
        </p:nvSpPr>
        <p:spPr>
          <a:xfrm>
            <a:off x="538006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3" tooltip="Need to follow migration using JCMA or Jira site import. There is a need to check with security due to data residency."/>
            <a:extLst>
              <a:ext uri="{FF2B5EF4-FFF2-40B4-BE49-F238E27FC236}">
                <a16:creationId xmlns:a16="http://schemas.microsoft.com/office/drawing/2014/main" id="{AFC8AEA1-8766-927F-089D-214376B3A690}"/>
              </a:ext>
            </a:extLst>
          </p:cNvPr>
          <p:cNvSpPr/>
          <p:nvPr/>
        </p:nvSpPr>
        <p:spPr>
          <a:xfrm>
            <a:off x="537685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5A64D069-E229-132E-3ADC-34731B8AE833}"/>
              </a:ext>
            </a:extLst>
          </p:cNvPr>
          <p:cNvPicPr>
            <a:picLocks noChangeAspect="1"/>
          </p:cNvPicPr>
          <p:nvPr/>
        </p:nvPicPr>
        <p:blipFill rotWithShape="1">
          <a:blip r:embed="rId4">
            <a:extLst>
              <a:ext uri="{28A0092B-C50C-407E-A947-70E740481C1C}">
                <a14:useLocalDpi xmlns:a14="http://schemas.microsoft.com/office/drawing/2010/main" val="0"/>
              </a:ext>
            </a:extLst>
          </a:blip>
          <a:srcRect l="20671" t="25418" r="61939" b="57264"/>
          <a:stretch/>
        </p:blipFill>
        <p:spPr>
          <a:xfrm>
            <a:off x="430926" y="4159810"/>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2339EF80-D870-572D-0100-0621DC39A287}"/>
              </a:ext>
            </a:extLst>
          </p:cNvPr>
          <p:cNvPicPr>
            <a:picLocks noChangeAspect="1"/>
          </p:cNvPicPr>
          <p:nvPr/>
        </p:nvPicPr>
        <p:blipFill rotWithShape="1">
          <a:blip r:embed="rId4">
            <a:extLst>
              <a:ext uri="{28A0092B-C50C-407E-A947-70E740481C1C}">
                <a14:useLocalDpi xmlns:a14="http://schemas.microsoft.com/office/drawing/2010/main" val="0"/>
              </a:ext>
            </a:extLst>
          </a:blip>
          <a:srcRect l="60497" t="48480" r="18968" b="32877"/>
          <a:stretch/>
        </p:blipFill>
        <p:spPr>
          <a:xfrm>
            <a:off x="405170" y="5329731"/>
            <a:ext cx="583182" cy="551203"/>
          </a:xfrm>
          <a:prstGeom prst="rect">
            <a:avLst/>
          </a:prstGeom>
        </p:spPr>
      </p:pic>
      <p:sp>
        <p:nvSpPr>
          <p:cNvPr id="17" name="Title 1">
            <a:extLst>
              <a:ext uri="{FF2B5EF4-FFF2-40B4-BE49-F238E27FC236}">
                <a16:creationId xmlns:a16="http://schemas.microsoft.com/office/drawing/2014/main" id="{F214AD74-72CF-9539-31C1-842B95910E55}"/>
              </a:ext>
            </a:extLst>
          </p:cNvPr>
          <p:cNvSpPr txBox="1">
            <a:spLocks/>
          </p:cNvSpPr>
          <p:nvPr/>
        </p:nvSpPr>
        <p:spPr>
          <a:xfrm>
            <a:off x="352302" y="158011"/>
            <a:ext cx="10515600" cy="9726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dirty="0"/>
              <a:t>Halo:</a:t>
            </a:r>
          </a:p>
          <a:p>
            <a:r>
              <a:rPr lang="en-GB" sz="2200" dirty="0"/>
              <a:t>Jira applications and plug-ins</a:t>
            </a:r>
          </a:p>
        </p:txBody>
      </p:sp>
      <p:sp>
        <p:nvSpPr>
          <p:cNvPr id="18" name="TextBox 17">
            <a:extLst>
              <a:ext uri="{FF2B5EF4-FFF2-40B4-BE49-F238E27FC236}">
                <a16:creationId xmlns:a16="http://schemas.microsoft.com/office/drawing/2014/main" id="{8C06597A-1184-45BF-FE8A-4E5684CA31DA}"/>
              </a:ext>
            </a:extLst>
          </p:cNvPr>
          <p:cNvSpPr txBox="1"/>
          <p:nvPr/>
        </p:nvSpPr>
        <p:spPr>
          <a:xfrm>
            <a:off x="256848" y="1555423"/>
            <a:ext cx="11533701" cy="584775"/>
          </a:xfrm>
          <a:prstGeom prst="rect">
            <a:avLst/>
          </a:prstGeom>
          <a:noFill/>
        </p:spPr>
        <p:txBody>
          <a:bodyPr wrap="square" rtlCol="0">
            <a:spAutoFit/>
          </a:bodyPr>
          <a:lstStyle/>
          <a:p>
            <a:r>
              <a:rPr lang="en-GB" sz="1600"/>
              <a:t>Click on the heat map below to explore how the migration of applications and plug-ins to the Cloud will impact user groups using the Halo/T&amp;T instance of Jira </a:t>
            </a:r>
          </a:p>
        </p:txBody>
      </p:sp>
      <p:sp>
        <p:nvSpPr>
          <p:cNvPr id="40" name="Oval 39">
            <a:extLst>
              <a:ext uri="{FF2B5EF4-FFF2-40B4-BE49-F238E27FC236}">
                <a16:creationId xmlns:a16="http://schemas.microsoft.com/office/drawing/2014/main" id="{2C556905-31CF-6AFF-C07D-FE5D951824AE}"/>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226352B0-DEA4-3B6F-0313-F1D1295802D7}"/>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DFC0BD84-0BE2-0B87-6C93-54C1293488EE}"/>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A490E237-5E57-55C9-716F-E51F887E7AB8}"/>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3928755-56A6-F9A1-207F-457001641958}"/>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5515967-E5F5-7904-445C-AFF954A8FD95}"/>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Table 58">
            <a:extLst>
              <a:ext uri="{FF2B5EF4-FFF2-40B4-BE49-F238E27FC236}">
                <a16:creationId xmlns:a16="http://schemas.microsoft.com/office/drawing/2014/main" id="{FBB22AB4-7287-DE86-235B-816FE4950903}"/>
              </a:ext>
            </a:extLst>
          </p:cNvPr>
          <p:cNvGraphicFramePr>
            <a:graphicFrameLocks noGrp="1"/>
          </p:cNvGraphicFramePr>
          <p:nvPr>
            <p:extLst>
              <p:ext uri="{D42A27DB-BD31-4B8C-83A1-F6EECF244321}">
                <p14:modId xmlns:p14="http://schemas.microsoft.com/office/powerpoint/2010/main" val="4128481584"/>
              </p:ext>
            </p:extLst>
          </p:nvPr>
        </p:nvGraphicFramePr>
        <p:xfrm>
          <a:off x="9286533" y="25361"/>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0" name="Oval 9">
            <a:hlinkClick r:id="rId3" tooltip="The icon will be migrated for the queues but they will not be collapsible in Cloud. There is no alternative for the feature in cloud."/>
            <a:extLst>
              <a:ext uri="{FF2B5EF4-FFF2-40B4-BE49-F238E27FC236}">
                <a16:creationId xmlns:a16="http://schemas.microsoft.com/office/drawing/2014/main" id="{5013F539-D554-1F3F-6948-2E41B713DCEB}"/>
              </a:ext>
            </a:extLst>
          </p:cNvPr>
          <p:cNvSpPr/>
          <p:nvPr/>
        </p:nvSpPr>
        <p:spPr>
          <a:xfrm>
            <a:off x="6167569"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A9427682-9FC2-8BC2-D38D-A3637657EF99}"/>
              </a:ext>
            </a:extLst>
          </p:cNvPr>
          <p:cNvSpPr/>
          <p:nvPr/>
        </p:nvSpPr>
        <p:spPr>
          <a:xfrm>
            <a:off x="6947378"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655BAD75-B07F-04AF-7FAD-4620E061DFD2}"/>
              </a:ext>
            </a:extLst>
          </p:cNvPr>
          <p:cNvSpPr/>
          <p:nvPr/>
        </p:nvSpPr>
        <p:spPr>
          <a:xfrm>
            <a:off x="6955077"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3" tooltip="The icon will be migrated for the queues but they will not be collapsible in Cloud. There is no alternative for the feature in cloud."/>
            <a:extLst>
              <a:ext uri="{FF2B5EF4-FFF2-40B4-BE49-F238E27FC236}">
                <a16:creationId xmlns:a16="http://schemas.microsoft.com/office/drawing/2014/main" id="{6CC7A9D7-1BD6-C479-1FCD-0AC2B10D7CC3}"/>
              </a:ext>
            </a:extLst>
          </p:cNvPr>
          <p:cNvSpPr/>
          <p:nvPr/>
        </p:nvSpPr>
        <p:spPr>
          <a:xfrm>
            <a:off x="616211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8C53EC7A-76FA-09C8-6DA8-52964616470C}"/>
              </a:ext>
            </a:extLst>
          </p:cNvPr>
          <p:cNvSpPr/>
          <p:nvPr/>
        </p:nvSpPr>
        <p:spPr>
          <a:xfrm>
            <a:off x="7732639"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74710EB3-BD0E-D739-F8CF-8F60CE3EEB38}"/>
              </a:ext>
            </a:extLst>
          </p:cNvPr>
          <p:cNvSpPr/>
          <p:nvPr/>
        </p:nvSpPr>
        <p:spPr>
          <a:xfrm>
            <a:off x="7742585"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3" tooltip="Need to either use a paid add-on alternative or automation. Feature may be a replacement."/>
            <a:extLst>
              <a:ext uri="{FF2B5EF4-FFF2-40B4-BE49-F238E27FC236}">
                <a16:creationId xmlns:a16="http://schemas.microsoft.com/office/drawing/2014/main" id="{508ED85E-7827-A4EF-DD5A-9F608F9EF312}"/>
              </a:ext>
            </a:extLst>
          </p:cNvPr>
          <p:cNvSpPr/>
          <p:nvPr/>
        </p:nvSpPr>
        <p:spPr>
          <a:xfrm>
            <a:off x="853009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3" tooltip="Need to either use a paid add-on alternative or automation. Feature may be a replacement."/>
            <a:extLst>
              <a:ext uri="{FF2B5EF4-FFF2-40B4-BE49-F238E27FC236}">
                <a16:creationId xmlns:a16="http://schemas.microsoft.com/office/drawing/2014/main" id="{C0E76801-B470-E560-9103-3FD5542A8DB1}"/>
              </a:ext>
            </a:extLst>
          </p:cNvPr>
          <p:cNvSpPr/>
          <p:nvPr/>
        </p:nvSpPr>
        <p:spPr>
          <a:xfrm>
            <a:off x="8517900"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3"/>
            <a:extLst>
              <a:ext uri="{FF2B5EF4-FFF2-40B4-BE49-F238E27FC236}">
                <a16:creationId xmlns:a16="http://schemas.microsoft.com/office/drawing/2014/main" id="{ED6DD45B-5C9E-65F1-4F68-CC317E2EEA55}"/>
              </a:ext>
            </a:extLst>
          </p:cNvPr>
          <p:cNvSpPr/>
          <p:nvPr/>
        </p:nvSpPr>
        <p:spPr>
          <a:xfrm>
            <a:off x="931760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3" tooltip="Replaced by Atlassian access which will provide SSO to the cloud"/>
            <a:extLst>
              <a:ext uri="{FF2B5EF4-FFF2-40B4-BE49-F238E27FC236}">
                <a16:creationId xmlns:a16="http://schemas.microsoft.com/office/drawing/2014/main" id="{A9DB1176-913A-1C9F-892A-F8C1641080FE}"/>
              </a:ext>
            </a:extLst>
          </p:cNvPr>
          <p:cNvSpPr/>
          <p:nvPr/>
        </p:nvSpPr>
        <p:spPr>
          <a:xfrm>
            <a:off x="9303161"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3" tooltip="This is part of Configuration Manager add-on so please refer to Configuration Manager for any migration notes."/>
            <a:extLst>
              <a:ext uri="{FF2B5EF4-FFF2-40B4-BE49-F238E27FC236}">
                <a16:creationId xmlns:a16="http://schemas.microsoft.com/office/drawing/2014/main" id="{5B151FC2-4DA7-5385-AD94-E26527368527}"/>
              </a:ext>
            </a:extLst>
          </p:cNvPr>
          <p:cNvSpPr/>
          <p:nvPr/>
        </p:nvSpPr>
        <p:spPr>
          <a:xfrm>
            <a:off x="10105107"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3" tooltip="This is part of Configuration Manager add-on so please refer to Configuration Manager for any migration notes."/>
            <a:extLst>
              <a:ext uri="{FF2B5EF4-FFF2-40B4-BE49-F238E27FC236}">
                <a16:creationId xmlns:a16="http://schemas.microsoft.com/office/drawing/2014/main" id="{16DFFF98-A159-A122-721D-3A5F453E5125}"/>
              </a:ext>
            </a:extLst>
          </p:cNvPr>
          <p:cNvSpPr/>
          <p:nvPr/>
        </p:nvSpPr>
        <p:spPr>
          <a:xfrm>
            <a:off x="1008842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font, graphics, logo, graphic design&#10;&#10;Description automatically generated">
            <a:extLst>
              <a:ext uri="{FF2B5EF4-FFF2-40B4-BE49-F238E27FC236}">
                <a16:creationId xmlns:a16="http://schemas.microsoft.com/office/drawing/2014/main" id="{4857063E-6911-C542-8688-58664D337F46}"/>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478455608"/>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PHE:</a:t>
            </a:r>
            <a:b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br>
            <a:r>
              <a:rPr kumimoji="0" lang="en-GB" sz="22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Jira applications and plug-Ins:</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5</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9357222"/>
              </p:ext>
            </p:extLst>
          </p:nvPr>
        </p:nvGraphicFramePr>
        <p:xfrm>
          <a:off x="237994" y="1429409"/>
          <a:ext cx="11023564" cy="4934091"/>
        </p:xfrm>
        <a:graphic>
          <a:graphicData uri="http://schemas.openxmlformats.org/drawingml/2006/table">
            <a:tbl>
              <a:tblPr firstRow="1" bandRow="1">
                <a:tableStyleId>{5C22544A-7EE6-4342-B048-85BDC9FD1C3A}</a:tableStyleId>
              </a:tblPr>
              <a:tblGrid>
                <a:gridCol w="1103404">
                  <a:extLst>
                    <a:ext uri="{9D8B030D-6E8A-4147-A177-3AD203B41FA5}">
                      <a16:colId xmlns:a16="http://schemas.microsoft.com/office/drawing/2014/main" val="380432476"/>
                    </a:ext>
                  </a:extLst>
                </a:gridCol>
                <a:gridCol w="992016">
                  <a:extLst>
                    <a:ext uri="{9D8B030D-6E8A-4147-A177-3AD203B41FA5}">
                      <a16:colId xmlns:a16="http://schemas.microsoft.com/office/drawing/2014/main" val="3121170550"/>
                    </a:ext>
                  </a:extLst>
                </a:gridCol>
                <a:gridCol w="992016">
                  <a:extLst>
                    <a:ext uri="{9D8B030D-6E8A-4147-A177-3AD203B41FA5}">
                      <a16:colId xmlns:a16="http://schemas.microsoft.com/office/drawing/2014/main" val="3018812229"/>
                    </a:ext>
                  </a:extLst>
                </a:gridCol>
                <a:gridCol w="992016">
                  <a:extLst>
                    <a:ext uri="{9D8B030D-6E8A-4147-A177-3AD203B41FA5}">
                      <a16:colId xmlns:a16="http://schemas.microsoft.com/office/drawing/2014/main" val="3514737683"/>
                    </a:ext>
                  </a:extLst>
                </a:gridCol>
                <a:gridCol w="992016">
                  <a:extLst>
                    <a:ext uri="{9D8B030D-6E8A-4147-A177-3AD203B41FA5}">
                      <a16:colId xmlns:a16="http://schemas.microsoft.com/office/drawing/2014/main" val="1609985352"/>
                    </a:ext>
                  </a:extLst>
                </a:gridCol>
                <a:gridCol w="992016">
                  <a:extLst>
                    <a:ext uri="{9D8B030D-6E8A-4147-A177-3AD203B41FA5}">
                      <a16:colId xmlns:a16="http://schemas.microsoft.com/office/drawing/2014/main" val="1343327588"/>
                    </a:ext>
                  </a:extLst>
                </a:gridCol>
                <a:gridCol w="992016">
                  <a:extLst>
                    <a:ext uri="{9D8B030D-6E8A-4147-A177-3AD203B41FA5}">
                      <a16:colId xmlns:a16="http://schemas.microsoft.com/office/drawing/2014/main" val="3049687073"/>
                    </a:ext>
                  </a:extLst>
                </a:gridCol>
                <a:gridCol w="992016">
                  <a:extLst>
                    <a:ext uri="{9D8B030D-6E8A-4147-A177-3AD203B41FA5}">
                      <a16:colId xmlns:a16="http://schemas.microsoft.com/office/drawing/2014/main" val="3223054763"/>
                    </a:ext>
                  </a:extLst>
                </a:gridCol>
                <a:gridCol w="992016">
                  <a:extLst>
                    <a:ext uri="{9D8B030D-6E8A-4147-A177-3AD203B41FA5}">
                      <a16:colId xmlns:a16="http://schemas.microsoft.com/office/drawing/2014/main" val="1220373823"/>
                    </a:ext>
                  </a:extLst>
                </a:gridCol>
                <a:gridCol w="992016">
                  <a:extLst>
                    <a:ext uri="{9D8B030D-6E8A-4147-A177-3AD203B41FA5}">
                      <a16:colId xmlns:a16="http://schemas.microsoft.com/office/drawing/2014/main" val="3701083732"/>
                    </a:ext>
                  </a:extLst>
                </a:gridCol>
                <a:gridCol w="992016">
                  <a:extLst>
                    <a:ext uri="{9D8B030D-6E8A-4147-A177-3AD203B41FA5}">
                      <a16:colId xmlns:a16="http://schemas.microsoft.com/office/drawing/2014/main" val="1008083161"/>
                    </a:ext>
                  </a:extLst>
                </a:gridCol>
              </a:tblGrid>
              <a:tr h="1544621">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Tempo Timesheets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Email This Issue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Smart Checklist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Elements Connect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nn-NO" sz="900" b="1" i="0" u="none" strike="noStrike">
                          <a:solidFill>
                            <a:schemeClr val="bg1"/>
                          </a:solidFill>
                          <a:effectLst/>
                          <a:latin typeface="+mn-lt"/>
                        </a:rPr>
                        <a:t>Microsoft Teams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PII Protection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Extended Schemes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User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Email Attachments for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276909">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configuration not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 </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Replaced: </a:t>
                      </a:r>
                    </a:p>
                    <a:p>
                      <a:pPr algn="ctr" fontAlgn="ctr"/>
                      <a:r>
                        <a:rPr lang="en-US" sz="900" b="0" i="0" u="none" strike="noStrike" dirty="0">
                          <a:solidFill>
                            <a:srgbClr val="000000"/>
                          </a:solidFill>
                          <a:effectLst/>
                          <a:latin typeface="+mn-lt"/>
                        </a:rPr>
                        <a:t>All live fields need to be converted to snapshots and other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Teams admin need to establish new connection.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Unlicensed app in Jira server.</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possible and no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or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Most management will be done by Azure 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err="1">
                          <a:solidFill>
                            <a:srgbClr val="000000"/>
                          </a:solidFill>
                          <a:effectLst/>
                          <a:latin typeface="+mn-lt"/>
                        </a:rPr>
                        <a:t>Decommissioned:</a:t>
                      </a:r>
                      <a:r>
                        <a:rPr lang="en-US" sz="900" b="0" i="0" u="none" strike="noStrike" dirty="0" err="1">
                          <a:solidFill>
                            <a:srgbClr val="000000"/>
                          </a:solidFill>
                          <a:effectLst/>
                          <a:latin typeface="+mn-lt"/>
                        </a:rPr>
                        <a:t>Transitions</a:t>
                      </a:r>
                      <a:r>
                        <a:rPr lang="en-US" sz="900" b="0" i="0" u="none" strike="noStrike" dirty="0">
                          <a:solidFill>
                            <a:srgbClr val="000000"/>
                          </a:solidFill>
                          <a:effectLst/>
                          <a:latin typeface="+mn-lt"/>
                        </a:rPr>
                        <a:t> and validators used as a workaround.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076341">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6220">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3" name="Oval 2">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CD220765-AF75-287F-DB8D-D09EB6EB3656}"/>
              </a:ext>
            </a:extLst>
          </p:cNvPr>
          <p:cNvSpPr/>
          <p:nvPr/>
        </p:nvSpPr>
        <p:spPr>
          <a:xfrm>
            <a:off x="1696972"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623D84A7-4398-E3BB-8AAB-3826EBCD2246}"/>
              </a:ext>
            </a:extLst>
          </p:cNvPr>
          <p:cNvSpPr/>
          <p:nvPr/>
        </p:nvSpPr>
        <p:spPr>
          <a:xfrm>
            <a:off x="169697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hlinkClick r:id="rId3" tooltip="Some configuration that is outdated will not be migrated. There is an add on update that will be required before migration. "/>
            <a:extLst>
              <a:ext uri="{FF2B5EF4-FFF2-40B4-BE49-F238E27FC236}">
                <a16:creationId xmlns:a16="http://schemas.microsoft.com/office/drawing/2014/main" id="{E567C3D4-4A72-5091-6DF6-199146E733C0}"/>
              </a:ext>
            </a:extLst>
          </p:cNvPr>
          <p:cNvSpPr/>
          <p:nvPr/>
        </p:nvSpPr>
        <p:spPr>
          <a:xfrm>
            <a:off x="2688745"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hlinkClick r:id="rId3" tooltip="Some configuration that is outdated will not be migrated. There is an add on update that will be required before migration. "/>
            <a:extLst>
              <a:ext uri="{FF2B5EF4-FFF2-40B4-BE49-F238E27FC236}">
                <a16:creationId xmlns:a16="http://schemas.microsoft.com/office/drawing/2014/main" id="{CB60D7F4-6EF8-D1A2-D7A5-7BC205B58288}"/>
              </a:ext>
            </a:extLst>
          </p:cNvPr>
          <p:cNvSpPr/>
          <p:nvPr/>
        </p:nvSpPr>
        <p:spPr>
          <a:xfrm>
            <a:off x="268646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D6C6B8DE-49D2-5554-13E7-F7B817B633D6}"/>
              </a:ext>
            </a:extLst>
          </p:cNvPr>
          <p:cNvSpPr/>
          <p:nvPr/>
        </p:nvSpPr>
        <p:spPr>
          <a:xfrm>
            <a:off x="3680518" y="4631920"/>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FB98C0DA-4295-9BB9-0DB3-53030AAFB20D}"/>
              </a:ext>
            </a:extLst>
          </p:cNvPr>
          <p:cNvSpPr/>
          <p:nvPr/>
        </p:nvSpPr>
        <p:spPr>
          <a:xfrm>
            <a:off x="367595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3" tooltip="Manual recreation of configuration. 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994498D5-4EAD-909A-8997-11A19AFFF735}"/>
              </a:ext>
            </a:extLst>
          </p:cNvPr>
          <p:cNvSpPr/>
          <p:nvPr/>
        </p:nvSpPr>
        <p:spPr>
          <a:xfrm>
            <a:off x="4672291" y="463192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3" tooltip="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8FDEA508-46E2-9F0D-0BA3-7356CD210F71}"/>
              </a:ext>
            </a:extLst>
          </p:cNvPr>
          <p:cNvSpPr/>
          <p:nvPr/>
        </p:nvSpPr>
        <p:spPr>
          <a:xfrm>
            <a:off x="466544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3" tooltip="Teams admin need to establish new connection with cloud based app. No data migration needed."/>
            <a:extLst>
              <a:ext uri="{FF2B5EF4-FFF2-40B4-BE49-F238E27FC236}">
                <a16:creationId xmlns:a16="http://schemas.microsoft.com/office/drawing/2014/main" id="{4AC94463-6787-5628-9EBF-CE55187CB2C7}"/>
              </a:ext>
            </a:extLst>
          </p:cNvPr>
          <p:cNvSpPr/>
          <p:nvPr/>
        </p:nvSpPr>
        <p:spPr>
          <a:xfrm>
            <a:off x="5664064"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9AFCD47-86CD-B6EC-6D90-84BA5386E59E}"/>
              </a:ext>
            </a:extLst>
          </p:cNvPr>
          <p:cNvSpPr/>
          <p:nvPr/>
        </p:nvSpPr>
        <p:spPr>
          <a:xfrm>
            <a:off x="5654932" y="56650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4E84E221-496A-E3A1-5B6A-8A0920FAD62C}"/>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E057C60-7483-DA98-A6FE-2E03F2CBFE10}"/>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FE5C3B4-A6EC-FA4B-757B-5162F0A0C47A}"/>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3ABADCBB-1A41-597C-2C72-CB1492A3FCD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14F7B8A-57DE-2B76-C911-A1E605122625}"/>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752E6B63-44E6-2A57-7E2A-EC4DE60A5E3D}"/>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Table 58">
            <a:extLst>
              <a:ext uri="{FF2B5EF4-FFF2-40B4-BE49-F238E27FC236}">
                <a16:creationId xmlns:a16="http://schemas.microsoft.com/office/drawing/2014/main" id="{CF6E54CC-67D0-9E2A-E05E-5B7C1E97B7C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27" name="Picture 26" descr="Graphical user interface, application&#10;&#10;Description automatically generated">
            <a:extLst>
              <a:ext uri="{FF2B5EF4-FFF2-40B4-BE49-F238E27FC236}">
                <a16:creationId xmlns:a16="http://schemas.microsoft.com/office/drawing/2014/main" id="{18BAC040-C5C5-424B-FC1F-8930C0DD5581}"/>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467051" y="4417344"/>
            <a:ext cx="590956" cy="550041"/>
          </a:xfrm>
          <a:prstGeom prst="rect">
            <a:avLst/>
          </a:prstGeom>
        </p:spPr>
      </p:pic>
      <p:pic>
        <p:nvPicPr>
          <p:cNvPr id="29" name="Picture 28" descr="A picture containing font, graphics, logo, graphic design&#10;&#10;Description automatically generated">
            <a:extLst>
              <a:ext uri="{FF2B5EF4-FFF2-40B4-BE49-F238E27FC236}">
                <a16:creationId xmlns:a16="http://schemas.microsoft.com/office/drawing/2014/main" id="{9C89D58A-92F5-6FF8-4E1C-6287E79068A8}"/>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5822490" y="268106"/>
            <a:ext cx="2829894" cy="948257"/>
          </a:xfrm>
          <a:prstGeom prst="rect">
            <a:avLst/>
          </a:prstGeom>
        </p:spPr>
      </p:pic>
      <p:sp>
        <p:nvSpPr>
          <p:cNvPr id="30" name="Oval 29">
            <a:hlinkClick r:id="rId3" tooltip="Feature is built into Jira. No data migration required."/>
            <a:extLst>
              <a:ext uri="{FF2B5EF4-FFF2-40B4-BE49-F238E27FC236}">
                <a16:creationId xmlns:a16="http://schemas.microsoft.com/office/drawing/2014/main" id="{D7A13874-95E4-E5CD-77E5-C25DB1B80B44}"/>
              </a:ext>
            </a:extLst>
          </p:cNvPr>
          <p:cNvSpPr/>
          <p:nvPr/>
        </p:nvSpPr>
        <p:spPr>
          <a:xfrm>
            <a:off x="6655837"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hlinkClick r:id="rId3" tooltip="Feature is built into Jira. No data migration required."/>
            <a:extLst>
              <a:ext uri="{FF2B5EF4-FFF2-40B4-BE49-F238E27FC236}">
                <a16:creationId xmlns:a16="http://schemas.microsoft.com/office/drawing/2014/main" id="{3502C7A2-53E0-4258-1817-EA9197A9C31F}"/>
              </a:ext>
            </a:extLst>
          </p:cNvPr>
          <p:cNvSpPr/>
          <p:nvPr/>
        </p:nvSpPr>
        <p:spPr>
          <a:xfrm>
            <a:off x="664442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3" tooltip="No migration possible and no alternative. There is currently an open feature request."/>
            <a:extLst>
              <a:ext uri="{FF2B5EF4-FFF2-40B4-BE49-F238E27FC236}">
                <a16:creationId xmlns:a16="http://schemas.microsoft.com/office/drawing/2014/main" id="{587747EB-82DE-74CC-97B0-1E793D51E076}"/>
              </a:ext>
            </a:extLst>
          </p:cNvPr>
          <p:cNvSpPr/>
          <p:nvPr/>
        </p:nvSpPr>
        <p:spPr>
          <a:xfrm>
            <a:off x="764761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3" tooltip="No migration possible and no alternative. There is currently an open feature request."/>
            <a:extLst>
              <a:ext uri="{FF2B5EF4-FFF2-40B4-BE49-F238E27FC236}">
                <a16:creationId xmlns:a16="http://schemas.microsoft.com/office/drawing/2014/main" id="{39AF0C3B-81BE-80EB-B5CA-BF37A5154C5E}"/>
              </a:ext>
            </a:extLst>
          </p:cNvPr>
          <p:cNvSpPr/>
          <p:nvPr/>
        </p:nvSpPr>
        <p:spPr>
          <a:xfrm>
            <a:off x="763391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D685ABF5-F77A-F739-5C77-52DC53E675DF}"/>
              </a:ext>
            </a:extLst>
          </p:cNvPr>
          <p:cNvSpPr/>
          <p:nvPr/>
        </p:nvSpPr>
        <p:spPr>
          <a:xfrm>
            <a:off x="8639383"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41022188-FC74-2A12-CA4D-201F04D1EE4A}"/>
              </a:ext>
            </a:extLst>
          </p:cNvPr>
          <p:cNvSpPr/>
          <p:nvPr/>
        </p:nvSpPr>
        <p:spPr>
          <a:xfrm>
            <a:off x="862340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B60109B7-B729-7F3C-1B8F-A4C8D570099F}"/>
              </a:ext>
            </a:extLst>
          </p:cNvPr>
          <p:cNvSpPr/>
          <p:nvPr/>
        </p:nvSpPr>
        <p:spPr>
          <a:xfrm>
            <a:off x="9631156"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D9EC3E7D-E5E9-93ED-D397-4EDBBDC05955}"/>
              </a:ext>
            </a:extLst>
          </p:cNvPr>
          <p:cNvSpPr/>
          <p:nvPr/>
        </p:nvSpPr>
        <p:spPr>
          <a:xfrm>
            <a:off x="961289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E9D5993A-3326-8412-77CB-5540BB3FA19C}"/>
              </a:ext>
            </a:extLst>
          </p:cNvPr>
          <p:cNvSpPr/>
          <p:nvPr/>
        </p:nvSpPr>
        <p:spPr>
          <a:xfrm>
            <a:off x="1062293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1BA8A293-A917-7E6E-7FEE-CFACD1500B7E}"/>
              </a:ext>
            </a:extLst>
          </p:cNvPr>
          <p:cNvSpPr/>
          <p:nvPr/>
        </p:nvSpPr>
        <p:spPr>
          <a:xfrm>
            <a:off x="1060238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 name="Picture 39" descr="Graphical user interface, application&#10;&#10;Description automatically generated">
            <a:extLst>
              <a:ext uri="{FF2B5EF4-FFF2-40B4-BE49-F238E27FC236}">
                <a16:creationId xmlns:a16="http://schemas.microsoft.com/office/drawing/2014/main" id="{0046A204-E3D4-4767-21A9-7B8E000A2239}"/>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481608" y="5348928"/>
            <a:ext cx="590955" cy="675739"/>
          </a:xfrm>
          <a:prstGeom prst="rect">
            <a:avLst/>
          </a:prstGeom>
        </p:spPr>
      </p:pic>
    </p:spTree>
    <p:extLst>
      <p:ext uri="{BB962C8B-B14F-4D97-AF65-F5344CB8AC3E}">
        <p14:creationId xmlns:p14="http://schemas.microsoft.com/office/powerpoint/2010/main" val="2162748070"/>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6</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75282187"/>
              </p:ext>
            </p:extLst>
          </p:nvPr>
        </p:nvGraphicFramePr>
        <p:xfrm>
          <a:off x="237995" y="1429409"/>
          <a:ext cx="10724624" cy="4820708"/>
        </p:xfrm>
        <a:graphic>
          <a:graphicData uri="http://schemas.openxmlformats.org/drawingml/2006/table">
            <a:tbl>
              <a:tblPr firstRow="1" bandRow="1">
                <a:tableStyleId>{5C22544A-7EE6-4342-B048-85BDC9FD1C3A}</a:tableStyleId>
              </a:tblPr>
              <a:tblGrid>
                <a:gridCol w="1197613">
                  <a:extLst>
                    <a:ext uri="{9D8B030D-6E8A-4147-A177-3AD203B41FA5}">
                      <a16:colId xmlns:a16="http://schemas.microsoft.com/office/drawing/2014/main" val="380432476"/>
                    </a:ext>
                  </a:extLst>
                </a:gridCol>
                <a:gridCol w="732847">
                  <a:extLst>
                    <a:ext uri="{9D8B030D-6E8A-4147-A177-3AD203B41FA5}">
                      <a16:colId xmlns:a16="http://schemas.microsoft.com/office/drawing/2014/main" val="3121170550"/>
                    </a:ext>
                  </a:extLst>
                </a:gridCol>
                <a:gridCol w="732847">
                  <a:extLst>
                    <a:ext uri="{9D8B030D-6E8A-4147-A177-3AD203B41FA5}">
                      <a16:colId xmlns:a16="http://schemas.microsoft.com/office/drawing/2014/main" val="2541738000"/>
                    </a:ext>
                  </a:extLst>
                </a:gridCol>
                <a:gridCol w="732847">
                  <a:extLst>
                    <a:ext uri="{9D8B030D-6E8A-4147-A177-3AD203B41FA5}">
                      <a16:colId xmlns:a16="http://schemas.microsoft.com/office/drawing/2014/main" val="2084039846"/>
                    </a:ext>
                  </a:extLst>
                </a:gridCol>
                <a:gridCol w="732847">
                  <a:extLst>
                    <a:ext uri="{9D8B030D-6E8A-4147-A177-3AD203B41FA5}">
                      <a16:colId xmlns:a16="http://schemas.microsoft.com/office/drawing/2014/main" val="1343327588"/>
                    </a:ext>
                  </a:extLst>
                </a:gridCol>
                <a:gridCol w="732847">
                  <a:extLst>
                    <a:ext uri="{9D8B030D-6E8A-4147-A177-3AD203B41FA5}">
                      <a16:colId xmlns:a16="http://schemas.microsoft.com/office/drawing/2014/main" val="3049687073"/>
                    </a:ext>
                  </a:extLst>
                </a:gridCol>
                <a:gridCol w="732847">
                  <a:extLst>
                    <a:ext uri="{9D8B030D-6E8A-4147-A177-3AD203B41FA5}">
                      <a16:colId xmlns:a16="http://schemas.microsoft.com/office/drawing/2014/main" val="2719287692"/>
                    </a:ext>
                  </a:extLst>
                </a:gridCol>
                <a:gridCol w="732847">
                  <a:extLst>
                    <a:ext uri="{9D8B030D-6E8A-4147-A177-3AD203B41FA5}">
                      <a16:colId xmlns:a16="http://schemas.microsoft.com/office/drawing/2014/main" val="95032028"/>
                    </a:ext>
                  </a:extLst>
                </a:gridCol>
                <a:gridCol w="732847">
                  <a:extLst>
                    <a:ext uri="{9D8B030D-6E8A-4147-A177-3AD203B41FA5}">
                      <a16:colId xmlns:a16="http://schemas.microsoft.com/office/drawing/2014/main" val="1968680544"/>
                    </a:ext>
                  </a:extLst>
                </a:gridCol>
                <a:gridCol w="732847">
                  <a:extLst>
                    <a:ext uri="{9D8B030D-6E8A-4147-A177-3AD203B41FA5}">
                      <a16:colId xmlns:a16="http://schemas.microsoft.com/office/drawing/2014/main" val="2658221661"/>
                    </a:ext>
                  </a:extLst>
                </a:gridCol>
                <a:gridCol w="732847">
                  <a:extLst>
                    <a:ext uri="{9D8B030D-6E8A-4147-A177-3AD203B41FA5}">
                      <a16:colId xmlns:a16="http://schemas.microsoft.com/office/drawing/2014/main" val="4099801158"/>
                    </a:ext>
                  </a:extLst>
                </a:gridCol>
                <a:gridCol w="732847">
                  <a:extLst>
                    <a:ext uri="{9D8B030D-6E8A-4147-A177-3AD203B41FA5}">
                      <a16:colId xmlns:a16="http://schemas.microsoft.com/office/drawing/2014/main" val="3919430479"/>
                    </a:ext>
                  </a:extLst>
                </a:gridCol>
                <a:gridCol w="732847">
                  <a:extLst>
                    <a:ext uri="{9D8B030D-6E8A-4147-A177-3AD203B41FA5}">
                      <a16:colId xmlns:a16="http://schemas.microsoft.com/office/drawing/2014/main" val="515991806"/>
                    </a:ext>
                  </a:extLst>
                </a:gridCol>
                <a:gridCol w="732847">
                  <a:extLst>
                    <a:ext uri="{9D8B030D-6E8A-4147-A177-3AD203B41FA5}">
                      <a16:colId xmlns:a16="http://schemas.microsoft.com/office/drawing/2014/main" val="2826762432"/>
                    </a:ext>
                  </a:extLst>
                </a:gridCol>
              </a:tblGrid>
              <a:tr h="502514">
                <a:tc>
                  <a:txBody>
                    <a:bodyPr/>
                    <a:lstStyle/>
                    <a:p>
                      <a:pPr algn="ctr"/>
                      <a:r>
                        <a:rPr lang="en-GB" sz="800" dirty="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800" b="1" kern="1200">
                          <a:solidFill>
                            <a:schemeClr val="lt1"/>
                          </a:solidFill>
                          <a:latin typeface="+mn-lt"/>
                          <a:ea typeface="+mn-ea"/>
                          <a:cs typeface="+mn-cs"/>
                        </a:rPr>
                        <a:t>BitBucket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Bamboo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Slack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Github</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PowerBI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SNOW </a:t>
                      </a:r>
                      <a:r>
                        <a:rPr lang="en-US" sz="800" b="1" kern="1200" dirty="0" err="1">
                          <a:solidFill>
                            <a:schemeClr val="lt1"/>
                          </a:solidFill>
                          <a:latin typeface="+mn-lt"/>
                          <a:ea typeface="+mn-ea"/>
                          <a:cs typeface="+mn-cs"/>
                        </a:rPr>
                        <a:t>WebHook</a:t>
                      </a:r>
                      <a:r>
                        <a:rPr lang="en-US" sz="800" b="1" kern="1200" dirty="0">
                          <a:solidFill>
                            <a:schemeClr val="lt1"/>
                          </a:solidFill>
                          <a:latin typeface="+mn-lt"/>
                          <a:ea typeface="+mn-ea"/>
                          <a:cs typeface="+mn-cs"/>
                        </a:rPr>
                        <a:t> Listener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AzureDevOps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JSM Incoming Mailboxes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Webhook/ Ops Genie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CrowdServer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Kahootz</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Trello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48855">
                <a:tc>
                  <a:txBody>
                    <a:bodyPr/>
                    <a:lstStyle/>
                    <a:p>
                      <a:pPr algn="ctr"/>
                      <a:r>
                        <a:rPr lang="en-GB" sz="8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a:t>Admins will need to connect new and remove existing.</a:t>
                      </a:r>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solidFill>
                            <a:schemeClr val="tx1"/>
                          </a:solidFill>
                        </a:rPr>
                        <a:t>Kiran to </a:t>
                      </a:r>
                      <a:r>
                        <a:rPr lang="en-US" sz="800">
                          <a:solidFill>
                            <a:schemeClr val="tx1"/>
                          </a:solidFill>
                        </a:rPr>
                        <a:t>Create a new connection on Github side</a:t>
                      </a:r>
                      <a:endParaRPr lang="en-GB" sz="8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Will not be integrated with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Set up activities only.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 integration no migration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No mailboxes setup for any of the JSM projects.</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Linked to offloading covid project, no integration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Links need updated, there will be some work post migration to update.</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SSO being Replaced.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Migrated.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being migrated as considered a luxury.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62219">
                <a:tc>
                  <a:txBody>
                    <a:bodyPr/>
                    <a:lstStyle/>
                    <a:p>
                      <a:pPr algn="r"/>
                      <a:r>
                        <a:rPr lang="en-GB" sz="800" b="1"/>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62219">
                <a:tc>
                  <a:txBody>
                    <a:bodyPr/>
                    <a:lstStyle/>
                    <a:p>
                      <a:pPr algn="r"/>
                      <a:r>
                        <a:rPr lang="en-GB" sz="800" b="1" dirty="0"/>
                        <a:t>Site</a:t>
                      </a:r>
                    </a:p>
                    <a:p>
                      <a:pPr algn="r"/>
                      <a:r>
                        <a:rPr lang="en-GB" sz="800" b="1" dirty="0"/>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62219">
                <a:tc>
                  <a:txBody>
                    <a:bodyPr/>
                    <a:lstStyle/>
                    <a:p>
                      <a:pPr algn="r"/>
                      <a:r>
                        <a:rPr lang="en-GB" sz="8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8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62219">
                <a:tc>
                  <a:txBody>
                    <a:bodyPr/>
                    <a:lstStyle/>
                    <a:p>
                      <a:pPr algn="r"/>
                      <a:r>
                        <a:rPr lang="en-GB" sz="800" b="1"/>
                        <a:t>PHE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62219">
                <a:tc>
                  <a:txBody>
                    <a:bodyPr/>
                    <a:lstStyle/>
                    <a:p>
                      <a:pPr algn="r"/>
                      <a:r>
                        <a:rPr lang="en-GB" sz="800" b="1"/>
                        <a:t>T&amp;T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62219">
                <a:tc>
                  <a:txBody>
                    <a:bodyPr/>
                    <a:lstStyle/>
                    <a:p>
                      <a:pPr algn="r"/>
                      <a:r>
                        <a:rPr lang="en-GB" sz="8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3" name="Oval 2">
            <a:extLst>
              <a:ext uri="{FF2B5EF4-FFF2-40B4-BE49-F238E27FC236}">
                <a16:creationId xmlns:a16="http://schemas.microsoft.com/office/drawing/2014/main" id="{1603AF9F-7953-AB9A-BFFF-6B796A944954}"/>
              </a:ext>
            </a:extLst>
          </p:cNvPr>
          <p:cNvSpPr/>
          <p:nvPr/>
        </p:nvSpPr>
        <p:spPr>
          <a:xfrm>
            <a:off x="16198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3" tooltip="Atlassian will recreate the link in cloud during migration. "/>
            <a:extLst>
              <a:ext uri="{FF2B5EF4-FFF2-40B4-BE49-F238E27FC236}">
                <a16:creationId xmlns:a16="http://schemas.microsoft.com/office/drawing/2014/main" id="{544E8E69-39EE-BBDD-0BFC-983320504C35}"/>
              </a:ext>
            </a:extLst>
          </p:cNvPr>
          <p:cNvSpPr/>
          <p:nvPr/>
        </p:nvSpPr>
        <p:spPr>
          <a:xfrm>
            <a:off x="1616281"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3FA63A69-33A5-7741-837B-B95EAE15CAC3}"/>
              </a:ext>
            </a:extLst>
          </p:cNvPr>
          <p:cNvSpPr/>
          <p:nvPr/>
        </p:nvSpPr>
        <p:spPr>
          <a:xfrm>
            <a:off x="1616281" y="410669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E0F61DC2-A3DB-0D91-213F-92121FC03183}"/>
              </a:ext>
            </a:extLst>
          </p:cNvPr>
          <p:cNvSpPr/>
          <p:nvPr/>
        </p:nvSpPr>
        <p:spPr>
          <a:xfrm>
            <a:off x="1613586"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867ADB8F-AF1F-4D09-CEBC-D5B89B900D24}"/>
              </a:ext>
            </a:extLst>
          </p:cNvPr>
          <p:cNvSpPr/>
          <p:nvPr/>
        </p:nvSpPr>
        <p:spPr>
          <a:xfrm>
            <a:off x="1608388"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FF7EAEEC-EF87-F8B8-C603-BB79EBED17AB}"/>
              </a:ext>
            </a:extLst>
          </p:cNvPr>
          <p:cNvSpPr/>
          <p:nvPr/>
        </p:nvSpPr>
        <p:spPr>
          <a:xfrm>
            <a:off x="16095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600D53C7-E042-9EBD-8B03-D62851A1EE23}"/>
              </a:ext>
            </a:extLst>
          </p:cNvPr>
          <p:cNvSpPr/>
          <p:nvPr/>
        </p:nvSpPr>
        <p:spPr>
          <a:xfrm>
            <a:off x="235411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3493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652A7465-1C08-7C04-E79C-210A4D926C14}"/>
              </a:ext>
            </a:extLst>
          </p:cNvPr>
          <p:cNvSpPr/>
          <p:nvPr/>
        </p:nvSpPr>
        <p:spPr>
          <a:xfrm>
            <a:off x="2348275"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343449"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64ACE0DF-70CB-BCFD-79D5-29FE559B2729}"/>
              </a:ext>
            </a:extLst>
          </p:cNvPr>
          <p:cNvSpPr/>
          <p:nvPr/>
        </p:nvSpPr>
        <p:spPr>
          <a:xfrm>
            <a:off x="234455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3" tooltip="Atlassian will recreate the link in cloud during migration. "/>
            <a:extLst>
              <a:ext uri="{FF2B5EF4-FFF2-40B4-BE49-F238E27FC236}">
                <a16:creationId xmlns:a16="http://schemas.microsoft.com/office/drawing/2014/main" id="{4FA0F8D7-A87B-847C-B3CC-21F7D4D0ED13}"/>
              </a:ext>
            </a:extLst>
          </p:cNvPr>
          <p:cNvSpPr/>
          <p:nvPr/>
        </p:nvSpPr>
        <p:spPr>
          <a:xfrm>
            <a:off x="2350778"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088DDF8E-B7BE-985B-979D-5FE9A9F3DD06}"/>
              </a:ext>
            </a:extLst>
          </p:cNvPr>
          <p:cNvSpPr/>
          <p:nvPr/>
        </p:nvSpPr>
        <p:spPr>
          <a:xfrm>
            <a:off x="308835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662D151E-79BC-1B9B-6604-B147F4403889}"/>
              </a:ext>
            </a:extLst>
          </p:cNvPr>
          <p:cNvSpPr/>
          <p:nvPr/>
        </p:nvSpPr>
        <p:spPr>
          <a:xfrm>
            <a:off x="30824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36D6DB08-B76E-1F45-2FA1-C649D7761068}"/>
              </a:ext>
            </a:extLst>
          </p:cNvPr>
          <p:cNvSpPr/>
          <p:nvPr/>
        </p:nvSpPr>
        <p:spPr>
          <a:xfrm>
            <a:off x="308296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60B9E323-16B9-D624-D6D0-7B369C9C9B4A}"/>
              </a:ext>
            </a:extLst>
          </p:cNvPr>
          <p:cNvSpPr/>
          <p:nvPr/>
        </p:nvSpPr>
        <p:spPr>
          <a:xfrm>
            <a:off x="751101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CBB67B27-93D6-85FE-B81C-C2AB2F84A980}"/>
              </a:ext>
            </a:extLst>
          </p:cNvPr>
          <p:cNvSpPr/>
          <p:nvPr/>
        </p:nvSpPr>
        <p:spPr>
          <a:xfrm>
            <a:off x="30795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3" tooltip="Some work by admins to reconnect slack integrations , copying the configuration from PHE Server."/>
            <a:extLst>
              <a:ext uri="{FF2B5EF4-FFF2-40B4-BE49-F238E27FC236}">
                <a16:creationId xmlns:a16="http://schemas.microsoft.com/office/drawing/2014/main" id="{11F416A4-695F-B7FF-4BD7-4A063FAB0A14}"/>
              </a:ext>
            </a:extLst>
          </p:cNvPr>
          <p:cNvSpPr/>
          <p:nvPr/>
        </p:nvSpPr>
        <p:spPr>
          <a:xfrm>
            <a:off x="3085275"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hlinkClick r:id="rId3" tooltip="May require workarounds for some reports. Current use is automated."/>
            <a:extLst>
              <a:ext uri="{FF2B5EF4-FFF2-40B4-BE49-F238E27FC236}">
                <a16:creationId xmlns:a16="http://schemas.microsoft.com/office/drawing/2014/main" id="{388ED0D5-7418-C9E5-DCE6-9FF2E43E5002}"/>
              </a:ext>
            </a:extLst>
          </p:cNvPr>
          <p:cNvSpPr/>
          <p:nvPr/>
        </p:nvSpPr>
        <p:spPr>
          <a:xfrm>
            <a:off x="4556831" y="299054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1C83D3CE-18E1-BB80-4A9E-752EAADAA483}"/>
              </a:ext>
            </a:extLst>
          </p:cNvPr>
          <p:cNvSpPr/>
          <p:nvPr/>
        </p:nvSpPr>
        <p:spPr>
          <a:xfrm>
            <a:off x="38155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hlinkClick r:id="rId3"/>
            <a:extLst>
              <a:ext uri="{FF2B5EF4-FFF2-40B4-BE49-F238E27FC236}">
                <a16:creationId xmlns:a16="http://schemas.microsoft.com/office/drawing/2014/main" id="{3B623746-BDD3-4DC5-61D5-BC5B952049EF}"/>
              </a:ext>
            </a:extLst>
          </p:cNvPr>
          <p:cNvSpPr/>
          <p:nvPr/>
        </p:nvSpPr>
        <p:spPr>
          <a:xfrm>
            <a:off x="3817653"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C5FFD922-B775-1F6A-8AD8-89A91AB55521}"/>
              </a:ext>
            </a:extLst>
          </p:cNvPr>
          <p:cNvSpPr/>
          <p:nvPr/>
        </p:nvSpPr>
        <p:spPr>
          <a:xfrm>
            <a:off x="307851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D11EF3AA-1B39-2663-3DCD-F57090DF3E03}"/>
              </a:ext>
            </a:extLst>
          </p:cNvPr>
          <p:cNvSpPr/>
          <p:nvPr/>
        </p:nvSpPr>
        <p:spPr>
          <a:xfrm>
            <a:off x="3814507" y="580328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3" tooltip="Some work by PHE Admins to connect with cloud and test."/>
            <a:extLst>
              <a:ext uri="{FF2B5EF4-FFF2-40B4-BE49-F238E27FC236}">
                <a16:creationId xmlns:a16="http://schemas.microsoft.com/office/drawing/2014/main" id="{683E689B-7B1D-FFEF-6592-F5F0ABDB8687}"/>
              </a:ext>
            </a:extLst>
          </p:cNvPr>
          <p:cNvSpPr/>
          <p:nvPr/>
        </p:nvSpPr>
        <p:spPr>
          <a:xfrm>
            <a:off x="3819772"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35FB3450-22E6-745C-5F01-D0C697F4C176}"/>
              </a:ext>
            </a:extLst>
          </p:cNvPr>
          <p:cNvSpPr/>
          <p:nvPr/>
        </p:nvSpPr>
        <p:spPr>
          <a:xfrm>
            <a:off x="382259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3" tooltip="Not Connected and has no integration with Jira"/>
            <a:extLst>
              <a:ext uri="{FF2B5EF4-FFF2-40B4-BE49-F238E27FC236}">
                <a16:creationId xmlns:a16="http://schemas.microsoft.com/office/drawing/2014/main" id="{603CA150-7F63-0FDA-8CCF-0A117B37DB06}"/>
              </a:ext>
            </a:extLst>
          </p:cNvPr>
          <p:cNvSpPr/>
          <p:nvPr/>
        </p:nvSpPr>
        <p:spPr>
          <a:xfrm>
            <a:off x="4548681" y="4135606"/>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2E2AE61C-875E-BA25-2A92-9C39AB8E718B}"/>
              </a:ext>
            </a:extLst>
          </p:cNvPr>
          <p:cNvSpPr/>
          <p:nvPr/>
        </p:nvSpPr>
        <p:spPr>
          <a:xfrm>
            <a:off x="455234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3"/>
            <a:extLst>
              <a:ext uri="{FF2B5EF4-FFF2-40B4-BE49-F238E27FC236}">
                <a16:creationId xmlns:a16="http://schemas.microsoft.com/office/drawing/2014/main" id="{293AE971-3AC8-3692-DBA0-3378F77E46ED}"/>
              </a:ext>
            </a:extLst>
          </p:cNvPr>
          <p:cNvSpPr/>
          <p:nvPr/>
        </p:nvSpPr>
        <p:spPr>
          <a:xfrm>
            <a:off x="381357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B58BD210-543F-1D10-6BC4-C620A47B7B10}"/>
              </a:ext>
            </a:extLst>
          </p:cNvPr>
          <p:cNvSpPr/>
          <p:nvPr/>
        </p:nvSpPr>
        <p:spPr>
          <a:xfrm>
            <a:off x="4549482"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F8B24263-DD71-C6CF-D80E-FD51D664D652}"/>
              </a:ext>
            </a:extLst>
          </p:cNvPr>
          <p:cNvSpPr/>
          <p:nvPr/>
        </p:nvSpPr>
        <p:spPr>
          <a:xfrm>
            <a:off x="455426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284C8D10-A5A3-CC0E-A9AA-89891C10D6B9}"/>
              </a:ext>
            </a:extLst>
          </p:cNvPr>
          <p:cNvSpPr/>
          <p:nvPr/>
        </p:nvSpPr>
        <p:spPr>
          <a:xfrm>
            <a:off x="52910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DDE5C2D3-2CA4-6C67-FF92-178406E155FE}"/>
              </a:ext>
            </a:extLst>
          </p:cNvPr>
          <p:cNvSpPr/>
          <p:nvPr/>
        </p:nvSpPr>
        <p:spPr>
          <a:xfrm>
            <a:off x="52817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D14F105-7893-21E8-8759-87BDB531C0CA}"/>
              </a:ext>
            </a:extLst>
          </p:cNvPr>
          <p:cNvSpPr/>
          <p:nvPr/>
        </p:nvSpPr>
        <p:spPr>
          <a:xfrm>
            <a:off x="528703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hlinkClick r:id="rId3" tooltip="Not Connected and has no integration with Jira."/>
            <a:extLst>
              <a:ext uri="{FF2B5EF4-FFF2-40B4-BE49-F238E27FC236}">
                <a16:creationId xmlns:a16="http://schemas.microsoft.com/office/drawing/2014/main" id="{5495A1DE-8EDC-97D7-55C6-3A76F60B1FBF}"/>
              </a:ext>
            </a:extLst>
          </p:cNvPr>
          <p:cNvSpPr/>
          <p:nvPr/>
        </p:nvSpPr>
        <p:spPr>
          <a:xfrm>
            <a:off x="454863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F2B8F09F-4244-31AC-89CD-D40E320C1E1F}"/>
              </a:ext>
            </a:extLst>
          </p:cNvPr>
          <p:cNvSpPr/>
          <p:nvPr/>
        </p:nvSpPr>
        <p:spPr>
          <a:xfrm>
            <a:off x="5284457"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3" tooltip="SNOW can create issues into Jira. Comments and attachments are synced both ways. The integration is only to HSOP project."/>
            <a:extLst>
              <a:ext uri="{FF2B5EF4-FFF2-40B4-BE49-F238E27FC236}">
                <a16:creationId xmlns:a16="http://schemas.microsoft.com/office/drawing/2014/main" id="{8A1FB549-FDEA-9FDB-D824-1A5EE17FB75E}"/>
              </a:ext>
            </a:extLst>
          </p:cNvPr>
          <p:cNvSpPr/>
          <p:nvPr/>
        </p:nvSpPr>
        <p:spPr>
          <a:xfrm>
            <a:off x="5288766"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9EDF936D-B544-F816-F71B-E090ED81C9B4}"/>
              </a:ext>
            </a:extLst>
          </p:cNvPr>
          <p:cNvSpPr/>
          <p:nvPr/>
        </p:nvSpPr>
        <p:spPr>
          <a:xfrm>
            <a:off x="528369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1E6CB786-9F60-A7CA-0990-84DAF421424A}"/>
              </a:ext>
            </a:extLst>
          </p:cNvPr>
          <p:cNvSpPr/>
          <p:nvPr/>
        </p:nvSpPr>
        <p:spPr>
          <a:xfrm>
            <a:off x="60466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828CECC0-114E-2C41-A7E0-26993792B83F}"/>
              </a:ext>
            </a:extLst>
          </p:cNvPr>
          <p:cNvSpPr/>
          <p:nvPr/>
        </p:nvSpPr>
        <p:spPr>
          <a:xfrm>
            <a:off x="604348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extLst>
              <a:ext uri="{FF2B5EF4-FFF2-40B4-BE49-F238E27FC236}">
                <a16:creationId xmlns:a16="http://schemas.microsoft.com/office/drawing/2014/main" id="{15CF4E3B-FB4C-E9A4-7192-39AD5F7B6D80}"/>
              </a:ext>
            </a:extLst>
          </p:cNvPr>
          <p:cNvSpPr/>
          <p:nvPr/>
        </p:nvSpPr>
        <p:spPr>
          <a:xfrm>
            <a:off x="60414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extLst>
              <a:ext uri="{FF2B5EF4-FFF2-40B4-BE49-F238E27FC236}">
                <a16:creationId xmlns:a16="http://schemas.microsoft.com/office/drawing/2014/main" id="{AA402D53-824D-B1B1-FAAD-68BAA727880C}"/>
              </a:ext>
            </a:extLst>
          </p:cNvPr>
          <p:cNvSpPr/>
          <p:nvPr/>
        </p:nvSpPr>
        <p:spPr>
          <a:xfrm>
            <a:off x="6044835"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extLst>
              <a:ext uri="{FF2B5EF4-FFF2-40B4-BE49-F238E27FC236}">
                <a16:creationId xmlns:a16="http://schemas.microsoft.com/office/drawing/2014/main" id="{6E4555EA-6459-FE7F-3413-345E4E3FFC09}"/>
              </a:ext>
            </a:extLst>
          </p:cNvPr>
          <p:cNvSpPr/>
          <p:nvPr/>
        </p:nvSpPr>
        <p:spPr>
          <a:xfrm>
            <a:off x="678086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extLst>
              <a:ext uri="{FF2B5EF4-FFF2-40B4-BE49-F238E27FC236}">
                <a16:creationId xmlns:a16="http://schemas.microsoft.com/office/drawing/2014/main" id="{DCD0A9C3-029D-5A7D-5BE1-13D55F9B6095}"/>
              </a:ext>
            </a:extLst>
          </p:cNvPr>
          <p:cNvSpPr/>
          <p:nvPr/>
        </p:nvSpPr>
        <p:spPr>
          <a:xfrm>
            <a:off x="67681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3" tooltip="Can set up some mail accounts but they don't want to connect them through IMAP."/>
            <a:extLst>
              <a:ext uri="{FF2B5EF4-FFF2-40B4-BE49-F238E27FC236}">
                <a16:creationId xmlns:a16="http://schemas.microsoft.com/office/drawing/2014/main" id="{BEF48214-98D8-799C-D8C4-AD99F15F0761}"/>
              </a:ext>
            </a:extLst>
          </p:cNvPr>
          <p:cNvSpPr/>
          <p:nvPr/>
        </p:nvSpPr>
        <p:spPr>
          <a:xfrm>
            <a:off x="6778173"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extLst>
              <a:ext uri="{FF2B5EF4-FFF2-40B4-BE49-F238E27FC236}">
                <a16:creationId xmlns:a16="http://schemas.microsoft.com/office/drawing/2014/main" id="{8C887A2D-2058-E004-9E38-5EC7244F9224}"/>
              </a:ext>
            </a:extLst>
          </p:cNvPr>
          <p:cNvSpPr/>
          <p:nvPr/>
        </p:nvSpPr>
        <p:spPr>
          <a:xfrm>
            <a:off x="604089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3" tooltip="Can set up some mail accounts but they don't want to connect them through IMAP."/>
            <a:extLst>
              <a:ext uri="{FF2B5EF4-FFF2-40B4-BE49-F238E27FC236}">
                <a16:creationId xmlns:a16="http://schemas.microsoft.com/office/drawing/2014/main" id="{CCD6D557-73B5-E3FF-5F23-78CD2118DB26}"/>
              </a:ext>
            </a:extLst>
          </p:cNvPr>
          <p:cNvSpPr/>
          <p:nvPr/>
        </p:nvSpPr>
        <p:spPr>
          <a:xfrm>
            <a:off x="67764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hlinkClick r:id="rId3" tooltip="Kiran and Tash confirmed that there are no mailboxes setup for any of the JSM projects."/>
            <a:extLst>
              <a:ext uri="{FF2B5EF4-FFF2-40B4-BE49-F238E27FC236}">
                <a16:creationId xmlns:a16="http://schemas.microsoft.com/office/drawing/2014/main" id="{C0707EE2-81FD-7491-C161-FD01CEAA3EE9}"/>
              </a:ext>
            </a:extLst>
          </p:cNvPr>
          <p:cNvSpPr/>
          <p:nvPr/>
        </p:nvSpPr>
        <p:spPr>
          <a:xfrm>
            <a:off x="6779332" y="353808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751510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3B7B8F9A-D90F-F1FD-BF89-9633C7980568}"/>
              </a:ext>
            </a:extLst>
          </p:cNvPr>
          <p:cNvSpPr/>
          <p:nvPr/>
        </p:nvSpPr>
        <p:spPr>
          <a:xfrm>
            <a:off x="7501256" y="4135606"/>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F283A876-53CA-3BE3-AE9A-EF4F886016AC}"/>
              </a:ext>
            </a:extLst>
          </p:cNvPr>
          <p:cNvSpPr/>
          <p:nvPr/>
        </p:nvSpPr>
        <p:spPr>
          <a:xfrm>
            <a:off x="751286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36A8F0D7-A87D-C005-EFFF-A76D434277FB}"/>
              </a:ext>
            </a:extLst>
          </p:cNvPr>
          <p:cNvSpPr/>
          <p:nvPr/>
        </p:nvSpPr>
        <p:spPr>
          <a:xfrm>
            <a:off x="677595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B666CEDB-8614-65BE-3955-6659076E715E}"/>
              </a:ext>
            </a:extLst>
          </p:cNvPr>
          <p:cNvSpPr/>
          <p:nvPr/>
        </p:nvSpPr>
        <p:spPr>
          <a:xfrm>
            <a:off x="75114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D6E2DAC2-2E07-90B3-533C-3985FBAFD7EE}"/>
              </a:ext>
            </a:extLst>
          </p:cNvPr>
          <p:cNvSpPr/>
          <p:nvPr/>
        </p:nvSpPr>
        <p:spPr>
          <a:xfrm>
            <a:off x="751382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1A6C3D4-5785-889F-2E2F-18BE08F2E9DF}"/>
              </a:ext>
            </a:extLst>
          </p:cNvPr>
          <p:cNvSpPr/>
          <p:nvPr/>
        </p:nvSpPr>
        <p:spPr>
          <a:xfrm>
            <a:off x="824934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13F857E9-31F2-2A8D-4D10-DEFF493BC199}"/>
              </a:ext>
            </a:extLst>
          </p:cNvPr>
          <p:cNvSpPr/>
          <p:nvPr/>
        </p:nvSpPr>
        <p:spPr>
          <a:xfrm>
            <a:off x="82343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8ABC06C5-0A40-78BA-C77C-A8ECEA85E1EC}"/>
              </a:ext>
            </a:extLst>
          </p:cNvPr>
          <p:cNvSpPr/>
          <p:nvPr/>
        </p:nvSpPr>
        <p:spPr>
          <a:xfrm>
            <a:off x="824755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2D97CFF4-FC68-6708-5FE1-ED6418027A0C}"/>
              </a:ext>
            </a:extLst>
          </p:cNvPr>
          <p:cNvSpPr/>
          <p:nvPr/>
        </p:nvSpPr>
        <p:spPr>
          <a:xfrm>
            <a:off x="824607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C62C4B24-4581-CE70-DC1D-CCA16F55DE33}"/>
              </a:ext>
            </a:extLst>
          </p:cNvPr>
          <p:cNvSpPr/>
          <p:nvPr/>
        </p:nvSpPr>
        <p:spPr>
          <a:xfrm>
            <a:off x="824640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hlinkClick r:id="rId3" tooltip="Confluence will be migrated to Cloud as well."/>
            <a:extLst>
              <a:ext uri="{FF2B5EF4-FFF2-40B4-BE49-F238E27FC236}">
                <a16:creationId xmlns:a16="http://schemas.microsoft.com/office/drawing/2014/main" id="{855B0535-499E-C4A1-A944-F14CBF82530D}"/>
              </a:ext>
            </a:extLst>
          </p:cNvPr>
          <p:cNvSpPr/>
          <p:nvPr/>
        </p:nvSpPr>
        <p:spPr>
          <a:xfrm>
            <a:off x="8248326"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50004B25-B3A9-0D28-CCD0-BAFCE8FF38D7}"/>
              </a:ext>
            </a:extLst>
          </p:cNvPr>
          <p:cNvSpPr/>
          <p:nvPr/>
        </p:nvSpPr>
        <p:spPr>
          <a:xfrm>
            <a:off x="898358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Oval 121">
            <a:extLst>
              <a:ext uri="{FF2B5EF4-FFF2-40B4-BE49-F238E27FC236}">
                <a16:creationId xmlns:a16="http://schemas.microsoft.com/office/drawing/2014/main" id="{D7E3F2F1-95E7-1E3E-E5A2-763F896C73C3}"/>
              </a:ext>
            </a:extLst>
          </p:cNvPr>
          <p:cNvSpPr/>
          <p:nvPr/>
        </p:nvSpPr>
        <p:spPr>
          <a:xfrm>
            <a:off x="89674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a:extLst>
              <a:ext uri="{FF2B5EF4-FFF2-40B4-BE49-F238E27FC236}">
                <a16:creationId xmlns:a16="http://schemas.microsoft.com/office/drawing/2014/main" id="{AE0F43B3-41E9-DFCB-F43F-DB542C214DFC}"/>
              </a:ext>
            </a:extLst>
          </p:cNvPr>
          <p:cNvSpPr/>
          <p:nvPr/>
        </p:nvSpPr>
        <p:spPr>
          <a:xfrm>
            <a:off x="8982240"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a:extLst>
              <a:ext uri="{FF2B5EF4-FFF2-40B4-BE49-F238E27FC236}">
                <a16:creationId xmlns:a16="http://schemas.microsoft.com/office/drawing/2014/main" id="{9D7BA3BA-FFB0-8E8C-E8CE-E42075E3C80E}"/>
              </a:ext>
            </a:extLst>
          </p:cNvPr>
          <p:cNvSpPr/>
          <p:nvPr/>
        </p:nvSpPr>
        <p:spPr>
          <a:xfrm>
            <a:off x="8981134"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B22BB288-EB73-F4FC-105F-FA5773D807CB}"/>
              </a:ext>
            </a:extLst>
          </p:cNvPr>
          <p:cNvSpPr/>
          <p:nvPr/>
        </p:nvSpPr>
        <p:spPr>
          <a:xfrm>
            <a:off x="89813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8E68F4D3-9F80-47E9-DEB3-297D3591B18D}"/>
              </a:ext>
            </a:extLst>
          </p:cNvPr>
          <p:cNvSpPr/>
          <p:nvPr/>
        </p:nvSpPr>
        <p:spPr>
          <a:xfrm>
            <a:off x="8982823"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11859202-C413-C45A-65C9-79DFA43D1C7F}"/>
              </a:ext>
            </a:extLst>
          </p:cNvPr>
          <p:cNvSpPr/>
          <p:nvPr/>
        </p:nvSpPr>
        <p:spPr>
          <a:xfrm>
            <a:off x="97178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B75FF887-38C3-6F14-97A0-28A7D5409CE5}"/>
              </a:ext>
            </a:extLst>
          </p:cNvPr>
          <p:cNvSpPr/>
          <p:nvPr/>
        </p:nvSpPr>
        <p:spPr>
          <a:xfrm>
            <a:off x="10433659"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a:hlinkClick r:id="rId3" tooltip="Cost to continue usage outweighs benefit. Not considered essential to continue. Switching to use Jira functionality instead."/>
            <a:extLst>
              <a:ext uri="{FF2B5EF4-FFF2-40B4-BE49-F238E27FC236}">
                <a16:creationId xmlns:a16="http://schemas.microsoft.com/office/drawing/2014/main" id="{DDFEE37A-5138-9346-9AA1-5485825D5C01}"/>
              </a:ext>
            </a:extLst>
          </p:cNvPr>
          <p:cNvSpPr/>
          <p:nvPr/>
        </p:nvSpPr>
        <p:spPr>
          <a:xfrm>
            <a:off x="10451621" y="468580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hlinkClick r:id="rId3" tooltip="Cost to continue usage outweighs benefit. Not considered essential to continue. Switching to use Jira functionality instead."/>
            <a:extLst>
              <a:ext uri="{FF2B5EF4-FFF2-40B4-BE49-F238E27FC236}">
                <a16:creationId xmlns:a16="http://schemas.microsoft.com/office/drawing/2014/main" id="{45C76BE0-2E19-6CE6-F31F-6582ABFD7CF4}"/>
              </a:ext>
            </a:extLst>
          </p:cNvPr>
          <p:cNvSpPr/>
          <p:nvPr/>
        </p:nvSpPr>
        <p:spPr>
          <a:xfrm>
            <a:off x="10451259" y="524373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hlinkClick r:id="rId3" tooltip="Cost to continue usage outweighs benefit. Not considered essential to continue. Switching to use Jira functionality instead."/>
            <a:extLst>
              <a:ext uri="{FF2B5EF4-FFF2-40B4-BE49-F238E27FC236}">
                <a16:creationId xmlns:a16="http://schemas.microsoft.com/office/drawing/2014/main" id="{85C5085E-C561-76DC-1973-30D79952E81B}"/>
              </a:ext>
            </a:extLst>
          </p:cNvPr>
          <p:cNvSpPr/>
          <p:nvPr/>
        </p:nvSpPr>
        <p:spPr>
          <a:xfrm>
            <a:off x="10451335" y="5803287"/>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C2EB2F36-C686-7548-2F7E-B6E739D26454}"/>
              </a:ext>
            </a:extLst>
          </p:cNvPr>
          <p:cNvSpPr/>
          <p:nvPr/>
        </p:nvSpPr>
        <p:spPr>
          <a:xfrm>
            <a:off x="97173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Graphical user interface, application&#10;&#10;Description automatically generated">
            <a:extLst>
              <a:ext uri="{FF2B5EF4-FFF2-40B4-BE49-F238E27FC236}">
                <a16:creationId xmlns:a16="http://schemas.microsoft.com/office/drawing/2014/main" id="{18710BAF-0E35-6970-4519-9C828D0C744C}"/>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246377" y="4762981"/>
            <a:ext cx="300528" cy="343645"/>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DEC8EC40-10C9-32E5-6304-3E648CBC39B8}"/>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246377" y="3597834"/>
            <a:ext cx="364831" cy="339572"/>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0960AE34-2685-6E84-2138-A28C819F1D57}"/>
              </a:ext>
            </a:extLst>
          </p:cNvPr>
          <p:cNvPicPr>
            <a:picLocks noChangeAspect="1"/>
          </p:cNvPicPr>
          <p:nvPr/>
        </p:nvPicPr>
        <p:blipFill rotWithShape="1">
          <a:blip r:embed="rId4">
            <a:extLst>
              <a:ext uri="{28A0092B-C50C-407E-A947-70E740481C1C}">
                <a14:useLocalDpi xmlns:a14="http://schemas.microsoft.com/office/drawing/2010/main" val="0"/>
              </a:ext>
            </a:extLst>
          </a:blip>
          <a:srcRect l="20671" t="25418" r="61939" b="57264"/>
          <a:stretch/>
        </p:blipFill>
        <p:spPr>
          <a:xfrm>
            <a:off x="246377" y="4186530"/>
            <a:ext cx="326408" cy="338400"/>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F85E54D4-7081-59B9-F04C-45D625D56B90}"/>
              </a:ext>
            </a:extLst>
          </p:cNvPr>
          <p:cNvPicPr>
            <a:picLocks noChangeAspect="1"/>
          </p:cNvPicPr>
          <p:nvPr/>
        </p:nvPicPr>
        <p:blipFill rotWithShape="1">
          <a:blip r:embed="rId4">
            <a:extLst>
              <a:ext uri="{28A0092B-C50C-407E-A947-70E740481C1C}">
                <a14:useLocalDpi xmlns:a14="http://schemas.microsoft.com/office/drawing/2010/main" val="0"/>
              </a:ext>
            </a:extLst>
          </a:blip>
          <a:srcRect l="42039" r="41995" b="85610"/>
          <a:stretch/>
        </p:blipFill>
        <p:spPr>
          <a:xfrm>
            <a:off x="246377" y="3049531"/>
            <a:ext cx="360670" cy="3384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7395D320-75ED-ED52-04E8-3B617FBBF3FE}"/>
              </a:ext>
            </a:extLst>
          </p:cNvPr>
          <p:cNvPicPr>
            <a:picLocks noChangeAspect="1"/>
          </p:cNvPicPr>
          <p:nvPr/>
        </p:nvPicPr>
        <p:blipFill rotWithShape="1">
          <a:blip r:embed="rId4">
            <a:extLst>
              <a:ext uri="{28A0092B-C50C-407E-A947-70E740481C1C}">
                <a14:useLocalDpi xmlns:a14="http://schemas.microsoft.com/office/drawing/2010/main" val="0"/>
              </a:ext>
            </a:extLst>
          </a:blip>
          <a:srcRect l="60497" t="48480" r="18968" b="32877"/>
          <a:stretch/>
        </p:blipFill>
        <p:spPr>
          <a:xfrm>
            <a:off x="246377" y="5339681"/>
            <a:ext cx="307105" cy="290265"/>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15A7796F-BF31-0841-07C1-64A5F26A0600}"/>
              </a:ext>
            </a:extLst>
          </p:cNvPr>
          <p:cNvPicPr>
            <a:picLocks noChangeAspect="1"/>
          </p:cNvPicPr>
          <p:nvPr/>
        </p:nvPicPr>
        <p:blipFill rotWithShape="1">
          <a:blip r:embed="rId4">
            <a:extLst>
              <a:ext uri="{28A0092B-C50C-407E-A947-70E740481C1C}">
                <a14:useLocalDpi xmlns:a14="http://schemas.microsoft.com/office/drawing/2010/main" val="0"/>
              </a:ext>
            </a:extLst>
          </a:blip>
          <a:srcRect t="73341" r="82678" b="9574"/>
          <a:stretch/>
        </p:blipFill>
        <p:spPr>
          <a:xfrm>
            <a:off x="246377" y="5744830"/>
            <a:ext cx="300529" cy="308558"/>
          </a:xfrm>
          <a:prstGeom prst="rect">
            <a:avLst/>
          </a:prstGeom>
        </p:spPr>
      </p:pic>
      <p:sp>
        <p:nvSpPr>
          <p:cNvPr id="13" name="Oval 12">
            <a:extLst>
              <a:ext uri="{FF2B5EF4-FFF2-40B4-BE49-F238E27FC236}">
                <a16:creationId xmlns:a16="http://schemas.microsoft.com/office/drawing/2014/main" id="{F3AFFA94-3685-392F-3F43-5DBFC8A15271}"/>
              </a:ext>
            </a:extLst>
          </p:cNvPr>
          <p:cNvSpPr/>
          <p:nvPr/>
        </p:nvSpPr>
        <p:spPr>
          <a:xfrm>
            <a:off x="10452069"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C8A87C09-51F4-FF19-AF49-D8380B1E8741}"/>
              </a:ext>
            </a:extLst>
          </p:cNvPr>
          <p:cNvSpPr/>
          <p:nvPr/>
        </p:nvSpPr>
        <p:spPr>
          <a:xfrm>
            <a:off x="104518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E03B849A-C224-65A0-06A3-5AA33FB74A72}"/>
              </a:ext>
            </a:extLst>
          </p:cNvPr>
          <p:cNvSpPr/>
          <p:nvPr/>
        </p:nvSpPr>
        <p:spPr>
          <a:xfrm>
            <a:off x="97005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3" tooltip="Suggested not to be migrated, was previously used for document storage."/>
            <a:extLst>
              <a:ext uri="{FF2B5EF4-FFF2-40B4-BE49-F238E27FC236}">
                <a16:creationId xmlns:a16="http://schemas.microsoft.com/office/drawing/2014/main" id="{1DF1E7BE-5EEE-B1AD-2713-C28E2E9BC8A9}"/>
              </a:ext>
            </a:extLst>
          </p:cNvPr>
          <p:cNvSpPr/>
          <p:nvPr/>
        </p:nvSpPr>
        <p:spPr>
          <a:xfrm>
            <a:off x="9716929"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3" tooltip="Suggested not to be migrated, was previously used for document storage."/>
            <a:extLst>
              <a:ext uri="{FF2B5EF4-FFF2-40B4-BE49-F238E27FC236}">
                <a16:creationId xmlns:a16="http://schemas.microsoft.com/office/drawing/2014/main" id="{856ACE35-3594-C42A-7202-A48E93CA46D7}"/>
              </a:ext>
            </a:extLst>
          </p:cNvPr>
          <p:cNvSpPr/>
          <p:nvPr/>
        </p:nvSpPr>
        <p:spPr>
          <a:xfrm>
            <a:off x="9716195"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3" tooltip="Suggested not to be migrated, was previously used for document storage."/>
            <a:extLst>
              <a:ext uri="{FF2B5EF4-FFF2-40B4-BE49-F238E27FC236}">
                <a16:creationId xmlns:a16="http://schemas.microsoft.com/office/drawing/2014/main" id="{D82DA997-AB50-DD2C-5057-BAA8EAF468C8}"/>
              </a:ext>
            </a:extLst>
          </p:cNvPr>
          <p:cNvSpPr/>
          <p:nvPr/>
        </p:nvSpPr>
        <p:spPr>
          <a:xfrm>
            <a:off x="97163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0A6A077-A6C7-7334-97AE-742DFDEC31CB}"/>
              </a:ext>
            </a:extLst>
          </p:cNvPr>
          <p:cNvSpPr/>
          <p:nvPr/>
        </p:nvSpPr>
        <p:spPr>
          <a:xfrm>
            <a:off x="60350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A0578D5D-32DC-02E8-1854-616F1303A09A}"/>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418E013-EFA7-A401-AECF-02DCC29311C1}"/>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C48A9247-7BFE-8476-7240-FBD7CC40AEB1}"/>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CC864FB0-ABE3-A5BB-D428-13F01E3DC1AF}"/>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64C1B8E0-A887-1D4B-FA5D-632A1106348F}"/>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1FDE154E-C280-EBEE-972E-810176BE0122}"/>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7" name="Table 58">
            <a:extLst>
              <a:ext uri="{FF2B5EF4-FFF2-40B4-BE49-F238E27FC236}">
                <a16:creationId xmlns:a16="http://schemas.microsoft.com/office/drawing/2014/main" id="{9766A153-541F-A0FE-16AD-95A5FC02CA77}"/>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Tree>
    <p:extLst>
      <p:ext uri="{BB962C8B-B14F-4D97-AF65-F5344CB8AC3E}">
        <p14:creationId xmlns:p14="http://schemas.microsoft.com/office/powerpoint/2010/main" val="4126150877"/>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408477412"/>
              </p:ext>
            </p:extLst>
          </p:nvPr>
        </p:nvGraphicFramePr>
        <p:xfrm>
          <a:off x="237994" y="1429409"/>
          <a:ext cx="11001507" cy="4893654"/>
        </p:xfrm>
        <a:graphic>
          <a:graphicData uri="http://schemas.openxmlformats.org/drawingml/2006/table">
            <a:tbl>
              <a:tblPr firstRow="1" bandRow="1">
                <a:tableStyleId>{5C22544A-7EE6-4342-B048-85BDC9FD1C3A}</a:tableStyleId>
              </a:tblPr>
              <a:tblGrid>
                <a:gridCol w="1181499">
                  <a:extLst>
                    <a:ext uri="{9D8B030D-6E8A-4147-A177-3AD203B41FA5}">
                      <a16:colId xmlns:a16="http://schemas.microsoft.com/office/drawing/2014/main" val="380432476"/>
                    </a:ext>
                  </a:extLst>
                </a:gridCol>
                <a:gridCol w="1636668">
                  <a:extLst>
                    <a:ext uri="{9D8B030D-6E8A-4147-A177-3AD203B41FA5}">
                      <a16:colId xmlns:a16="http://schemas.microsoft.com/office/drawing/2014/main" val="3121170550"/>
                    </a:ext>
                  </a:extLst>
                </a:gridCol>
                <a:gridCol w="1636668">
                  <a:extLst>
                    <a:ext uri="{9D8B030D-6E8A-4147-A177-3AD203B41FA5}">
                      <a16:colId xmlns:a16="http://schemas.microsoft.com/office/drawing/2014/main" val="2541738000"/>
                    </a:ext>
                  </a:extLst>
                </a:gridCol>
                <a:gridCol w="1636668">
                  <a:extLst>
                    <a:ext uri="{9D8B030D-6E8A-4147-A177-3AD203B41FA5}">
                      <a16:colId xmlns:a16="http://schemas.microsoft.com/office/drawing/2014/main" val="2084039846"/>
                    </a:ext>
                  </a:extLst>
                </a:gridCol>
                <a:gridCol w="1636668">
                  <a:extLst>
                    <a:ext uri="{9D8B030D-6E8A-4147-A177-3AD203B41FA5}">
                      <a16:colId xmlns:a16="http://schemas.microsoft.com/office/drawing/2014/main" val="1343327588"/>
                    </a:ext>
                  </a:extLst>
                </a:gridCol>
                <a:gridCol w="1636668">
                  <a:extLst>
                    <a:ext uri="{9D8B030D-6E8A-4147-A177-3AD203B41FA5}">
                      <a16:colId xmlns:a16="http://schemas.microsoft.com/office/drawing/2014/main" val="4040478803"/>
                    </a:ext>
                  </a:extLst>
                </a:gridCol>
                <a:gridCol w="1636668">
                  <a:extLst>
                    <a:ext uri="{9D8B030D-6E8A-4147-A177-3AD203B41FA5}">
                      <a16:colId xmlns:a16="http://schemas.microsoft.com/office/drawing/2014/main" val="1970320439"/>
                    </a:ext>
                  </a:extLst>
                </a:gridCol>
              </a:tblGrid>
              <a:tr h="520485">
                <a:tc>
                  <a:txBody>
                    <a:bodyPr/>
                    <a:lstStyle/>
                    <a:p>
                      <a:pPr algn="ctr"/>
                      <a:r>
                        <a:rPr lang="en-GB" sz="90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900" b="1" kern="1200">
                          <a:solidFill>
                            <a:schemeClr val="lt1"/>
                          </a:solidFill>
                          <a:latin typeface="+mn-lt"/>
                          <a:ea typeface="+mn-ea"/>
                          <a:cs typeface="+mn-cs"/>
                        </a:rPr>
                        <a:t>MS Teams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Product Plan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Rest API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QA Portal</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EQMS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Figma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79213">
                <a:tc>
                  <a:txBody>
                    <a:bodyPr/>
                    <a:lstStyle/>
                    <a:p>
                      <a:pPr algn="ctr"/>
                      <a:r>
                        <a:rPr lang="en-GB" sz="9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Need to create a test channel in the existing Teams and create a new integration.</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Product Plan license is expired. </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REST API has some differences between server and Cloud</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err="1">
                          <a:solidFill>
                            <a:schemeClr val="tx1"/>
                          </a:solidFill>
                        </a:rPr>
                        <a:t>QAPortal</a:t>
                      </a:r>
                      <a:r>
                        <a:rPr lang="en-US" sz="900" dirty="0">
                          <a:solidFill>
                            <a:schemeClr val="tx1"/>
                          </a:solidFill>
                        </a:rPr>
                        <a:t> retrieves information from Jira through REST API &amp; using Atlassian python library</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solidFill>
                            <a:schemeClr val="tx1"/>
                          </a:solidFill>
                        </a:rPr>
                        <a:t>Link appears to be broken and not used integration will not be migrated.</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900" dirty="0">
                          <a:solidFill>
                            <a:schemeClr val="tx1"/>
                          </a:solidFill>
                        </a:rPr>
                        <a:t>No business need to continue use or subscription as has same functionality as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82326">
                <a:tc>
                  <a:txBody>
                    <a:bodyPr/>
                    <a:lstStyle/>
                    <a:p>
                      <a:pPr algn="r"/>
                      <a:r>
                        <a:rPr lang="en-GB" sz="900" b="1" dirty="0"/>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82326">
                <a:tc>
                  <a:txBody>
                    <a:bodyPr/>
                    <a:lstStyle/>
                    <a:p>
                      <a:pPr algn="r"/>
                      <a:r>
                        <a:rPr lang="en-GB" sz="900" b="1" dirty="0"/>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82326">
                <a:tc>
                  <a:txBody>
                    <a:bodyPr/>
                    <a:lstStyle/>
                    <a:p>
                      <a:pPr algn="r"/>
                      <a:r>
                        <a:rPr lang="en-GB" sz="9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82326">
                <a:tc>
                  <a:txBody>
                    <a:bodyPr/>
                    <a:lstStyle/>
                    <a:p>
                      <a:pPr algn="r"/>
                      <a:r>
                        <a:rPr lang="en-GB" sz="900" b="1"/>
                        <a:t>PHE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82326">
                <a:tc>
                  <a:txBody>
                    <a:bodyPr/>
                    <a:lstStyle/>
                    <a:p>
                      <a:pPr algn="r"/>
                      <a:r>
                        <a:rPr lang="en-GB" sz="900" b="1"/>
                        <a:t>T&amp;T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82326">
                <a:tc>
                  <a:txBody>
                    <a:bodyPr/>
                    <a:lstStyle/>
                    <a:p>
                      <a:pPr algn="r"/>
                      <a:r>
                        <a:rPr lang="en-GB" sz="9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7</a:t>
            </a:fld>
            <a:endParaRPr lang="en-GB" sz="1400"/>
          </a:p>
        </p:txBody>
      </p:sp>
      <p:sp>
        <p:nvSpPr>
          <p:cNvPr id="60" name="Oval 59">
            <a:extLst>
              <a:ext uri="{FF2B5EF4-FFF2-40B4-BE49-F238E27FC236}">
                <a16:creationId xmlns:a16="http://schemas.microsoft.com/office/drawing/2014/main" id="{600D53C7-E042-9EBD-8B03-D62851A1EE23}"/>
              </a:ext>
            </a:extLst>
          </p:cNvPr>
          <p:cNvSpPr/>
          <p:nvPr/>
        </p:nvSpPr>
        <p:spPr>
          <a:xfrm>
            <a:off x="202035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02035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hlinkClick r:id="rId5" tooltip="Teams channel owner should generate a new URL and pass to admins to set up webhooks."/>
            <a:extLst>
              <a:ext uri="{FF2B5EF4-FFF2-40B4-BE49-F238E27FC236}">
                <a16:creationId xmlns:a16="http://schemas.microsoft.com/office/drawing/2014/main" id="{652A7465-1C08-7C04-E79C-210A4D926C14}"/>
              </a:ext>
            </a:extLst>
          </p:cNvPr>
          <p:cNvSpPr/>
          <p:nvPr/>
        </p:nvSpPr>
        <p:spPr>
          <a:xfrm>
            <a:off x="2020355"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020355"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5" tooltip="Teams channel owner should generate a new URL and pass to admins to set up webhooks."/>
            <a:extLst>
              <a:ext uri="{FF2B5EF4-FFF2-40B4-BE49-F238E27FC236}">
                <a16:creationId xmlns:a16="http://schemas.microsoft.com/office/drawing/2014/main" id="{64ACE0DF-70CB-BCFD-79D5-29FE559B2729}"/>
              </a:ext>
            </a:extLst>
          </p:cNvPr>
          <p:cNvSpPr/>
          <p:nvPr/>
        </p:nvSpPr>
        <p:spPr>
          <a:xfrm>
            <a:off x="2020355"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5" tooltip="Teams channel owner should generate a new URL and pass to admins to set up webhooks."/>
            <a:extLst>
              <a:ext uri="{FF2B5EF4-FFF2-40B4-BE49-F238E27FC236}">
                <a16:creationId xmlns:a16="http://schemas.microsoft.com/office/drawing/2014/main" id="{4FA0F8D7-A87B-847C-B3CC-21F7D4D0ED13}"/>
              </a:ext>
            </a:extLst>
          </p:cNvPr>
          <p:cNvSpPr/>
          <p:nvPr/>
        </p:nvSpPr>
        <p:spPr>
          <a:xfrm>
            <a:off x="2020355" y="3537041"/>
            <a:ext cx="304800" cy="315310"/>
          </a:xfrm>
          <a:prstGeom prst="ellipse">
            <a:avLst/>
          </a:prstGeom>
          <a:gradFill>
            <a:gsLst>
              <a:gs pos="100000">
                <a:schemeClr val="accent1">
                  <a:lumMod val="5000"/>
                  <a:lumOff val="95000"/>
                </a:schemeClr>
              </a:gs>
              <a:gs pos="53000">
                <a:srgbClr val="002060"/>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60B9E323-16B9-D624-D6D0-7B369C9C9B4A}"/>
              </a:ext>
            </a:extLst>
          </p:cNvPr>
          <p:cNvSpPr/>
          <p:nvPr/>
        </p:nvSpPr>
        <p:spPr>
          <a:xfrm>
            <a:off x="6955520"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88ED0D5-7418-C9E5-DCE6-9FF2E43E5002}"/>
              </a:ext>
            </a:extLst>
          </p:cNvPr>
          <p:cNvSpPr/>
          <p:nvPr/>
        </p:nvSpPr>
        <p:spPr>
          <a:xfrm>
            <a:off x="366541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603CA150-7F63-0FDA-8CCF-0A117B37DB06}"/>
              </a:ext>
            </a:extLst>
          </p:cNvPr>
          <p:cNvSpPr/>
          <p:nvPr/>
        </p:nvSpPr>
        <p:spPr>
          <a:xfrm>
            <a:off x="3665410"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5" tooltip="Integration is not required in Cloud."/>
            <a:extLst>
              <a:ext uri="{FF2B5EF4-FFF2-40B4-BE49-F238E27FC236}">
                <a16:creationId xmlns:a16="http://schemas.microsoft.com/office/drawing/2014/main" id="{2E2AE61C-875E-BA25-2A92-9C39AB8E718B}"/>
              </a:ext>
            </a:extLst>
          </p:cNvPr>
          <p:cNvSpPr/>
          <p:nvPr/>
        </p:nvSpPr>
        <p:spPr>
          <a:xfrm>
            <a:off x="366541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hlinkClick r:id="rId5" tooltip="Integration is not required in Cloud."/>
            <a:extLst>
              <a:ext uri="{FF2B5EF4-FFF2-40B4-BE49-F238E27FC236}">
                <a16:creationId xmlns:a16="http://schemas.microsoft.com/office/drawing/2014/main" id="{B58BD210-543F-1D10-6BC4-C620A47B7B10}"/>
              </a:ext>
            </a:extLst>
          </p:cNvPr>
          <p:cNvSpPr/>
          <p:nvPr/>
        </p:nvSpPr>
        <p:spPr>
          <a:xfrm>
            <a:off x="366541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hlinkClick r:id="rId5" tooltip="Integration is not required in Cloud."/>
            <a:extLst>
              <a:ext uri="{FF2B5EF4-FFF2-40B4-BE49-F238E27FC236}">
                <a16:creationId xmlns:a16="http://schemas.microsoft.com/office/drawing/2014/main" id="{F8B24263-DD71-C6CF-D80E-FD51D664D652}"/>
              </a:ext>
            </a:extLst>
          </p:cNvPr>
          <p:cNvSpPr/>
          <p:nvPr/>
        </p:nvSpPr>
        <p:spPr>
          <a:xfrm>
            <a:off x="3665410" y="357353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5495A1DE-8EDC-97D7-55C6-3A76F60B1FBF}"/>
              </a:ext>
            </a:extLst>
          </p:cNvPr>
          <p:cNvSpPr/>
          <p:nvPr/>
        </p:nvSpPr>
        <p:spPr>
          <a:xfrm>
            <a:off x="3665410" y="532002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29AF6E9A-C96E-996E-C6CA-185EA2D0C46E}"/>
              </a:ext>
            </a:extLst>
          </p:cNvPr>
          <p:cNvSpPr/>
          <p:nvPr/>
        </p:nvSpPr>
        <p:spPr>
          <a:xfrm>
            <a:off x="531046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CB860B64-97DE-DCF4-9995-E8251B4CDD1B}"/>
              </a:ext>
            </a:extLst>
          </p:cNvPr>
          <p:cNvSpPr/>
          <p:nvPr/>
        </p:nvSpPr>
        <p:spPr>
          <a:xfrm>
            <a:off x="531046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hlinkClick r:id="rId5" tooltip="Any user that is using REST API to interact with Jira will need to adjust the REST calls accordingly."/>
            <a:extLst>
              <a:ext uri="{FF2B5EF4-FFF2-40B4-BE49-F238E27FC236}">
                <a16:creationId xmlns:a16="http://schemas.microsoft.com/office/drawing/2014/main" id="{4E9B41B2-0C31-1E16-AE2F-CB5323465B2D}"/>
              </a:ext>
            </a:extLst>
          </p:cNvPr>
          <p:cNvSpPr/>
          <p:nvPr/>
        </p:nvSpPr>
        <p:spPr>
          <a:xfrm>
            <a:off x="5310465" y="4733179"/>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hlinkClick r:id="rId5" tooltip="Any user that is using REST API to interact with Jira will need to adjust the REST calls accordingly."/>
            <a:extLst>
              <a:ext uri="{FF2B5EF4-FFF2-40B4-BE49-F238E27FC236}">
                <a16:creationId xmlns:a16="http://schemas.microsoft.com/office/drawing/2014/main" id="{D2AB90CC-AD48-0F8B-3498-29CDD58EB176}"/>
              </a:ext>
            </a:extLst>
          </p:cNvPr>
          <p:cNvSpPr/>
          <p:nvPr/>
        </p:nvSpPr>
        <p:spPr>
          <a:xfrm>
            <a:off x="5310465" y="585086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hlinkClick r:id="rId5" tooltip="Any user that is using REST API to interact with Jira will need to adjust the REST calls accordingly."/>
            <a:extLst>
              <a:ext uri="{FF2B5EF4-FFF2-40B4-BE49-F238E27FC236}">
                <a16:creationId xmlns:a16="http://schemas.microsoft.com/office/drawing/2014/main" id="{D2B1B9C2-9259-437B-8372-D98C0D1871D4}"/>
              </a:ext>
            </a:extLst>
          </p:cNvPr>
          <p:cNvSpPr/>
          <p:nvPr/>
        </p:nvSpPr>
        <p:spPr>
          <a:xfrm>
            <a:off x="5310465" y="357517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FA196E8-B9CC-1295-FE8C-5B0245679932}"/>
              </a:ext>
            </a:extLst>
          </p:cNvPr>
          <p:cNvSpPr/>
          <p:nvPr/>
        </p:nvSpPr>
        <p:spPr>
          <a:xfrm>
            <a:off x="5310465" y="530513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695552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3B7B8F9A-D90F-F1FD-BF89-9633C7980568}"/>
              </a:ext>
            </a:extLst>
          </p:cNvPr>
          <p:cNvSpPr/>
          <p:nvPr/>
        </p:nvSpPr>
        <p:spPr>
          <a:xfrm>
            <a:off x="6955520" y="41231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5" tooltip="The integration is only sending REST API requests to Jira, so any firewall is not affecting it."/>
            <a:extLst>
              <a:ext uri="{FF2B5EF4-FFF2-40B4-BE49-F238E27FC236}">
                <a16:creationId xmlns:a16="http://schemas.microsoft.com/office/drawing/2014/main" id="{F283A876-53CA-3BE3-AE9A-EF4F886016AC}"/>
              </a:ext>
            </a:extLst>
          </p:cNvPr>
          <p:cNvSpPr/>
          <p:nvPr/>
        </p:nvSpPr>
        <p:spPr>
          <a:xfrm>
            <a:off x="695552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5" tooltip="The integration is only sending REST API requests to Jira, so any firewall is not affecting it."/>
            <a:extLst>
              <a:ext uri="{FF2B5EF4-FFF2-40B4-BE49-F238E27FC236}">
                <a16:creationId xmlns:a16="http://schemas.microsoft.com/office/drawing/2014/main" id="{B666CEDB-8614-65BE-3955-6659076E715E}"/>
              </a:ext>
            </a:extLst>
          </p:cNvPr>
          <p:cNvSpPr/>
          <p:nvPr/>
        </p:nvSpPr>
        <p:spPr>
          <a:xfrm>
            <a:off x="695552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hlinkClick r:id="rId5" tooltip="The integration is only sending REST API requests to Jira, so any firewall is not affecting it."/>
            <a:extLst>
              <a:ext uri="{FF2B5EF4-FFF2-40B4-BE49-F238E27FC236}">
                <a16:creationId xmlns:a16="http://schemas.microsoft.com/office/drawing/2014/main" id="{D6E2DAC2-2E07-90B3-533C-3985FBAFD7EE}"/>
              </a:ext>
            </a:extLst>
          </p:cNvPr>
          <p:cNvSpPr/>
          <p:nvPr/>
        </p:nvSpPr>
        <p:spPr>
          <a:xfrm>
            <a:off x="6955520" y="3566069"/>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A26489B4-5CD3-2FAF-A104-DCDC86154A1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1FB379B-4F9D-D155-9E0C-57C3D61EFD89}"/>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C19E15-A26D-AC98-93D7-368E3419CAC4}"/>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9A6026B-40EC-947F-810E-ACDEBB6807D2}"/>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FC33E58-CE2D-CE07-4581-B6A9D985E7A3}"/>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E276D7A-BBB6-D88E-3736-04B4E50337D6}"/>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8" name="Table 58">
            <a:extLst>
              <a:ext uri="{FF2B5EF4-FFF2-40B4-BE49-F238E27FC236}">
                <a16:creationId xmlns:a16="http://schemas.microsoft.com/office/drawing/2014/main" id="{25D7BB74-7409-956E-59B6-D112F70CA62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9" name="Oval 18">
            <a:hlinkClick r:id="rId5" tooltip="Link is now decommissioned."/>
            <a:extLst>
              <a:ext uri="{FF2B5EF4-FFF2-40B4-BE49-F238E27FC236}">
                <a16:creationId xmlns:a16="http://schemas.microsoft.com/office/drawing/2014/main" id="{52F3754D-064F-F780-851C-742CAC266E6E}"/>
              </a:ext>
            </a:extLst>
          </p:cNvPr>
          <p:cNvSpPr/>
          <p:nvPr/>
        </p:nvSpPr>
        <p:spPr>
          <a:xfrm>
            <a:off x="8600575"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hlinkClick r:id="rId5" tooltip="Jira functionality will be used instead."/>
            <a:extLst>
              <a:ext uri="{FF2B5EF4-FFF2-40B4-BE49-F238E27FC236}">
                <a16:creationId xmlns:a16="http://schemas.microsoft.com/office/drawing/2014/main" id="{023CD935-50DD-221A-1FE1-27CDE3F35DDD}"/>
              </a:ext>
            </a:extLst>
          </p:cNvPr>
          <p:cNvSpPr/>
          <p:nvPr/>
        </p:nvSpPr>
        <p:spPr>
          <a:xfrm>
            <a:off x="10245630" y="412313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5" tooltip="Link is now decommissioned."/>
            <a:extLst>
              <a:ext uri="{FF2B5EF4-FFF2-40B4-BE49-F238E27FC236}">
                <a16:creationId xmlns:a16="http://schemas.microsoft.com/office/drawing/2014/main" id="{B852E52F-5F6E-D9AD-D2E7-B92758E1B903}"/>
              </a:ext>
            </a:extLst>
          </p:cNvPr>
          <p:cNvSpPr/>
          <p:nvPr/>
        </p:nvSpPr>
        <p:spPr>
          <a:xfrm>
            <a:off x="8600575" y="3511469"/>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5" tooltip="Jira functionality will be used instead."/>
            <a:extLst>
              <a:ext uri="{FF2B5EF4-FFF2-40B4-BE49-F238E27FC236}">
                <a16:creationId xmlns:a16="http://schemas.microsoft.com/office/drawing/2014/main" id="{D0DE8438-A15F-3C54-2F0B-7BD9E35F83F6}"/>
              </a:ext>
            </a:extLst>
          </p:cNvPr>
          <p:cNvSpPr/>
          <p:nvPr/>
        </p:nvSpPr>
        <p:spPr>
          <a:xfrm>
            <a:off x="10245630" y="352057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5390842A-0232-2383-4219-26F9AC095C35}"/>
              </a:ext>
            </a:extLst>
          </p:cNvPr>
          <p:cNvSpPr/>
          <p:nvPr/>
        </p:nvSpPr>
        <p:spPr>
          <a:xfrm>
            <a:off x="10245630" y="47673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hlinkClick r:id="rId5" tooltip="Link is now decommissioned."/>
            <a:extLst>
              <a:ext uri="{FF2B5EF4-FFF2-40B4-BE49-F238E27FC236}">
                <a16:creationId xmlns:a16="http://schemas.microsoft.com/office/drawing/2014/main" id="{F6374298-67B6-8A1A-78D7-9AD47D12DD51}"/>
              </a:ext>
            </a:extLst>
          </p:cNvPr>
          <p:cNvSpPr/>
          <p:nvPr/>
        </p:nvSpPr>
        <p:spPr>
          <a:xfrm>
            <a:off x="8600575" y="524309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5" tooltip="Jira functionality will be used instead."/>
            <a:extLst>
              <a:ext uri="{FF2B5EF4-FFF2-40B4-BE49-F238E27FC236}">
                <a16:creationId xmlns:a16="http://schemas.microsoft.com/office/drawing/2014/main" id="{120DB604-32DD-6CCF-4E6B-B20D291C846E}"/>
              </a:ext>
            </a:extLst>
          </p:cNvPr>
          <p:cNvSpPr/>
          <p:nvPr/>
        </p:nvSpPr>
        <p:spPr>
          <a:xfrm>
            <a:off x="10245630" y="5280039"/>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11E95484-A1A4-BB70-592C-8C5438E9DB7C}"/>
              </a:ext>
            </a:extLst>
          </p:cNvPr>
          <p:cNvSpPr/>
          <p:nvPr/>
        </p:nvSpPr>
        <p:spPr>
          <a:xfrm>
            <a:off x="10245630" y="58508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5" tooltip="Link is now decommissioned."/>
            <a:extLst>
              <a:ext uri="{FF2B5EF4-FFF2-40B4-BE49-F238E27FC236}">
                <a16:creationId xmlns:a16="http://schemas.microsoft.com/office/drawing/2014/main" id="{D2A9EDB0-3202-CA99-B678-64526DA7E948}"/>
              </a:ext>
            </a:extLst>
          </p:cNvPr>
          <p:cNvSpPr/>
          <p:nvPr/>
        </p:nvSpPr>
        <p:spPr>
          <a:xfrm>
            <a:off x="8600575"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5" tooltip="Link is now decommissioned."/>
            <a:extLst>
              <a:ext uri="{FF2B5EF4-FFF2-40B4-BE49-F238E27FC236}">
                <a16:creationId xmlns:a16="http://schemas.microsoft.com/office/drawing/2014/main" id="{AF2CD9F6-F1A2-826A-0E93-E823A3AC33E6}"/>
              </a:ext>
            </a:extLst>
          </p:cNvPr>
          <p:cNvSpPr/>
          <p:nvPr/>
        </p:nvSpPr>
        <p:spPr>
          <a:xfrm>
            <a:off x="8600575" y="412313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A3428D70-FA53-7F2B-FF72-A43A111C278B}"/>
              </a:ext>
            </a:extLst>
          </p:cNvPr>
          <p:cNvSpPr/>
          <p:nvPr/>
        </p:nvSpPr>
        <p:spPr>
          <a:xfrm>
            <a:off x="860057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CD9D6C1E-0913-16E9-F696-3F83CE539859}"/>
              </a:ext>
            </a:extLst>
          </p:cNvPr>
          <p:cNvSpPr/>
          <p:nvPr/>
        </p:nvSpPr>
        <p:spPr>
          <a:xfrm>
            <a:off x="1024563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descr="Graphical user interface, application&#10;&#10;Description automatically generated">
            <a:extLst>
              <a:ext uri="{FF2B5EF4-FFF2-40B4-BE49-F238E27FC236}">
                <a16:creationId xmlns:a16="http://schemas.microsoft.com/office/drawing/2014/main" id="{05DC767A-F341-E5CB-FE52-B32937AFB370}"/>
              </a:ext>
            </a:extLst>
          </p:cNvPr>
          <p:cNvPicPr>
            <a:picLocks noChangeAspect="1"/>
          </p:cNvPicPr>
          <p:nvPr/>
        </p:nvPicPr>
        <p:blipFill rotWithShape="1">
          <a:blip r:embed="rId6">
            <a:extLst>
              <a:ext uri="{28A0092B-C50C-407E-A947-70E740481C1C}">
                <a14:useLocalDpi xmlns:a14="http://schemas.microsoft.com/office/drawing/2010/main" val="0"/>
              </a:ext>
            </a:extLst>
          </a:blip>
          <a:srcRect l="61828" t="24591" r="20783" b="56308"/>
          <a:stretch/>
        </p:blipFill>
        <p:spPr>
          <a:xfrm>
            <a:off x="276281" y="4788869"/>
            <a:ext cx="300528" cy="343645"/>
          </a:xfrm>
          <a:prstGeom prst="rect">
            <a:avLst/>
          </a:prstGeom>
        </p:spPr>
      </p:pic>
      <p:pic>
        <p:nvPicPr>
          <p:cNvPr id="40" name="Picture 39" descr="Graphical user interface, application&#10;&#10;Description automatically generated">
            <a:extLst>
              <a:ext uri="{FF2B5EF4-FFF2-40B4-BE49-F238E27FC236}">
                <a16:creationId xmlns:a16="http://schemas.microsoft.com/office/drawing/2014/main" id="{DC5CFB97-B158-C5DD-42C5-BF379A9EA53A}"/>
              </a:ext>
            </a:extLst>
          </p:cNvPr>
          <p:cNvPicPr>
            <a:picLocks noChangeAspect="1"/>
          </p:cNvPicPr>
          <p:nvPr/>
        </p:nvPicPr>
        <p:blipFill rotWithShape="1">
          <a:blip r:embed="rId6">
            <a:extLst>
              <a:ext uri="{28A0092B-C50C-407E-A947-70E740481C1C}">
                <a14:useLocalDpi xmlns:a14="http://schemas.microsoft.com/office/drawing/2010/main" val="0"/>
              </a:ext>
            </a:extLst>
          </a:blip>
          <a:srcRect l="80298" t="73375" b="9010"/>
          <a:stretch/>
        </p:blipFill>
        <p:spPr>
          <a:xfrm>
            <a:off x="249845" y="3455350"/>
            <a:ext cx="364831" cy="339572"/>
          </a:xfrm>
          <a:prstGeom prst="rect">
            <a:avLst/>
          </a:prstGeom>
        </p:spPr>
      </p:pic>
      <p:pic>
        <p:nvPicPr>
          <p:cNvPr id="41" name="Picture 40" descr="Graphical user interface, application&#10;&#10;Description automatically generated">
            <a:extLst>
              <a:ext uri="{FF2B5EF4-FFF2-40B4-BE49-F238E27FC236}">
                <a16:creationId xmlns:a16="http://schemas.microsoft.com/office/drawing/2014/main" id="{484DBA67-6BB7-825C-9145-9D384CAD7A2D}"/>
              </a:ext>
            </a:extLst>
          </p:cNvPr>
          <p:cNvPicPr>
            <a:picLocks noChangeAspect="1"/>
          </p:cNvPicPr>
          <p:nvPr/>
        </p:nvPicPr>
        <p:blipFill rotWithShape="1">
          <a:blip r:embed="rId6">
            <a:extLst>
              <a:ext uri="{28A0092B-C50C-407E-A947-70E740481C1C}">
                <a14:useLocalDpi xmlns:a14="http://schemas.microsoft.com/office/drawing/2010/main" val="0"/>
              </a:ext>
            </a:extLst>
          </a:blip>
          <a:srcRect l="20671" t="25418" r="61939" b="57264"/>
          <a:stretch/>
        </p:blipFill>
        <p:spPr>
          <a:xfrm>
            <a:off x="287513" y="4204868"/>
            <a:ext cx="301679" cy="312762"/>
          </a:xfrm>
          <a:prstGeom prst="rect">
            <a:avLst/>
          </a:prstGeom>
        </p:spPr>
      </p:pic>
      <p:pic>
        <p:nvPicPr>
          <p:cNvPr id="42" name="Picture 41" descr="Graphical user interface, application&#10;&#10;Description automatically generated">
            <a:extLst>
              <a:ext uri="{FF2B5EF4-FFF2-40B4-BE49-F238E27FC236}">
                <a16:creationId xmlns:a16="http://schemas.microsoft.com/office/drawing/2014/main" id="{F8A864D4-212D-03CC-1EEE-81E09B4FCFC2}"/>
              </a:ext>
            </a:extLst>
          </p:cNvPr>
          <p:cNvPicPr>
            <a:picLocks noChangeAspect="1"/>
          </p:cNvPicPr>
          <p:nvPr/>
        </p:nvPicPr>
        <p:blipFill rotWithShape="1">
          <a:blip r:embed="rId6">
            <a:extLst>
              <a:ext uri="{28A0092B-C50C-407E-A947-70E740481C1C}">
                <a14:useLocalDpi xmlns:a14="http://schemas.microsoft.com/office/drawing/2010/main" val="0"/>
              </a:ext>
            </a:extLst>
          </a:blip>
          <a:srcRect l="42039" r="41995" b="85610"/>
          <a:stretch/>
        </p:blipFill>
        <p:spPr>
          <a:xfrm>
            <a:off x="305309" y="3070003"/>
            <a:ext cx="309367" cy="290265"/>
          </a:xfrm>
          <a:prstGeom prst="rect">
            <a:avLst/>
          </a:prstGeom>
        </p:spPr>
      </p:pic>
      <p:pic>
        <p:nvPicPr>
          <p:cNvPr id="43" name="Picture 42" descr="Graphical user interface, application&#10;&#10;Description automatically generated">
            <a:extLst>
              <a:ext uri="{FF2B5EF4-FFF2-40B4-BE49-F238E27FC236}">
                <a16:creationId xmlns:a16="http://schemas.microsoft.com/office/drawing/2014/main" id="{A4A85124-5EEE-C457-18FD-538D4722CADF}"/>
              </a:ext>
            </a:extLst>
          </p:cNvPr>
          <p:cNvPicPr>
            <a:picLocks noChangeAspect="1"/>
          </p:cNvPicPr>
          <p:nvPr/>
        </p:nvPicPr>
        <p:blipFill rotWithShape="1">
          <a:blip r:embed="rId6">
            <a:extLst>
              <a:ext uri="{28A0092B-C50C-407E-A947-70E740481C1C}">
                <a14:useLocalDpi xmlns:a14="http://schemas.microsoft.com/office/drawing/2010/main" val="0"/>
              </a:ext>
            </a:extLst>
          </a:blip>
          <a:srcRect l="60497" t="48480" r="18968" b="32877"/>
          <a:stretch/>
        </p:blipFill>
        <p:spPr>
          <a:xfrm>
            <a:off x="276805" y="5362230"/>
            <a:ext cx="307105" cy="290265"/>
          </a:xfrm>
          <a:prstGeom prst="rect">
            <a:avLst/>
          </a:prstGeom>
        </p:spPr>
      </p:pic>
      <p:pic>
        <p:nvPicPr>
          <p:cNvPr id="44" name="Picture 43" descr="Graphical user interface, application&#10;&#10;Description automatically generated">
            <a:extLst>
              <a:ext uri="{FF2B5EF4-FFF2-40B4-BE49-F238E27FC236}">
                <a16:creationId xmlns:a16="http://schemas.microsoft.com/office/drawing/2014/main" id="{CDD318F2-932A-9147-819B-CEE4EAA1D3C6}"/>
              </a:ext>
            </a:extLst>
          </p:cNvPr>
          <p:cNvPicPr>
            <a:picLocks noChangeAspect="1"/>
          </p:cNvPicPr>
          <p:nvPr/>
        </p:nvPicPr>
        <p:blipFill rotWithShape="1">
          <a:blip r:embed="rId6">
            <a:extLst>
              <a:ext uri="{28A0092B-C50C-407E-A947-70E740481C1C}">
                <a14:useLocalDpi xmlns:a14="http://schemas.microsoft.com/office/drawing/2010/main" val="0"/>
              </a:ext>
            </a:extLst>
          </a:blip>
          <a:srcRect t="73341" r="82678" b="9574"/>
          <a:stretch/>
        </p:blipFill>
        <p:spPr>
          <a:xfrm>
            <a:off x="283381" y="5782253"/>
            <a:ext cx="300529" cy="308558"/>
          </a:xfrm>
          <a:prstGeom prst="rect">
            <a:avLst/>
          </a:prstGeom>
        </p:spPr>
      </p:pic>
    </p:spTree>
    <p:extLst>
      <p:ext uri="{BB962C8B-B14F-4D97-AF65-F5344CB8AC3E}">
        <p14:creationId xmlns:p14="http://schemas.microsoft.com/office/powerpoint/2010/main" val="1643160971"/>
      </p:ext>
    </p:extLst>
  </p:cSld>
  <p:clrMapOvr>
    <a:overrideClrMapping bg1="lt1" tx1="dk1" bg2="lt2" tx2="dk2" accent1="accent1" accent2="accent2" accent3="accent3" accent4="accent4" accent5="accent5" accent6="accent6" hlink="hlink" folHlink="folHlink"/>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Changes to Apps with No Impact</a:t>
            </a:r>
            <a:br>
              <a:rPr lang="en-US" dirty="0"/>
            </a:br>
            <a:br>
              <a:rPr lang="en-US" dirty="0"/>
            </a:br>
            <a:endParaRPr lang="en-US" sz="2200" dirty="0"/>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8</a:t>
            </a:fld>
            <a:endParaRPr lang="en-GB"/>
          </a:p>
        </p:txBody>
      </p:sp>
    </p:spTree>
    <p:extLst>
      <p:ext uri="{BB962C8B-B14F-4D97-AF65-F5344CB8AC3E}">
        <p14:creationId xmlns:p14="http://schemas.microsoft.com/office/powerpoint/2010/main" val="88946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Halo: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Jira</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9</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165759485"/>
              </p:ext>
            </p:extLst>
          </p:nvPr>
        </p:nvGraphicFramePr>
        <p:xfrm>
          <a:off x="237990" y="1429410"/>
          <a:ext cx="10786566" cy="4729469"/>
        </p:xfrm>
        <a:graphic>
          <a:graphicData uri="http://schemas.openxmlformats.org/drawingml/2006/table">
            <a:tbl>
              <a:tblPr firstRow="1" bandRow="1">
                <a:tableStyleId>{5C22544A-7EE6-4342-B048-85BDC9FD1C3A}</a:tableStyleId>
              </a:tblPr>
              <a:tblGrid>
                <a:gridCol w="1289276">
                  <a:extLst>
                    <a:ext uri="{9D8B030D-6E8A-4147-A177-3AD203B41FA5}">
                      <a16:colId xmlns:a16="http://schemas.microsoft.com/office/drawing/2014/main" val="380432476"/>
                    </a:ext>
                  </a:extLst>
                </a:gridCol>
                <a:gridCol w="949729">
                  <a:extLst>
                    <a:ext uri="{9D8B030D-6E8A-4147-A177-3AD203B41FA5}">
                      <a16:colId xmlns:a16="http://schemas.microsoft.com/office/drawing/2014/main" val="3121170550"/>
                    </a:ext>
                  </a:extLst>
                </a:gridCol>
                <a:gridCol w="949729">
                  <a:extLst>
                    <a:ext uri="{9D8B030D-6E8A-4147-A177-3AD203B41FA5}">
                      <a16:colId xmlns:a16="http://schemas.microsoft.com/office/drawing/2014/main" val="3817112637"/>
                    </a:ext>
                  </a:extLst>
                </a:gridCol>
                <a:gridCol w="949729">
                  <a:extLst>
                    <a:ext uri="{9D8B030D-6E8A-4147-A177-3AD203B41FA5}">
                      <a16:colId xmlns:a16="http://schemas.microsoft.com/office/drawing/2014/main" val="4040227559"/>
                    </a:ext>
                  </a:extLst>
                </a:gridCol>
                <a:gridCol w="949729">
                  <a:extLst>
                    <a:ext uri="{9D8B030D-6E8A-4147-A177-3AD203B41FA5}">
                      <a16:colId xmlns:a16="http://schemas.microsoft.com/office/drawing/2014/main" val="1343327588"/>
                    </a:ext>
                  </a:extLst>
                </a:gridCol>
                <a:gridCol w="949729">
                  <a:extLst>
                    <a:ext uri="{9D8B030D-6E8A-4147-A177-3AD203B41FA5}">
                      <a16:colId xmlns:a16="http://schemas.microsoft.com/office/drawing/2014/main" val="3049687073"/>
                    </a:ext>
                  </a:extLst>
                </a:gridCol>
                <a:gridCol w="949729">
                  <a:extLst>
                    <a:ext uri="{9D8B030D-6E8A-4147-A177-3AD203B41FA5}">
                      <a16:colId xmlns:a16="http://schemas.microsoft.com/office/drawing/2014/main" val="2719287692"/>
                    </a:ext>
                  </a:extLst>
                </a:gridCol>
                <a:gridCol w="949729">
                  <a:extLst>
                    <a:ext uri="{9D8B030D-6E8A-4147-A177-3AD203B41FA5}">
                      <a16:colId xmlns:a16="http://schemas.microsoft.com/office/drawing/2014/main" val="3328464748"/>
                    </a:ext>
                  </a:extLst>
                </a:gridCol>
                <a:gridCol w="949729">
                  <a:extLst>
                    <a:ext uri="{9D8B030D-6E8A-4147-A177-3AD203B41FA5}">
                      <a16:colId xmlns:a16="http://schemas.microsoft.com/office/drawing/2014/main" val="95032028"/>
                    </a:ext>
                  </a:extLst>
                </a:gridCol>
                <a:gridCol w="949729">
                  <a:extLst>
                    <a:ext uri="{9D8B030D-6E8A-4147-A177-3AD203B41FA5}">
                      <a16:colId xmlns:a16="http://schemas.microsoft.com/office/drawing/2014/main" val="1968680544"/>
                    </a:ext>
                  </a:extLst>
                </a:gridCol>
                <a:gridCol w="949729">
                  <a:extLst>
                    <a:ext uri="{9D8B030D-6E8A-4147-A177-3AD203B41FA5}">
                      <a16:colId xmlns:a16="http://schemas.microsoft.com/office/drawing/2014/main" val="3571985090"/>
                    </a:ext>
                  </a:extLst>
                </a:gridCol>
              </a:tblGrid>
              <a:tr h="1640152">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t"/>
                      <a:r>
                        <a:rPr lang="en-US" sz="900" b="1" i="0" u="none" strike="noStrike">
                          <a:solidFill>
                            <a:schemeClr val="bg1"/>
                          </a:solidFill>
                          <a:effectLst/>
                          <a:latin typeface="+mn-lt"/>
                        </a:rPr>
                        <a:t>ProForma Lite: Forms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Power Admin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Microsoft Azure Active Directory single sign-on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Roadmaps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Jira Calendar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Jira Toolkit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Configuration Manager Core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Confluence issue tab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19766">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JSM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r>
                        <a:rPr lang="en-US" sz="900" b="0" i="0" u="none" strike="noStrike">
                          <a:solidFill>
                            <a:srgbClr val="000000"/>
                          </a:solidFill>
                          <a:effectLst/>
                          <a:latin typeface="+mn-lt"/>
                        </a:rPr>
                        <a:t>Being replaced by Adaptavist Scriptrunner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Not being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Atlassian SSO.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a:t>
                      </a:r>
                    </a:p>
                    <a:p>
                      <a:pPr algn="ctr" fontAlgn="t"/>
                      <a:r>
                        <a:rPr lang="en-US" sz="900" b="0" i="0" u="none" strike="noStrike">
                          <a:solidFill>
                            <a:srgbClr val="000000"/>
                          </a:solidFill>
                          <a:effectLst/>
                          <a:latin typeface="+mn-lt"/>
                        </a:rPr>
                        <a:t>Some differences in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Feature is built into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Will be built into CMJ</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Replaced:</a:t>
                      </a:r>
                    </a:p>
                    <a:p>
                      <a:pPr algn="ctr" fontAlgn="t"/>
                      <a:r>
                        <a:rPr lang="en-US" sz="900" b="0" i="0" u="none" strike="noStrike">
                          <a:solidFill>
                            <a:srgbClr val="000000"/>
                          </a:solidFill>
                          <a:effectLst/>
                          <a:latin typeface="+mn-lt"/>
                        </a:rPr>
                        <a:t>The app will be replaced with the Atlassian cloud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3360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5942">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872508" y="56674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872508"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8192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37659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21701"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47127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660620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3770894"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84996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4720087"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94464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669280"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103931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618473"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567666"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10415245"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556822" y="4184732"/>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556822" y="5279607"/>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1" name="Picture 10" descr="A picture containing font, graphics, logo, graphic design&#10;&#10;Description automatically generated">
            <a:extLst>
              <a:ext uri="{FF2B5EF4-FFF2-40B4-BE49-F238E27FC236}">
                <a16:creationId xmlns:a16="http://schemas.microsoft.com/office/drawing/2014/main" id="{2169CE72-75D2-03C1-C791-25204EE9A01A}"/>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5990788" y="174283"/>
            <a:ext cx="2829894" cy="948257"/>
          </a:xfrm>
          <a:prstGeom prst="rect">
            <a:avLst/>
          </a:prstGeom>
        </p:spPr>
      </p:pic>
      <p:sp>
        <p:nvSpPr>
          <p:cNvPr id="12" name="Oval 11">
            <a:extLst>
              <a:ext uri="{FF2B5EF4-FFF2-40B4-BE49-F238E27FC236}">
                <a16:creationId xmlns:a16="http://schemas.microsoft.com/office/drawing/2014/main" id="{0ADA614A-C8C7-2CE8-D6AD-10531AD44924}"/>
              </a:ext>
            </a:extLst>
          </p:cNvPr>
          <p:cNvSpPr/>
          <p:nvPr/>
        </p:nvSpPr>
        <p:spPr>
          <a:xfrm>
            <a:off x="56594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923641D-469F-5867-8E3F-CE32BC5DAF83}"/>
              </a:ext>
            </a:extLst>
          </p:cNvPr>
          <p:cNvSpPr/>
          <p:nvPr/>
        </p:nvSpPr>
        <p:spPr>
          <a:xfrm>
            <a:off x="75529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01BFE1D-F7C9-D7A0-F1D2-D5A9E00255F4}"/>
              </a:ext>
            </a:extLst>
          </p:cNvPr>
          <p:cNvSpPr/>
          <p:nvPr/>
        </p:nvSpPr>
        <p:spPr>
          <a:xfrm>
            <a:off x="8516859"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1C383581-3DBF-5032-B2DD-255D6C7E097C}"/>
              </a:ext>
            </a:extLst>
          </p:cNvPr>
          <p:cNvSpPr/>
          <p:nvPr/>
        </p:nvSpPr>
        <p:spPr>
          <a:xfrm>
            <a:off x="9466052"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8105270"/>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 - with colour palette" id="{BF80B367-0A03-4CE1-9585-A1D8C4F93224}" vid="{436D24D0-CE42-474D-9710-5DD6DDD86E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Ryan Collier</DisplayName>
        <AccountId>32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091948-630B-4872-8921-A5471B5A80D5}">
  <ds:schemaRefs>
    <ds:schemaRef ds:uri="d9096c8c-7149-4683-82d2-c2f2c3e91776"/>
    <ds:schemaRef ds:uri="http://purl.org/dc/elements/1.1/"/>
    <ds:schemaRef ds:uri="http://www.w3.org/XML/1998/namespace"/>
    <ds:schemaRef ds:uri="http://purl.org/dc/terms/"/>
    <ds:schemaRef ds:uri="f2b81947-420a-4711-a33f-ccdb62c0ede0"/>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09FEC63-9128-4457-996D-6644F6AA1E02}">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026D4FD-BD94-49F6-8347-DD63F0BCD7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8907</TotalTime>
  <Words>2055</Words>
  <Application>Microsoft Office PowerPoint</Application>
  <PresentationFormat>Widescreen</PresentationFormat>
  <Paragraphs>432</Paragraphs>
  <Slides>12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UKHSA_PowerpointColourTheme</vt:lpstr>
      <vt:lpstr>Detailed change impact assessment  A focused view of changes associated with apps and plug-ins</vt:lpstr>
      <vt:lpstr>Overview of apps and plug-ins Impacts by Persona group</vt:lpstr>
      <vt:lpstr>Overview of apps and plug-ins Impacts by Persona group</vt:lpstr>
      <vt:lpstr>PowerPoint Presentation</vt:lpstr>
      <vt:lpstr>PHE: Jira applications and plug-Ins:</vt:lpstr>
      <vt:lpstr>Change impact assessment Integrations by Persona group</vt:lpstr>
      <vt:lpstr>Change impact assessment Integrations by Persona group</vt:lpstr>
      <vt:lpstr>Changes to Apps with No Impact  </vt:lpstr>
      <vt:lpstr>Halo: No impact Jira applications and plug-Ins:</vt:lpstr>
      <vt:lpstr>Halo: No impact Confluence applications and plug-Ins:</vt:lpstr>
      <vt:lpstr>PHE: No impact Jira applications and plug-Ins:</vt:lpstr>
      <vt:lpstr>PHE: No Impact Confluence applications and plug-Ins: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[Deck title]  [presenters]</dc:title>
  <dc:creator>Ridge, Amanda</dc:creator>
  <cp:lastModifiedBy>Olly Bates</cp:lastModifiedBy>
  <cp:revision>3</cp:revision>
  <cp:lastPrinted>2021-08-09T14:01:33Z</cp:lastPrinted>
  <dcterms:created xsi:type="dcterms:W3CDTF">2021-10-14T16:08:31Z</dcterms:created>
  <dcterms:modified xsi:type="dcterms:W3CDTF">2023-06-08T15:11:02Z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