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24_98E001A3.xml" ContentType="application/vnd.ms-powerpoint.comments+xml"/>
  <Override PartName="/ppt/comments/modernComment_11C_1C84A738.xml" ContentType="application/vnd.ms-powerpoint.comments+xml"/>
  <Override PartName="/ppt/comments/modernComment_120_80E8EAA6.xml" ContentType="application/vnd.ms-powerpoint.comments+xml"/>
  <Override PartName="/ppt/comments/modernComment_117_F5F010DD.xml" ContentType="application/vnd.ms-powerpoint.comments+xml"/>
  <Override PartName="/ppt/theme/themeOverride1.xml" ContentType="application/vnd.openxmlformats-officedocument.themeOverride+xml"/>
  <Override PartName="/ppt/comments/modernComment_11B_61F0A58B.xml" ContentType="application/vnd.ms-powerpoint.comments+xml"/>
  <Override PartName="/ppt/comments/modernComment_135_3456D2B6.xml" ContentType="application/vnd.ms-powerpoint.comments+xml"/>
  <Override PartName="/ppt/comments/modernComment_131_BB3E14A5.xml" ContentType="application/vnd.ms-powerpoint.comments+xml"/>
  <Override PartName="/ppt/comments/modernComment_136_775E0D5D.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7" r:id="rId4"/>
  </p:sldMasterIdLst>
  <p:notesMasterIdLst>
    <p:notesMasterId r:id="rId17"/>
  </p:notesMasterIdLst>
  <p:sldIdLst>
    <p:sldId id="303" r:id="rId5"/>
    <p:sldId id="290" r:id="rId6"/>
    <p:sldId id="292" r:id="rId7"/>
    <p:sldId id="284" r:id="rId8"/>
    <p:sldId id="288" r:id="rId9"/>
    <p:sldId id="279" r:id="rId10"/>
    <p:sldId id="283" r:id="rId11"/>
    <p:sldId id="311" r:id="rId12"/>
    <p:sldId id="309" r:id="rId13"/>
    <p:sldId id="305" r:id="rId14"/>
    <p:sldId id="310" r:id="rId15"/>
    <p:sldId id="30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CD5A92D-1739-4566-7812-30FFE492C501}" name="Laura Goff" initials="LG" userId="S::Laura.Goff@ukhsa.gov.uk::a04ddb77-00dd-42db-8ab8-92d9d5435e3b" providerId="AD"/>
  <p188:author id="{A0954A53-FE13-C4F5-2D5F-791A1FA6F2A3}" name="Laura Goff" initials="LG" userId="S::laura.goff@ukhsa.gov.uk::a04ddb77-00dd-42db-8ab8-92d9d5435e3b" providerId="AD"/>
  <p188:author id="{6E5A5B75-3799-9DEA-5B91-16324438DF7F}" name="Sana Sherbaz" initials="SS" userId="S::Sana.Sherbaz@ukhsa.gov.uk::2d09f2e8-f169-4fa9-bd38-daa4e7b81a43" providerId="AD"/>
  <p188:author id="{AF607DBE-BE15-A351-8FE0-AE3FA58ABE9C}" name="Olly Bates" initials="OB" userId="S::Olly.Bates@ukhsa.gov.uk::95e2476a-df66-4ca2-9168-deba39047b60"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C9DCF5"/>
    <a:srgbClr val="002060"/>
    <a:srgbClr val="5D97E2"/>
    <a:srgbClr val="8A1A61"/>
    <a:srgbClr val="FFFFFF"/>
    <a:srgbClr val="1D57A5"/>
    <a:srgbClr val="FF7F32"/>
    <a:srgbClr val="E7E8EA"/>
    <a:srgbClr val="CBCED2"/>
    <a:srgbClr val="003B5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77CA599-580F-47F4-A090-444D2E090D62}" v="1" dt="2023-06-01T10:26:52.27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849"/>
    <p:restoredTop sz="94648"/>
  </p:normalViewPr>
  <p:slideViewPr>
    <p:cSldViewPr snapToGrid="0">
      <p:cViewPr varScale="1">
        <p:scale>
          <a:sx n="62" d="100"/>
          <a:sy n="62" d="100"/>
        </p:scale>
        <p:origin x="64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comments/modernComment_117_F5F010DD.xml><?xml version="1.0" encoding="utf-8"?>
<p188:cmLst xmlns:a="http://schemas.openxmlformats.org/drawingml/2006/main" xmlns:r="http://schemas.openxmlformats.org/officeDocument/2006/relationships" xmlns:p188="http://schemas.microsoft.com/office/powerpoint/2018/8/main">
  <p188:cm id="{02195D8C-F672-1645-8128-876437307B56}" authorId="{A0954A53-FE13-C4F5-2D5F-791A1FA6F2A3}" created="2023-05-16T17:11:52.236">
    <ac:txMkLst xmlns:ac="http://schemas.microsoft.com/office/drawing/2013/main/command">
      <pc:docMk xmlns:pc="http://schemas.microsoft.com/office/powerpoint/2013/main/command"/>
      <pc:sldMk xmlns:pc="http://schemas.microsoft.com/office/powerpoint/2013/main/command" cId="4126150877" sldId="279"/>
      <ac:graphicFrameMk id="6" creationId="{FBCF2CE9-0F48-33DA-CA5A-8F0B81981ADC}"/>
      <ac:tblMk/>
      <ac:tcMk rowId="4200056413" colId="2884995143"/>
      <ac:txMk cp="0" len="19">
        <ac:context len="20" hash="3175241918"/>
      </ac:txMk>
    </ac:txMkLst>
    <p188:pos x="11349168" y="1356654"/>
    <p188:txBody>
      <a:bodyPr/>
      <a:lstStyle/>
      <a:p>
        <a:r>
          <a:rPr lang="en-GB"/>
          <a:t>Theses descriptions still need work - user focused!</a:t>
        </a:r>
      </a:p>
    </p188:txBody>
  </p188:cm>
  <p188:cm id="{18AA0E4F-43C0-442C-A3C0-06CAEE48998B}" authorId="{AF607DBE-BE15-A351-8FE0-AE3FA58ABE9C}" created="2023-05-22T14:53:42.599">
    <ac:deMkLst xmlns:ac="http://schemas.microsoft.com/office/drawing/2013/main/command">
      <pc:docMk xmlns:pc="http://schemas.microsoft.com/office/powerpoint/2013/main/command"/>
      <pc:sldMk xmlns:pc="http://schemas.microsoft.com/office/powerpoint/2013/main/command" cId="4126150877" sldId="279"/>
      <ac:spMk id="77" creationId="{D11EF3AA-1B39-2663-3DCD-F57090DF3E03}"/>
    </ac:deMkLst>
    <p188:txBody>
      <a:bodyPr/>
      <a:lstStyle/>
      <a:p>
        <a:r>
          <a:rPr lang="en-US"/>
          <a:t>Olly to check with Valiantys</a:t>
        </a:r>
      </a:p>
    </p188:txBody>
  </p188:cm>
</p188:cmLst>
</file>

<file path=ppt/comments/modernComment_11B_61F0A58B.xml><?xml version="1.0" encoding="utf-8"?>
<p188:cmLst xmlns:a="http://schemas.openxmlformats.org/drawingml/2006/main" xmlns:r="http://schemas.openxmlformats.org/officeDocument/2006/relationships" xmlns:p188="http://schemas.microsoft.com/office/powerpoint/2018/8/main">
  <p188:cm id="{557E063C-67E8-4C5C-9712-2542A89C5E86}" authorId="{A0954A53-FE13-C4F5-2D5F-791A1FA6F2A3}" status="resolved" created="2023-04-26T22:43:32.059" complete="100000">
    <pc:sldMkLst xmlns:pc="http://schemas.microsoft.com/office/powerpoint/2013/main/command">
      <pc:docMk/>
      <pc:sldMk cId="626324346" sldId="274"/>
    </pc:sldMkLst>
    <p188:txBody>
      <a:bodyPr/>
      <a:lstStyle/>
      <a:p>
        <a:r>
          <a:rPr lang="en-GB"/>
          <a:t>[@Olly Bates] Please review and let me know what you think</a:t>
        </a:r>
      </a:p>
    </p188:txBody>
  </p188:cm>
  <p188:cm id="{F9183C8F-7D8D-4EAE-9955-5CD1490D8448}" authorId="{AF607DBE-BE15-A351-8FE0-AE3FA58ABE9C}" created="2023-05-22T15:07:38.936">
    <ac:deMkLst xmlns:ac="http://schemas.microsoft.com/office/drawing/2013/main/command">
      <pc:docMk xmlns:pc="http://schemas.microsoft.com/office/powerpoint/2013/main/command"/>
      <pc:sldMk xmlns:pc="http://schemas.microsoft.com/office/powerpoint/2013/main/command" cId="1643160971" sldId="283"/>
      <ac:spMk id="24" creationId="{F6374298-67B6-8A1A-78D7-9AD47D12DD51}"/>
    </ac:deMkLst>
    <p188:txBody>
      <a:bodyPr/>
      <a:lstStyle/>
      <a:p>
        <a:r>
          <a:rPr lang="en-US"/>
          <a:t>Olly to check EQMS info</a:t>
        </a:r>
      </a:p>
    </p188:txBody>
  </p188:cm>
</p188:cmLst>
</file>

<file path=ppt/comments/modernComment_11C_1C84A738.xml><?xml version="1.0" encoding="utf-8"?>
<p188:cmLst xmlns:a="http://schemas.openxmlformats.org/drawingml/2006/main" xmlns:r="http://schemas.openxmlformats.org/officeDocument/2006/relationships" xmlns:p188="http://schemas.microsoft.com/office/powerpoint/2018/8/main">
  <p188:cm id="{927AAD8C-50F8-1A4F-B1E1-E002B3D95C33}" authorId="{A0954A53-FE13-C4F5-2D5F-791A1FA6F2A3}" status="resolved" created="2023-05-16T16:58:57.102" complete="100000">
    <pc:sldMkLst xmlns:pc="http://schemas.microsoft.com/office/powerpoint/2013/main/command">
      <pc:docMk/>
      <pc:sldMk cId="478455608" sldId="284"/>
    </pc:sldMkLst>
    <p188:txBody>
      <a:bodyPr/>
      <a:lstStyle/>
      <a:p>
        <a:r>
          <a:rPr lang="en-GB"/>
          <a:t>Can slides 10 and 11 be combined?? Lots of space for not a lot of info currently </a:t>
        </a:r>
      </a:p>
    </p188:txBody>
  </p188:cm>
</p188:cmLst>
</file>

<file path=ppt/comments/modernComment_120_80E8EAA6.xml><?xml version="1.0" encoding="utf-8"?>
<p188:cmLst xmlns:a="http://schemas.openxmlformats.org/drawingml/2006/main" xmlns:r="http://schemas.openxmlformats.org/officeDocument/2006/relationships" xmlns:p188="http://schemas.microsoft.com/office/powerpoint/2018/8/main">
  <p188:cm id="{96AE0865-900A-47A1-B1C4-13EE49601B28}" authorId="{AF607DBE-BE15-A351-8FE0-AE3FA58ABE9C}" created="2023-05-15T15:08:25.152">
    <ac:deMkLst xmlns:ac="http://schemas.microsoft.com/office/drawing/2013/main/command">
      <pc:docMk xmlns:pc="http://schemas.microsoft.com/office/powerpoint/2013/main/command"/>
      <pc:sldMk xmlns:pc="http://schemas.microsoft.com/office/powerpoint/2013/main/command" cId="2162748070" sldId="288"/>
      <ac:spMk id="17" creationId="{8FCC6782-1A4D-EAB0-90A4-E6FB12CF261E}"/>
    </ac:deMkLst>
    <p188:pos x="6696075" y="5010150"/>
    <p188:txBody>
      <a:bodyPr/>
      <a:lstStyle/>
      <a:p>
        <a:r>
          <a:rPr lang="en-US"/>
          <a:t>Feature is built into Jira. No data migration required</a:t>
        </a:r>
      </a:p>
    </p188:txBody>
  </p188:cm>
  <p188:cm id="{2C4AC7B9-1F3C-45AA-B2AD-6D3F17F60D9C}" authorId="{AF607DBE-BE15-A351-8FE0-AE3FA58ABE9C}" created="2023-05-17T15:38:30.540">
    <ac:deMkLst xmlns:ac="http://schemas.microsoft.com/office/drawing/2013/main/command">
      <pc:docMk xmlns:pc="http://schemas.microsoft.com/office/powerpoint/2013/main/command"/>
      <pc:sldMk xmlns:pc="http://schemas.microsoft.com/office/powerpoint/2013/main/command" cId="2162748070" sldId="288"/>
      <ac:spMk id="34" creationId="{D685ABF5-F77A-F739-5C77-52DC53E675DF}"/>
    </ac:deMkLst>
    <p188:txBody>
      <a:bodyPr/>
      <a:lstStyle/>
      <a:p>
        <a:r>
          <a:rPr lang="en-US"/>
          <a:t>This app is providing priority per issuetype and resolution for the different projects.
All priorities and resolutions will be available as global context in Cloud, there is not separation per projects.</a:t>
        </a:r>
      </a:p>
    </p188:txBody>
  </p188:cm>
</p188:cmLst>
</file>

<file path=ppt/comments/modernComment_124_98E001A3.xml><?xml version="1.0" encoding="utf-8"?>
<p188:cmLst xmlns:a="http://schemas.openxmlformats.org/drawingml/2006/main" xmlns:r="http://schemas.openxmlformats.org/officeDocument/2006/relationships" xmlns:p188="http://schemas.microsoft.com/office/powerpoint/2018/8/main">
  <p188:cm id="{19553ACD-9DB6-425F-AFCE-EF56DE97ACEA}" authorId="{AF607DBE-BE15-A351-8FE0-AE3FA58ABE9C}" created="2023-05-22T13:12:38.573">
    <ac:deMkLst xmlns:ac="http://schemas.microsoft.com/office/drawing/2013/main/command">
      <pc:docMk xmlns:pc="http://schemas.microsoft.com/office/powerpoint/2013/main/command"/>
      <pc:sldMk xmlns:pc="http://schemas.microsoft.com/office/powerpoint/2013/main/command" cId="2564817315" sldId="292"/>
      <ac:spMk id="11" creationId="{5E7E6CBC-5F1D-D101-8DD3-69867B2624C0}"/>
    </ac:deMkLst>
    <p188:txBody>
      <a:bodyPr/>
      <a:lstStyle/>
      <a:p>
        <a:r>
          <a:rPr lang="en-US"/>
          <a:t>Olly to chase Valiantys on this</a:t>
        </a:r>
      </a:p>
    </p188:txBody>
  </p188:cm>
</p188:cmLst>
</file>

<file path=ppt/comments/modernComment_131_BB3E14A5.xml><?xml version="1.0" encoding="utf-8"?>
<p188:cmLst xmlns:a="http://schemas.openxmlformats.org/drawingml/2006/main" xmlns:r="http://schemas.openxmlformats.org/officeDocument/2006/relationships" xmlns:p188="http://schemas.microsoft.com/office/powerpoint/2018/8/main">
  <p188:cm id="{FF3C68B1-DAA0-48DA-8445-8CA252CF498D}" authorId="{AF607DBE-BE15-A351-8FE0-AE3FA58ABE9C}" created="2023-05-12T17:33:53.358">
    <ac:deMkLst xmlns:ac="http://schemas.microsoft.com/office/drawing/2013/main/command">
      <pc:docMk xmlns:pc="http://schemas.microsoft.com/office/powerpoint/2013/main/command"/>
      <pc:sldMk xmlns:pc="http://schemas.microsoft.com/office/powerpoint/2013/main/command" cId="3141407909" sldId="305"/>
      <ac:spMk id="10" creationId="{8D2ADC77-7881-63C2-B064-C887B8F7CABF}"/>
    </ac:deMkLst>
    <p188:pos x="223240" y="190736"/>
    <p188:txBody>
      <a:bodyPr/>
      <a:lstStyle/>
      <a:p>
        <a:r>
          <a:rPr lang="en-US"/>
          <a:t>HALO marked as not required.</a:t>
        </a:r>
      </a:p>
    </p188:txBody>
  </p188:cm>
  <p188:cm id="{56D3DDEF-76B0-4620-9CA5-13E2661D69B6}" authorId="{AF607DBE-BE15-A351-8FE0-AE3FA58ABE9C}" created="2023-05-12T17:34:51.561">
    <ac:deMkLst xmlns:ac="http://schemas.microsoft.com/office/drawing/2013/main/command">
      <pc:docMk xmlns:pc="http://schemas.microsoft.com/office/powerpoint/2013/main/command"/>
      <pc:sldMk xmlns:pc="http://schemas.microsoft.com/office/powerpoint/2013/main/command" cId="3141407909" sldId="305"/>
      <ac:spMk id="14" creationId="{644FF032-C681-0508-F3F7-1CF2202CD9BE}"/>
    </ac:deMkLst>
    <p188:txBody>
      <a:bodyPr/>
      <a:lstStyle/>
      <a:p>
        <a:r>
          <a:rPr lang="en-US"/>
          <a:t>Not needed - Can use built in API token OOTB. Halo confirmed that this can left behind</a:t>
        </a:r>
      </a:p>
    </p188:txBody>
  </p188:cm>
  <p188:cm id="{D611526C-D759-4615-8D9E-FB39C005E0EC}" authorId="{AF607DBE-BE15-A351-8FE0-AE3FA58ABE9C}" created="2023-05-12T17:35:13.954">
    <ac:deMkLst xmlns:ac="http://schemas.microsoft.com/office/drawing/2013/main/command">
      <pc:docMk xmlns:pc="http://schemas.microsoft.com/office/powerpoint/2013/main/command"/>
      <pc:sldMk xmlns:pc="http://schemas.microsoft.com/office/powerpoint/2013/main/command" cId="3141407909" sldId="305"/>
      <ac:spMk id="12" creationId="{D1FD9E51-F056-A3E1-B4F2-CC09AEE672BC}"/>
    </ac:deMkLst>
    <p188:txBody>
      <a:bodyPr/>
      <a:lstStyle/>
      <a:p>
        <a:r>
          <a:rPr lang="en-US"/>
          <a:t>Not migrated</a:t>
        </a:r>
      </a:p>
    </p188:txBody>
  </p188:cm>
  <p188:cm id="{4D7C4A89-8552-4EDF-9A4A-CDB3D25A7AC6}" authorId="{AF607DBE-BE15-A351-8FE0-AE3FA58ABE9C}" created="2023-05-12T17:36:44.093">
    <ac:deMkLst xmlns:ac="http://schemas.microsoft.com/office/drawing/2013/main/command">
      <pc:docMk xmlns:pc="http://schemas.microsoft.com/office/powerpoint/2013/main/command"/>
      <pc:sldMk xmlns:pc="http://schemas.microsoft.com/office/powerpoint/2013/main/command" cId="3141407909" sldId="305"/>
      <ac:spMk id="18" creationId="{3139C8EE-C93F-BD14-0E20-DA90993B93A0}"/>
    </ac:deMkLst>
    <p188:txBody>
      <a:bodyPr/>
      <a:lstStyle/>
      <a:p>
        <a:r>
          <a:rPr lang="en-US"/>
          <a:t>Halo marked as not required.</a:t>
        </a:r>
      </a:p>
    </p188:txBody>
  </p188:cm>
  <p188:cm id="{F90B7047-31D1-4D14-BA1D-9DC78C78B1DD}" authorId="{AF607DBE-BE15-A351-8FE0-AE3FA58ABE9C}" created="2023-05-12T17:39:37.537">
    <ac:deMkLst xmlns:ac="http://schemas.microsoft.com/office/drawing/2013/main/command">
      <pc:docMk xmlns:pc="http://schemas.microsoft.com/office/powerpoint/2013/main/command"/>
      <pc:sldMk xmlns:pc="http://schemas.microsoft.com/office/powerpoint/2013/main/command" cId="3141407909" sldId="305"/>
      <ac:spMk id="38" creationId="{17851F12-B242-B6AA-C6BD-46D0283122B0}"/>
    </ac:deMkLst>
    <p188:txBody>
      <a:bodyPr/>
      <a:lstStyle/>
      <a:p>
        <a:r>
          <a:rPr lang="en-US"/>
          <a:t>No migration needed, users need to download the mobile app or connect to confluence via web browser on mobile. May be some complications if VPN is needed to access confluence.</a:t>
        </a:r>
      </a:p>
    </p188:txBody>
  </p188:cm>
  <p188:cm id="{47467559-C9B9-4B43-88D9-C45EBF6CB16A}" authorId="{AF607DBE-BE15-A351-8FE0-AE3FA58ABE9C}" created="2023-05-12T17:40:16.956">
    <ac:deMkLst xmlns:ac="http://schemas.microsoft.com/office/drawing/2013/main/command">
      <pc:docMk xmlns:pc="http://schemas.microsoft.com/office/powerpoint/2013/main/command"/>
      <pc:sldMk xmlns:pc="http://schemas.microsoft.com/office/powerpoint/2013/main/command" cId="3141407909" sldId="305"/>
      <ac:spMk id="20" creationId="{04CEE745-7064-A0E2-C0B2-BE03965804C8}"/>
    </ac:deMkLst>
    <p188:txBody>
      <a:bodyPr/>
      <a:lstStyle/>
      <a:p>
        <a:r>
          <a:rPr lang="en-US"/>
          <a:t>Halo marked as not required.</a:t>
        </a:r>
      </a:p>
    </p188:txBody>
  </p188:cm>
  <p188:cm id="{0617A62A-DC0C-4279-BF7F-0009E26CA159}" authorId="{AF607DBE-BE15-A351-8FE0-AE3FA58ABE9C}" created="2023-05-12T17:40:22.798">
    <ac:deMkLst xmlns:ac="http://schemas.microsoft.com/office/drawing/2013/main/command">
      <pc:docMk xmlns:pc="http://schemas.microsoft.com/office/powerpoint/2013/main/command"/>
      <pc:sldMk xmlns:pc="http://schemas.microsoft.com/office/powerpoint/2013/main/command" cId="3141407909" sldId="305"/>
      <ac:spMk id="22" creationId="{8D02FE94-90DF-C36E-B632-51AF5D3637C9}"/>
    </ac:deMkLst>
    <p188:txBody>
      <a:bodyPr/>
      <a:lstStyle/>
      <a:p>
        <a:r>
          <a:rPr lang="en-US"/>
          <a:t>Halo marked as not required.</a:t>
        </a:r>
      </a:p>
    </p188:txBody>
  </p188:cm>
  <p188:cm id="{9797D70A-7C20-486C-97E2-9F07A750A049}" authorId="{AF607DBE-BE15-A351-8FE0-AE3FA58ABE9C}" created="2023-05-12T17:40:28.876">
    <ac:deMkLst xmlns:ac="http://schemas.microsoft.com/office/drawing/2013/main/command">
      <pc:docMk xmlns:pc="http://schemas.microsoft.com/office/powerpoint/2013/main/command"/>
      <pc:sldMk xmlns:pc="http://schemas.microsoft.com/office/powerpoint/2013/main/command" cId="3141407909" sldId="305"/>
      <ac:spMk id="24" creationId="{E09B0B76-50DC-A29C-E3F5-72CC7E31AC61}"/>
    </ac:deMkLst>
    <p188:txBody>
      <a:bodyPr/>
      <a:lstStyle/>
      <a:p>
        <a:r>
          <a:rPr lang="en-US"/>
          <a:t>Halo marked as not required.</a:t>
        </a:r>
      </a:p>
    </p188:txBody>
  </p188:cm>
  <p188:cm id="{E098E524-638E-4949-8ACC-9D07DA2BB446}" authorId="{AF607DBE-BE15-A351-8FE0-AE3FA58ABE9C}" created="2023-05-12T17:40:34.093">
    <ac:deMkLst xmlns:ac="http://schemas.microsoft.com/office/drawing/2013/main/command">
      <pc:docMk xmlns:pc="http://schemas.microsoft.com/office/powerpoint/2013/main/command"/>
      <pc:sldMk xmlns:pc="http://schemas.microsoft.com/office/powerpoint/2013/main/command" cId="3141407909" sldId="305"/>
      <ac:spMk id="26" creationId="{B5F0C04B-5334-5E30-D9E2-8A5BDFCC58B6}"/>
    </ac:deMkLst>
    <p188:txBody>
      <a:bodyPr/>
      <a:lstStyle/>
      <a:p>
        <a:r>
          <a:rPr lang="en-US"/>
          <a:t>Halo marked as not required.</a:t>
        </a:r>
      </a:p>
    </p188:txBody>
  </p188:cm>
  <p188:cm id="{74102418-2145-47EE-9711-EBB3E7C60F1F}" authorId="{AF607DBE-BE15-A351-8FE0-AE3FA58ABE9C}" created="2023-05-12T17:40:39.696">
    <ac:deMkLst xmlns:ac="http://schemas.microsoft.com/office/drawing/2013/main/command">
      <pc:docMk xmlns:pc="http://schemas.microsoft.com/office/powerpoint/2013/main/command"/>
      <pc:sldMk xmlns:pc="http://schemas.microsoft.com/office/powerpoint/2013/main/command" cId="3141407909" sldId="305"/>
      <ac:spMk id="28" creationId="{067A42A5-4016-C20A-C26F-8C80BBD56A12}"/>
    </ac:deMkLst>
    <p188:txBody>
      <a:bodyPr/>
      <a:lstStyle/>
      <a:p>
        <a:r>
          <a:rPr lang="en-US"/>
          <a:t>Halo marked as not required.</a:t>
        </a:r>
      </a:p>
    </p188:txBody>
  </p188:cm>
  <p188:cm id="{DBCDE947-070C-4D9A-8738-2F7A46D8B2F2}" authorId="{AF607DBE-BE15-A351-8FE0-AE3FA58ABE9C}" created="2023-05-12T17:40:45.035">
    <ac:deMkLst xmlns:ac="http://schemas.microsoft.com/office/drawing/2013/main/command">
      <pc:docMk xmlns:pc="http://schemas.microsoft.com/office/powerpoint/2013/main/command"/>
      <pc:sldMk xmlns:pc="http://schemas.microsoft.com/office/powerpoint/2013/main/command" cId="3141407909" sldId="305"/>
      <ac:spMk id="30" creationId="{E66A7E4E-EAED-FF68-5237-9D0AAEA293A3}"/>
    </ac:deMkLst>
    <p188:txBody>
      <a:bodyPr/>
      <a:lstStyle/>
      <a:p>
        <a:r>
          <a:rPr lang="en-US"/>
          <a:t>Halo marked as not required.</a:t>
        </a:r>
      </a:p>
    </p188:txBody>
  </p188:cm>
  <p188:cm id="{989A8002-D5F5-4768-BBB0-4E255AB42CE4}" authorId="{AF607DBE-BE15-A351-8FE0-AE3FA58ABE9C}" created="2023-05-12T17:40:50.701">
    <ac:deMkLst xmlns:ac="http://schemas.microsoft.com/office/drawing/2013/main/command">
      <pc:docMk xmlns:pc="http://schemas.microsoft.com/office/powerpoint/2013/main/command"/>
      <pc:sldMk xmlns:pc="http://schemas.microsoft.com/office/powerpoint/2013/main/command" cId="3141407909" sldId="305"/>
      <ac:spMk id="32" creationId="{ACB4A2BC-7A67-CDC3-156D-0BE2F6054931}"/>
    </ac:deMkLst>
    <p188:txBody>
      <a:bodyPr/>
      <a:lstStyle/>
      <a:p>
        <a:r>
          <a:rPr lang="en-US"/>
          <a:t>Halo marked as not required.</a:t>
        </a:r>
      </a:p>
    </p188:txBody>
  </p188:cm>
</p188:cmLst>
</file>

<file path=ppt/comments/modernComment_135_3456D2B6.xml><?xml version="1.0" encoding="utf-8"?>
<p188:cmLst xmlns:a="http://schemas.openxmlformats.org/drawingml/2006/main" xmlns:r="http://schemas.openxmlformats.org/officeDocument/2006/relationships" xmlns:p188="http://schemas.microsoft.com/office/powerpoint/2018/8/main">
  <p188:cm id="{46838C11-EFA3-4CB3-B6BC-D38689A0E25F}" authorId="{AF607DBE-BE15-A351-8FE0-AE3FA58ABE9C}" created="2023-05-12T17:33:53.358">
    <ac:deMkLst xmlns:ac="http://schemas.microsoft.com/office/drawing/2013/main/command">
      <pc:docMk xmlns:pc="http://schemas.microsoft.com/office/powerpoint/2013/main/command"/>
      <pc:sldMk xmlns:pc="http://schemas.microsoft.com/office/powerpoint/2013/main/command" cId="878105270" sldId="309"/>
      <ac:spMk id="10" creationId="{8D2ADC77-7881-63C2-B064-C887B8F7CABF}"/>
    </ac:deMkLst>
    <p188:pos x="223240" y="190736"/>
    <p188:txBody>
      <a:bodyPr/>
      <a:lstStyle/>
      <a:p>
        <a:r>
          <a:rPr lang="en-US"/>
          <a:t>HALO marked as not required.</a:t>
        </a:r>
      </a:p>
    </p188:txBody>
  </p188:cm>
  <p188:cm id="{31E3F18B-D696-4547-8565-567DAC493429}" authorId="{AF607DBE-BE15-A351-8FE0-AE3FA58ABE9C}" created="2023-05-12T17:34:51.561">
    <ac:deMkLst xmlns:ac="http://schemas.microsoft.com/office/drawing/2013/main/command">
      <pc:docMk xmlns:pc="http://schemas.microsoft.com/office/powerpoint/2013/main/command"/>
      <pc:sldMk xmlns:pc="http://schemas.microsoft.com/office/powerpoint/2013/main/command" cId="3141407909" sldId="305"/>
      <ac:spMk id="14" creationId="{644FF032-C681-0508-F3F7-1CF2202CD9BE}"/>
    </ac:deMkLst>
    <p188:txBody>
      <a:bodyPr/>
      <a:lstStyle/>
      <a:p>
        <a:r>
          <a:rPr lang="en-US"/>
          <a:t>Not needed - Can use built in API token OOTB. Halo confirmed that this can left behind</a:t>
        </a:r>
      </a:p>
    </p188:txBody>
  </p188:cm>
  <p188:cm id="{04668ED6-5069-40A6-8519-E21FDBE3C9D5}" authorId="{AF607DBE-BE15-A351-8FE0-AE3FA58ABE9C}" created="2023-05-12T17:35:13.954">
    <ac:deMkLst xmlns:ac="http://schemas.microsoft.com/office/drawing/2013/main/command">
      <pc:docMk xmlns:pc="http://schemas.microsoft.com/office/powerpoint/2013/main/command"/>
      <pc:sldMk xmlns:pc="http://schemas.microsoft.com/office/powerpoint/2013/main/command" cId="3141407909" sldId="305"/>
      <ac:spMk id="12" creationId="{D1FD9E51-F056-A3E1-B4F2-CC09AEE672BC}"/>
    </ac:deMkLst>
    <p188:txBody>
      <a:bodyPr/>
      <a:lstStyle/>
      <a:p>
        <a:r>
          <a:rPr lang="en-US"/>
          <a:t>Not migrated</a:t>
        </a:r>
      </a:p>
    </p188:txBody>
  </p188:cm>
  <p188:cm id="{EA58D00B-C0FE-48FD-8C78-A4B11B2A44E1}" authorId="{AF607DBE-BE15-A351-8FE0-AE3FA58ABE9C}" created="2023-05-12T17:36:44.093">
    <ac:deMkLst xmlns:ac="http://schemas.microsoft.com/office/drawing/2013/main/command">
      <pc:docMk xmlns:pc="http://schemas.microsoft.com/office/powerpoint/2013/main/command"/>
      <pc:sldMk xmlns:pc="http://schemas.microsoft.com/office/powerpoint/2013/main/command" cId="878105270" sldId="309"/>
      <ac:spMk id="18" creationId="{3139C8EE-C93F-BD14-0E20-DA90993B93A0}"/>
    </ac:deMkLst>
    <p188:txBody>
      <a:bodyPr/>
      <a:lstStyle/>
      <a:p>
        <a:r>
          <a:rPr lang="en-US"/>
          <a:t>Halo marked as not required.</a:t>
        </a:r>
      </a:p>
    </p188:txBody>
  </p188:cm>
  <p188:cm id="{6A22507A-A8F8-4A78-8D61-1523DD90D6BC}" authorId="{AF607DBE-BE15-A351-8FE0-AE3FA58ABE9C}" created="2023-05-12T17:39:37.537">
    <ac:deMkLst xmlns:ac="http://schemas.microsoft.com/office/drawing/2013/main/command">
      <pc:docMk xmlns:pc="http://schemas.microsoft.com/office/powerpoint/2013/main/command"/>
      <pc:sldMk xmlns:pc="http://schemas.microsoft.com/office/powerpoint/2013/main/command" cId="878105270" sldId="309"/>
      <ac:spMk id="38" creationId="{17851F12-B242-B6AA-C6BD-46D0283122B0}"/>
    </ac:deMkLst>
    <p188:txBody>
      <a:bodyPr/>
      <a:lstStyle/>
      <a:p>
        <a:r>
          <a:rPr lang="en-US"/>
          <a:t>No migration needed, users need to download the mobile app or connect to confluence via web browser on mobile. May be some complications if VPN is needed to access confluence.</a:t>
        </a:r>
      </a:p>
    </p188:txBody>
  </p188:cm>
  <p188:cm id="{CAE74D7A-B9A3-4759-BF14-E3BCC5697327}" authorId="{AF607DBE-BE15-A351-8FE0-AE3FA58ABE9C}" created="2023-05-12T17:40:16.956">
    <ac:deMkLst xmlns:ac="http://schemas.microsoft.com/office/drawing/2013/main/command">
      <pc:docMk xmlns:pc="http://schemas.microsoft.com/office/powerpoint/2013/main/command"/>
      <pc:sldMk xmlns:pc="http://schemas.microsoft.com/office/powerpoint/2013/main/command" cId="878105270" sldId="309"/>
      <ac:spMk id="20" creationId="{04CEE745-7064-A0E2-C0B2-BE03965804C8}"/>
    </ac:deMkLst>
    <p188:txBody>
      <a:bodyPr/>
      <a:lstStyle/>
      <a:p>
        <a:r>
          <a:rPr lang="en-US"/>
          <a:t>Halo marked as not required.</a:t>
        </a:r>
      </a:p>
    </p188:txBody>
  </p188:cm>
  <p188:cm id="{B0B05BC7-32D8-4693-80EC-2FCEB718E83C}" authorId="{AF607DBE-BE15-A351-8FE0-AE3FA58ABE9C}" created="2023-05-12T17:40:22.798">
    <ac:deMkLst xmlns:ac="http://schemas.microsoft.com/office/drawing/2013/main/command">
      <pc:docMk xmlns:pc="http://schemas.microsoft.com/office/powerpoint/2013/main/command"/>
      <pc:sldMk xmlns:pc="http://schemas.microsoft.com/office/powerpoint/2013/main/command" cId="878105270" sldId="309"/>
      <ac:spMk id="22" creationId="{8D02FE94-90DF-C36E-B632-51AF5D3637C9}"/>
    </ac:deMkLst>
    <p188:txBody>
      <a:bodyPr/>
      <a:lstStyle/>
      <a:p>
        <a:r>
          <a:rPr lang="en-US"/>
          <a:t>Halo marked as not required.</a:t>
        </a:r>
      </a:p>
    </p188:txBody>
  </p188:cm>
  <p188:cm id="{C82AFB36-BF60-4ED9-A63E-4188AE2B0756}" authorId="{AF607DBE-BE15-A351-8FE0-AE3FA58ABE9C}" created="2023-05-12T17:40:28.876">
    <ac:deMkLst xmlns:ac="http://schemas.microsoft.com/office/drawing/2013/main/command">
      <pc:docMk xmlns:pc="http://schemas.microsoft.com/office/powerpoint/2013/main/command"/>
      <pc:sldMk xmlns:pc="http://schemas.microsoft.com/office/powerpoint/2013/main/command" cId="878105270" sldId="309"/>
      <ac:spMk id="24" creationId="{E09B0B76-50DC-A29C-E3F5-72CC7E31AC61}"/>
    </ac:deMkLst>
    <p188:txBody>
      <a:bodyPr/>
      <a:lstStyle/>
      <a:p>
        <a:r>
          <a:rPr lang="en-US"/>
          <a:t>Halo marked as not required.</a:t>
        </a:r>
      </a:p>
    </p188:txBody>
  </p188:cm>
  <p188:cm id="{B13B5476-8C24-4472-937A-0DCE3337FC47}" authorId="{AF607DBE-BE15-A351-8FE0-AE3FA58ABE9C}" created="2023-05-12T17:40:34.093">
    <ac:deMkLst xmlns:ac="http://schemas.microsoft.com/office/drawing/2013/main/command">
      <pc:docMk xmlns:pc="http://schemas.microsoft.com/office/powerpoint/2013/main/command"/>
      <pc:sldMk xmlns:pc="http://schemas.microsoft.com/office/powerpoint/2013/main/command" cId="878105270" sldId="309"/>
      <ac:spMk id="26" creationId="{B5F0C04B-5334-5E30-D9E2-8A5BDFCC58B6}"/>
    </ac:deMkLst>
    <p188:txBody>
      <a:bodyPr/>
      <a:lstStyle/>
      <a:p>
        <a:r>
          <a:rPr lang="en-US"/>
          <a:t>Halo marked as not required.</a:t>
        </a:r>
      </a:p>
    </p188:txBody>
  </p188:cm>
  <p188:cm id="{113B89BD-62C1-4A37-A3A1-A52A797F5E0A}" authorId="{AF607DBE-BE15-A351-8FE0-AE3FA58ABE9C}" created="2023-05-12T17:40:39.696">
    <ac:deMkLst xmlns:ac="http://schemas.microsoft.com/office/drawing/2013/main/command">
      <pc:docMk xmlns:pc="http://schemas.microsoft.com/office/powerpoint/2013/main/command"/>
      <pc:sldMk xmlns:pc="http://schemas.microsoft.com/office/powerpoint/2013/main/command" cId="878105270" sldId="309"/>
      <ac:spMk id="28" creationId="{067A42A5-4016-C20A-C26F-8C80BBD56A12}"/>
    </ac:deMkLst>
    <p188:txBody>
      <a:bodyPr/>
      <a:lstStyle/>
      <a:p>
        <a:r>
          <a:rPr lang="en-US"/>
          <a:t>Halo marked as not required.</a:t>
        </a:r>
      </a:p>
    </p188:txBody>
  </p188:cm>
  <p188:cm id="{71D5A943-DFE7-44C7-97E3-77379944AC22}" authorId="{AF607DBE-BE15-A351-8FE0-AE3FA58ABE9C}" created="2023-05-12T17:40:45.035">
    <ac:deMkLst xmlns:ac="http://schemas.microsoft.com/office/drawing/2013/main/command">
      <pc:docMk xmlns:pc="http://schemas.microsoft.com/office/powerpoint/2013/main/command"/>
      <pc:sldMk xmlns:pc="http://schemas.microsoft.com/office/powerpoint/2013/main/command" cId="878105270" sldId="309"/>
      <ac:spMk id="30" creationId="{E66A7E4E-EAED-FF68-5237-9D0AAEA293A3}"/>
    </ac:deMkLst>
    <p188:txBody>
      <a:bodyPr/>
      <a:lstStyle/>
      <a:p>
        <a:r>
          <a:rPr lang="en-US"/>
          <a:t>Halo marked as not required.</a:t>
        </a:r>
      </a:p>
    </p188:txBody>
  </p188:cm>
  <p188:cm id="{AA4649A1-37A3-4C91-AF4A-493C2B87F1D6}" authorId="{AF607DBE-BE15-A351-8FE0-AE3FA58ABE9C}" created="2023-05-12T17:40:50.701">
    <ac:deMkLst xmlns:ac="http://schemas.microsoft.com/office/drawing/2013/main/command">
      <pc:docMk xmlns:pc="http://schemas.microsoft.com/office/powerpoint/2013/main/command"/>
      <pc:sldMk xmlns:pc="http://schemas.microsoft.com/office/powerpoint/2013/main/command" cId="878105270" sldId="309"/>
      <ac:spMk id="32" creationId="{ACB4A2BC-7A67-CDC3-156D-0BE2F6054931}"/>
    </ac:deMkLst>
    <p188:txBody>
      <a:bodyPr/>
      <a:lstStyle/>
      <a:p>
        <a:r>
          <a:rPr lang="en-US"/>
          <a:t>Halo marked as not required.</a:t>
        </a:r>
      </a:p>
    </p188:txBody>
  </p188:cm>
</p188:cmLst>
</file>

<file path=ppt/comments/modernComment_136_775E0D5D.xml><?xml version="1.0" encoding="utf-8"?>
<p188:cmLst xmlns:a="http://schemas.openxmlformats.org/drawingml/2006/main" xmlns:r="http://schemas.openxmlformats.org/officeDocument/2006/relationships" xmlns:p188="http://schemas.microsoft.com/office/powerpoint/2018/8/main">
  <p188:cm id="{85E99D85-A0C7-4CED-A35E-D2EBD2376DC7}" authorId="{AF607DBE-BE15-A351-8FE0-AE3FA58ABE9C}" created="2023-05-12T17:33:53.358">
    <ac:deMkLst xmlns:ac="http://schemas.microsoft.com/office/drawing/2013/main/command">
      <pc:docMk xmlns:pc="http://schemas.microsoft.com/office/powerpoint/2013/main/command"/>
      <pc:sldMk xmlns:pc="http://schemas.microsoft.com/office/powerpoint/2013/main/command" cId="2002652509" sldId="310"/>
      <ac:spMk id="10" creationId="{8D2ADC77-7881-63C2-B064-C887B8F7CABF}"/>
    </ac:deMkLst>
    <p188:pos x="223240" y="190736"/>
    <p188:txBody>
      <a:bodyPr/>
      <a:lstStyle/>
      <a:p>
        <a:r>
          <a:rPr lang="en-US"/>
          <a:t>HALO marked as not required.</a:t>
        </a:r>
      </a:p>
    </p188:txBody>
  </p188:cm>
  <p188:cm id="{89E571D7-B4C0-41FD-A6A1-5C90B2AB1238}" authorId="{AF607DBE-BE15-A351-8FE0-AE3FA58ABE9C}" created="2023-05-12T17:34:51.561">
    <ac:deMkLst xmlns:ac="http://schemas.microsoft.com/office/drawing/2013/main/command">
      <pc:docMk xmlns:pc="http://schemas.microsoft.com/office/powerpoint/2013/main/command"/>
      <pc:sldMk xmlns:pc="http://schemas.microsoft.com/office/powerpoint/2013/main/command" cId="3141407909" sldId="305"/>
      <ac:spMk id="14" creationId="{644FF032-C681-0508-F3F7-1CF2202CD9BE}"/>
    </ac:deMkLst>
    <p188:txBody>
      <a:bodyPr/>
      <a:lstStyle/>
      <a:p>
        <a:r>
          <a:rPr lang="en-US"/>
          <a:t>Not needed - Can use built in API token OOTB. Halo confirmed that this can left behind</a:t>
        </a:r>
      </a:p>
    </p188:txBody>
  </p188:cm>
  <p188:cm id="{E7B0837D-2209-4F8E-A21A-DDE56CFBD65E}" authorId="{AF607DBE-BE15-A351-8FE0-AE3FA58ABE9C}" created="2023-05-12T17:35:13.954">
    <ac:deMkLst xmlns:ac="http://schemas.microsoft.com/office/drawing/2013/main/command">
      <pc:docMk xmlns:pc="http://schemas.microsoft.com/office/powerpoint/2013/main/command"/>
      <pc:sldMk xmlns:pc="http://schemas.microsoft.com/office/powerpoint/2013/main/command" cId="3141407909" sldId="305"/>
      <ac:spMk id="12" creationId="{D1FD9E51-F056-A3E1-B4F2-CC09AEE672BC}"/>
    </ac:deMkLst>
    <p188:txBody>
      <a:bodyPr/>
      <a:lstStyle/>
      <a:p>
        <a:r>
          <a:rPr lang="en-US"/>
          <a:t>Not migrated</a:t>
        </a:r>
      </a:p>
    </p188:txBody>
  </p188:cm>
  <p188:cm id="{EC719AE0-E9A3-4193-8653-06177DE323CB}" authorId="{AF607DBE-BE15-A351-8FE0-AE3FA58ABE9C}" created="2023-05-12T17:36:44.093">
    <ac:deMkLst xmlns:ac="http://schemas.microsoft.com/office/drawing/2013/main/command">
      <pc:docMk xmlns:pc="http://schemas.microsoft.com/office/powerpoint/2013/main/command"/>
      <pc:sldMk xmlns:pc="http://schemas.microsoft.com/office/powerpoint/2013/main/command" cId="2002652509" sldId="310"/>
      <ac:spMk id="18" creationId="{3139C8EE-C93F-BD14-0E20-DA90993B93A0}"/>
    </ac:deMkLst>
    <p188:txBody>
      <a:bodyPr/>
      <a:lstStyle/>
      <a:p>
        <a:r>
          <a:rPr lang="en-US"/>
          <a:t>Halo marked as not required.</a:t>
        </a:r>
      </a:p>
    </p188:txBody>
  </p188:cm>
  <p188:cm id="{5CBC58A8-08A4-4768-8ADE-5175D461176A}" authorId="{AF607DBE-BE15-A351-8FE0-AE3FA58ABE9C}" created="2023-05-12T17:39:37.537">
    <ac:deMkLst xmlns:ac="http://schemas.microsoft.com/office/drawing/2013/main/command">
      <pc:docMk xmlns:pc="http://schemas.microsoft.com/office/powerpoint/2013/main/command"/>
      <pc:sldMk xmlns:pc="http://schemas.microsoft.com/office/powerpoint/2013/main/command" cId="2002652509" sldId="310"/>
      <ac:spMk id="38" creationId="{17851F12-B242-B6AA-C6BD-46D0283122B0}"/>
    </ac:deMkLst>
    <p188:txBody>
      <a:bodyPr/>
      <a:lstStyle/>
      <a:p>
        <a:r>
          <a:rPr lang="en-US"/>
          <a:t>No migration needed, users need to download the mobile app or connect to confluence via web browser on mobile. May be some complications if VPN is needed to access confluence.</a:t>
        </a:r>
      </a:p>
    </p188:txBody>
  </p188:cm>
  <p188:cm id="{2EED8122-BC9E-4C3C-B432-60606540E0AE}" authorId="{AF607DBE-BE15-A351-8FE0-AE3FA58ABE9C}" created="2023-05-12T17:40:16.956">
    <ac:deMkLst xmlns:ac="http://schemas.microsoft.com/office/drawing/2013/main/command">
      <pc:docMk xmlns:pc="http://schemas.microsoft.com/office/powerpoint/2013/main/command"/>
      <pc:sldMk xmlns:pc="http://schemas.microsoft.com/office/powerpoint/2013/main/command" cId="2002652509" sldId="310"/>
      <ac:spMk id="20" creationId="{04CEE745-7064-A0E2-C0B2-BE03965804C8}"/>
    </ac:deMkLst>
    <p188:txBody>
      <a:bodyPr/>
      <a:lstStyle/>
      <a:p>
        <a:r>
          <a:rPr lang="en-US"/>
          <a:t>Halo marked as not required.</a:t>
        </a:r>
      </a:p>
    </p188:txBody>
  </p188:cm>
  <p188:cm id="{E5297B1D-6E03-4A34-8E63-5D74EE377549}" authorId="{AF607DBE-BE15-A351-8FE0-AE3FA58ABE9C}" created="2023-05-12T17:40:22.798">
    <ac:deMkLst xmlns:ac="http://schemas.microsoft.com/office/drawing/2013/main/command">
      <pc:docMk xmlns:pc="http://schemas.microsoft.com/office/powerpoint/2013/main/command"/>
      <pc:sldMk xmlns:pc="http://schemas.microsoft.com/office/powerpoint/2013/main/command" cId="2002652509" sldId="310"/>
      <ac:spMk id="22" creationId="{8D02FE94-90DF-C36E-B632-51AF5D3637C9}"/>
    </ac:deMkLst>
    <p188:txBody>
      <a:bodyPr/>
      <a:lstStyle/>
      <a:p>
        <a:r>
          <a:rPr lang="en-US"/>
          <a:t>Halo marked as not required.</a:t>
        </a:r>
      </a:p>
    </p188:txBody>
  </p188:cm>
  <p188:cm id="{74FD431A-8909-4004-A0FF-A0904A040F88}" authorId="{AF607DBE-BE15-A351-8FE0-AE3FA58ABE9C}" created="2023-05-12T17:40:28.876">
    <ac:deMkLst xmlns:ac="http://schemas.microsoft.com/office/drawing/2013/main/command">
      <pc:docMk xmlns:pc="http://schemas.microsoft.com/office/powerpoint/2013/main/command"/>
      <pc:sldMk xmlns:pc="http://schemas.microsoft.com/office/powerpoint/2013/main/command" cId="2002652509" sldId="310"/>
      <ac:spMk id="24" creationId="{E09B0B76-50DC-A29C-E3F5-72CC7E31AC61}"/>
    </ac:deMkLst>
    <p188:txBody>
      <a:bodyPr/>
      <a:lstStyle/>
      <a:p>
        <a:r>
          <a:rPr lang="en-US"/>
          <a:t>Halo marked as not required.</a:t>
        </a:r>
      </a:p>
    </p188:txBody>
  </p188:cm>
  <p188:cm id="{14252D4C-8314-407B-BF26-056AB3CE7738}" authorId="{AF607DBE-BE15-A351-8FE0-AE3FA58ABE9C}" created="2023-05-12T17:40:34.093">
    <ac:deMkLst xmlns:ac="http://schemas.microsoft.com/office/drawing/2013/main/command">
      <pc:docMk xmlns:pc="http://schemas.microsoft.com/office/powerpoint/2013/main/command"/>
      <pc:sldMk xmlns:pc="http://schemas.microsoft.com/office/powerpoint/2013/main/command" cId="2002652509" sldId="310"/>
      <ac:spMk id="26" creationId="{B5F0C04B-5334-5E30-D9E2-8A5BDFCC58B6}"/>
    </ac:deMkLst>
    <p188:txBody>
      <a:bodyPr/>
      <a:lstStyle/>
      <a:p>
        <a:r>
          <a:rPr lang="en-US"/>
          <a:t>Halo marked as not required.</a:t>
        </a:r>
      </a:p>
    </p188:txBody>
  </p188:cm>
  <p188:cm id="{C5111B6C-B453-4BC6-A44E-132398393049}" authorId="{AF607DBE-BE15-A351-8FE0-AE3FA58ABE9C}" created="2023-05-12T17:40:39.696">
    <ac:deMkLst xmlns:ac="http://schemas.microsoft.com/office/drawing/2013/main/command">
      <pc:docMk xmlns:pc="http://schemas.microsoft.com/office/powerpoint/2013/main/command"/>
      <pc:sldMk xmlns:pc="http://schemas.microsoft.com/office/powerpoint/2013/main/command" cId="2002652509" sldId="310"/>
      <ac:spMk id="28" creationId="{067A42A5-4016-C20A-C26F-8C80BBD56A12}"/>
    </ac:deMkLst>
    <p188:txBody>
      <a:bodyPr/>
      <a:lstStyle/>
      <a:p>
        <a:r>
          <a:rPr lang="en-US"/>
          <a:t>Halo marked as not required.</a:t>
        </a:r>
      </a:p>
    </p188:txBody>
  </p188:cm>
  <p188:cm id="{90D8CC47-E409-4CEC-B3C3-F1C7AD9C4138}" authorId="{AF607DBE-BE15-A351-8FE0-AE3FA58ABE9C}" created="2023-05-12T17:40:45.035">
    <ac:deMkLst xmlns:ac="http://schemas.microsoft.com/office/drawing/2013/main/command">
      <pc:docMk xmlns:pc="http://schemas.microsoft.com/office/powerpoint/2013/main/command"/>
      <pc:sldMk xmlns:pc="http://schemas.microsoft.com/office/powerpoint/2013/main/command" cId="2002652509" sldId="310"/>
      <ac:spMk id="30" creationId="{E66A7E4E-EAED-FF68-5237-9D0AAEA293A3}"/>
    </ac:deMkLst>
    <p188:txBody>
      <a:bodyPr/>
      <a:lstStyle/>
      <a:p>
        <a:r>
          <a:rPr lang="en-US"/>
          <a:t>Halo marked as not required.</a:t>
        </a:r>
      </a:p>
    </p188:txBody>
  </p188:cm>
  <p188:cm id="{607E43C8-F231-4044-B45D-D481F6058473}" authorId="{AF607DBE-BE15-A351-8FE0-AE3FA58ABE9C}" created="2023-05-12T17:40:50.701">
    <ac:deMkLst xmlns:ac="http://schemas.microsoft.com/office/drawing/2013/main/command">
      <pc:docMk xmlns:pc="http://schemas.microsoft.com/office/powerpoint/2013/main/command"/>
      <pc:sldMk xmlns:pc="http://schemas.microsoft.com/office/powerpoint/2013/main/command" cId="2002652509" sldId="310"/>
      <ac:spMk id="32" creationId="{ACB4A2BC-7A67-CDC3-156D-0BE2F6054931}"/>
    </ac:deMkLst>
    <p188:txBody>
      <a:bodyPr/>
      <a:lstStyle/>
      <a:p>
        <a:r>
          <a:rPr lang="en-US"/>
          <a:t>Halo marked as not required.</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AF94399-4760-E249-A21A-E0B302D943C1}" type="datetimeFigureOut">
              <a:rPr lang="en-US" smtClean="0"/>
              <a:t>6/1/2023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9349AD-43E2-A142-9B61-FBB06C64E86F}" type="slidenum">
              <a:rPr lang="en-US" smtClean="0"/>
              <a:t>‹#›</a:t>
            </a:fld>
            <a:endParaRPr lang="en-US"/>
          </a:p>
        </p:txBody>
      </p:sp>
    </p:spTree>
    <p:extLst>
      <p:ext uri="{BB962C8B-B14F-4D97-AF65-F5344CB8AC3E}">
        <p14:creationId xmlns:p14="http://schemas.microsoft.com/office/powerpoint/2010/main" val="280939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C9349AD-43E2-A142-9B61-FBB06C64E86F}" type="slidenum">
              <a:rPr lang="en-US" smtClean="0"/>
              <a:t>2</a:t>
            </a:fld>
            <a:endParaRPr lang="en-US"/>
          </a:p>
        </p:txBody>
      </p:sp>
    </p:spTree>
    <p:extLst>
      <p:ext uri="{BB962C8B-B14F-4D97-AF65-F5344CB8AC3E}">
        <p14:creationId xmlns:p14="http://schemas.microsoft.com/office/powerpoint/2010/main" val="600412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C9349AD-43E2-A142-9B61-FBB06C64E86F}" type="slidenum">
              <a:rPr lang="en-US" smtClean="0"/>
              <a:t>3</a:t>
            </a:fld>
            <a:endParaRPr lang="en-US"/>
          </a:p>
        </p:txBody>
      </p:sp>
    </p:spTree>
    <p:extLst>
      <p:ext uri="{BB962C8B-B14F-4D97-AF65-F5344CB8AC3E}">
        <p14:creationId xmlns:p14="http://schemas.microsoft.com/office/powerpoint/2010/main" val="22714055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647347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41C13-0DB6-4E28-9521-FD744346DDC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7F51F445-D392-4789-9479-AF028CB55CC0}"/>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9" name="Footer Placeholder 8">
            <a:extLst>
              <a:ext uri="{FF2B5EF4-FFF2-40B4-BE49-F238E27FC236}">
                <a16:creationId xmlns:a16="http://schemas.microsoft.com/office/drawing/2014/main" id="{C65E6804-E436-2947-81F5-FCC5E465C142}"/>
              </a:ext>
            </a:extLst>
          </p:cNvPr>
          <p:cNvSpPr>
            <a:spLocks noGrp="1"/>
          </p:cNvSpPr>
          <p:nvPr>
            <p:ph type="ftr" sz="quarter" idx="10"/>
          </p:nvPr>
        </p:nvSpPr>
        <p:spPr/>
        <p:txBody>
          <a:bodyPr/>
          <a:lstStyle>
            <a:lvl1pPr>
              <a:defRPr/>
            </a:lvl1pPr>
          </a:lstStyle>
          <a:p>
            <a:r>
              <a:rPr lang="en-GB"/>
              <a:t>Impact Assessment</a:t>
            </a:r>
          </a:p>
        </p:txBody>
      </p:sp>
      <p:sp>
        <p:nvSpPr>
          <p:cNvPr id="10" name="Slide Number Placeholder 9">
            <a:extLst>
              <a:ext uri="{FF2B5EF4-FFF2-40B4-BE49-F238E27FC236}">
                <a16:creationId xmlns:a16="http://schemas.microsoft.com/office/drawing/2014/main" id="{4C176BFD-AF1B-334D-884D-C08E0A3D509C}"/>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57973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8ADD9-C943-418A-9D35-CC865F95F64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D2914506-EEE5-4D8C-850E-4F0922B6B431}"/>
              </a:ext>
            </a:extLst>
          </p:cNvPr>
          <p:cNvSpPr>
            <a:spLocks noGrp="1"/>
          </p:cNvSpPr>
          <p:nvPr>
            <p:ph sz="half" idx="1" hasCustomPrompt="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5046333-AC78-4EDE-9D8D-21DCF6FCEA55}"/>
              </a:ext>
            </a:extLst>
          </p:cNvPr>
          <p:cNvSpPr>
            <a:spLocks noGrp="1"/>
          </p:cNvSpPr>
          <p:nvPr>
            <p:ph sz="half" idx="2" hasCustomPrompt="1"/>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0" name="Footer Placeholder 9">
            <a:extLst>
              <a:ext uri="{FF2B5EF4-FFF2-40B4-BE49-F238E27FC236}">
                <a16:creationId xmlns:a16="http://schemas.microsoft.com/office/drawing/2014/main" id="{AE4E894C-2A2B-A74C-BFBD-B15007757C8B}"/>
              </a:ext>
            </a:extLst>
          </p:cNvPr>
          <p:cNvSpPr>
            <a:spLocks noGrp="1"/>
          </p:cNvSpPr>
          <p:nvPr>
            <p:ph type="ftr" sz="quarter" idx="10"/>
          </p:nvPr>
        </p:nvSpPr>
        <p:spPr/>
        <p:txBody>
          <a:bodyPr/>
          <a:lstStyle/>
          <a:p>
            <a:r>
              <a:rPr lang="en-GB"/>
              <a:t>Presentation Title and Handling instruction</a:t>
            </a:r>
            <a:endParaRPr lang="en-GB" sz="1400"/>
          </a:p>
        </p:txBody>
      </p:sp>
      <p:sp>
        <p:nvSpPr>
          <p:cNvPr id="11" name="Slide Number Placeholder 10">
            <a:extLst>
              <a:ext uri="{FF2B5EF4-FFF2-40B4-BE49-F238E27FC236}">
                <a16:creationId xmlns:a16="http://schemas.microsoft.com/office/drawing/2014/main" id="{05D39806-AD25-A04F-9636-F009A170C8CD}"/>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52790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0108334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EBC75E-5812-48FD-BCBD-1235D22F0081}"/>
              </a:ext>
            </a:extLst>
          </p:cNvPr>
          <p:cNvSpPr>
            <a:spLocks noGrp="1"/>
          </p:cNvSpPr>
          <p:nvPr>
            <p:ph type="title"/>
          </p:nvPr>
        </p:nvSpPr>
        <p:spPr/>
        <p:txBody>
          <a:bodyPr/>
          <a:lstStyle/>
          <a:p>
            <a:r>
              <a:rPr lang="en-US"/>
              <a:t>Click to edit Master title style</a:t>
            </a:r>
            <a:endParaRPr lang="en-GB"/>
          </a:p>
        </p:txBody>
      </p:sp>
      <p:sp>
        <p:nvSpPr>
          <p:cNvPr id="8" name="Footer Placeholder 7">
            <a:extLst>
              <a:ext uri="{FF2B5EF4-FFF2-40B4-BE49-F238E27FC236}">
                <a16:creationId xmlns:a16="http://schemas.microsoft.com/office/drawing/2014/main" id="{0980B7E6-3A31-244C-8D5C-297872DC3E19}"/>
              </a:ext>
            </a:extLst>
          </p:cNvPr>
          <p:cNvSpPr>
            <a:spLocks noGrp="1"/>
          </p:cNvSpPr>
          <p:nvPr>
            <p:ph type="ftr" sz="quarter" idx="10"/>
          </p:nvPr>
        </p:nvSpPr>
        <p:spPr/>
        <p:txBody>
          <a:bodyPr/>
          <a:lstStyle/>
          <a:p>
            <a:r>
              <a:rPr lang="en-GB"/>
              <a:t>Presentation Title and Handling instruction</a:t>
            </a:r>
            <a:endParaRPr lang="en-GB" sz="1400"/>
          </a:p>
        </p:txBody>
      </p:sp>
      <p:sp>
        <p:nvSpPr>
          <p:cNvPr id="9" name="Slide Number Placeholder 8">
            <a:extLst>
              <a:ext uri="{FF2B5EF4-FFF2-40B4-BE49-F238E27FC236}">
                <a16:creationId xmlns:a16="http://schemas.microsoft.com/office/drawing/2014/main" id="{FF38D384-66F4-D748-9499-51EC5883028E}"/>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33015304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le Slide">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C420D6-CED8-4F62-AA93-FCC34ADFC569}"/>
              </a:ext>
            </a:extLst>
          </p:cNvPr>
          <p:cNvSpPr>
            <a:spLocks noGrp="1"/>
          </p:cNvSpPr>
          <p:nvPr>
            <p:ph type="ctrTitle"/>
          </p:nvPr>
        </p:nvSpPr>
        <p:spPr>
          <a:xfrm>
            <a:off x="512955" y="2528658"/>
            <a:ext cx="10481617" cy="2387600"/>
          </a:xfrm>
        </p:spPr>
        <p:txBody>
          <a:bodyPr anchor="t"/>
          <a:lstStyle>
            <a:lvl1pPr algn="l">
              <a:defRPr sz="4000"/>
            </a:lvl1pPr>
          </a:lstStyle>
          <a:p>
            <a:r>
              <a:rPr lang="en-US"/>
              <a:t>Click to edit Master title style</a:t>
            </a:r>
            <a:endParaRPr lang="en-GB"/>
          </a:p>
        </p:txBody>
      </p:sp>
    </p:spTree>
    <p:extLst>
      <p:ext uri="{BB962C8B-B14F-4D97-AF65-F5344CB8AC3E}">
        <p14:creationId xmlns:p14="http://schemas.microsoft.com/office/powerpoint/2010/main" val="29423642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E6C20DF-56A1-44A9-A429-8B05468D2A41}"/>
              </a:ext>
            </a:extLst>
          </p:cNvPr>
          <p:cNvSpPr>
            <a:spLocks noGrp="1"/>
          </p:cNvSpPr>
          <p:nvPr>
            <p:ph type="body" idx="1"/>
          </p:nvPr>
        </p:nvSpPr>
        <p:spPr>
          <a:xfrm>
            <a:off x="839788" y="1681163"/>
            <a:ext cx="5157787"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8BA82AB-E9DB-425C-9352-E0A272AD0E42}"/>
              </a:ext>
            </a:extLst>
          </p:cNvPr>
          <p:cNvSpPr>
            <a:spLocks noGrp="1"/>
          </p:cNvSpPr>
          <p:nvPr>
            <p:ph sz="half" idx="2" hasCustomPrompt="1"/>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5" name="Text Placeholder 4">
            <a:extLst>
              <a:ext uri="{FF2B5EF4-FFF2-40B4-BE49-F238E27FC236}">
                <a16:creationId xmlns:a16="http://schemas.microsoft.com/office/drawing/2014/main" id="{E4FD6833-A055-4CE8-AB12-41A1997D9B75}"/>
              </a:ext>
            </a:extLst>
          </p:cNvPr>
          <p:cNvSpPr>
            <a:spLocks noGrp="1"/>
          </p:cNvSpPr>
          <p:nvPr>
            <p:ph type="body" sz="quarter" idx="3"/>
          </p:nvPr>
        </p:nvSpPr>
        <p:spPr>
          <a:xfrm>
            <a:off x="6172200" y="1681163"/>
            <a:ext cx="5183188"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C6F2F5E-B4CD-46C2-B6AC-8052CF2B36A5}"/>
              </a:ext>
            </a:extLst>
          </p:cNvPr>
          <p:cNvSpPr>
            <a:spLocks noGrp="1"/>
          </p:cNvSpPr>
          <p:nvPr>
            <p:ph sz="quarter" idx="4" hasCustomPrompt="1"/>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a:p>
            <a:pPr lvl="4"/>
            <a:endParaRPr lang="en-GB"/>
          </a:p>
        </p:txBody>
      </p:sp>
      <p:sp>
        <p:nvSpPr>
          <p:cNvPr id="10" name="Title 9">
            <a:extLst>
              <a:ext uri="{FF2B5EF4-FFF2-40B4-BE49-F238E27FC236}">
                <a16:creationId xmlns:a16="http://schemas.microsoft.com/office/drawing/2014/main" id="{3503C25A-9D93-4F4F-8253-B7AB9B2BC6B1}"/>
              </a:ext>
            </a:extLst>
          </p:cNvPr>
          <p:cNvSpPr>
            <a:spLocks noGrp="1"/>
          </p:cNvSpPr>
          <p:nvPr>
            <p:ph type="title"/>
          </p:nvPr>
        </p:nvSpPr>
        <p:spPr/>
        <p:txBody>
          <a:bodyPr/>
          <a:lstStyle/>
          <a:p>
            <a:r>
              <a:rPr lang="en-US"/>
              <a:t>Click to edit Master title style</a:t>
            </a:r>
          </a:p>
        </p:txBody>
      </p:sp>
      <p:sp>
        <p:nvSpPr>
          <p:cNvPr id="13" name="Footer Placeholder 12">
            <a:extLst>
              <a:ext uri="{FF2B5EF4-FFF2-40B4-BE49-F238E27FC236}">
                <a16:creationId xmlns:a16="http://schemas.microsoft.com/office/drawing/2014/main" id="{CB930E85-4B03-2D45-B847-D4398F5F9147}"/>
              </a:ext>
            </a:extLst>
          </p:cNvPr>
          <p:cNvSpPr>
            <a:spLocks noGrp="1"/>
          </p:cNvSpPr>
          <p:nvPr>
            <p:ph type="ftr" sz="quarter" idx="10"/>
          </p:nvPr>
        </p:nvSpPr>
        <p:spPr/>
        <p:txBody>
          <a:bodyPr/>
          <a:lstStyle/>
          <a:p>
            <a:r>
              <a:rPr lang="en-GB"/>
              <a:t>Presentation Title and Handling instruction</a:t>
            </a:r>
            <a:endParaRPr lang="en-GB" sz="1400"/>
          </a:p>
        </p:txBody>
      </p:sp>
      <p:sp>
        <p:nvSpPr>
          <p:cNvPr id="14" name="Slide Number Placeholder 13">
            <a:extLst>
              <a:ext uri="{FF2B5EF4-FFF2-40B4-BE49-F238E27FC236}">
                <a16:creationId xmlns:a16="http://schemas.microsoft.com/office/drawing/2014/main" id="{5E1D73D8-44E6-D54F-8151-2BDA8CF08C55}"/>
              </a:ext>
            </a:extLst>
          </p:cNvPr>
          <p:cNvSpPr>
            <a:spLocks noGrp="1"/>
          </p:cNvSpPr>
          <p:nvPr>
            <p:ph type="sldNum" sz="quarter" idx="11"/>
          </p:nvPr>
        </p:nvSpPr>
        <p:spPr/>
        <p:txBody>
          <a:bodyPr/>
          <a:lstStyle/>
          <a:p>
            <a:fld id="{344369E4-5DE7-46E5-874E-4FD437973785}" type="slidenum">
              <a:rPr lang="en-GB" smtClean="0"/>
              <a:pPr/>
              <a:t>‹#›</a:t>
            </a:fld>
            <a:endParaRPr lang="en-GB" sz="1400"/>
          </a:p>
        </p:txBody>
      </p:sp>
    </p:spTree>
    <p:extLst>
      <p:ext uri="{BB962C8B-B14F-4D97-AF65-F5344CB8AC3E}">
        <p14:creationId xmlns:p14="http://schemas.microsoft.com/office/powerpoint/2010/main" val="26020449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99542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a:lum/>
          </a:blip>
          <a:srcRect/>
          <a:stretch>
            <a:fillRect/>
          </a:stretch>
        </a:blip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5F3503B-7986-436C-9822-A1854F9D9A9B}"/>
              </a:ext>
            </a:extLst>
          </p:cNvPr>
          <p:cNvSpPr>
            <a:spLocks noGrp="1"/>
          </p:cNvSpPr>
          <p:nvPr>
            <p:ph type="title"/>
          </p:nvPr>
        </p:nvSpPr>
        <p:spPr>
          <a:xfrm>
            <a:off x="330206" y="179416"/>
            <a:ext cx="10515600" cy="972607"/>
          </a:xfrm>
          <a:prstGeom prst="rect">
            <a:avLst/>
          </a:prstGeom>
        </p:spPr>
        <p:txBody>
          <a:bodyPr vert="horz" lIns="91440" tIns="45720" rIns="91440" bIns="45720" rtlCol="0" anchor="t">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CF05904-E451-4DAC-98D7-82FCA86A4A8E}"/>
              </a:ext>
            </a:extLst>
          </p:cNvPr>
          <p:cNvSpPr>
            <a:spLocks noGrp="1"/>
          </p:cNvSpPr>
          <p:nvPr>
            <p:ph type="body" idx="1"/>
          </p:nvPr>
        </p:nvSpPr>
        <p:spPr>
          <a:xfrm>
            <a:off x="330205" y="1774826"/>
            <a:ext cx="11123857"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a:extLst>
              <a:ext uri="{FF2B5EF4-FFF2-40B4-BE49-F238E27FC236}">
                <a16:creationId xmlns:a16="http://schemas.microsoft.com/office/drawing/2014/main" id="{78A9E1E3-76D3-49B4-BA11-2CCBDA7CADC2}"/>
              </a:ext>
            </a:extLst>
          </p:cNvPr>
          <p:cNvSpPr>
            <a:spLocks noGrp="1"/>
          </p:cNvSpPr>
          <p:nvPr>
            <p:ph type="ftr" sz="quarter" idx="3"/>
          </p:nvPr>
        </p:nvSpPr>
        <p:spPr>
          <a:xfrm>
            <a:off x="838200" y="6438850"/>
            <a:ext cx="10007606" cy="363600"/>
          </a:xfrm>
          <a:prstGeom prst="rect">
            <a:avLst/>
          </a:prstGeom>
        </p:spPr>
        <p:txBody>
          <a:bodyPr vert="horz" lIns="91440" tIns="45720" rIns="91440" bIns="45720" rtlCol="0" anchor="ctr"/>
          <a:lstStyle>
            <a:lvl1pPr algn="l">
              <a:defRPr sz="1400">
                <a:solidFill>
                  <a:schemeClr val="bg1"/>
                </a:solidFill>
                <a:latin typeface="Arial" panose="020B0604020202020204" pitchFamily="34" charset="0"/>
                <a:cs typeface="Arial" panose="020B0604020202020204" pitchFamily="34" charset="0"/>
              </a:defRPr>
            </a:lvl1pPr>
          </a:lstStyle>
          <a:p>
            <a:r>
              <a:rPr lang="en-GB"/>
              <a:t>Presentation Title and Handling instruction</a:t>
            </a:r>
            <a:endParaRPr lang="en-GB" sz="1400"/>
          </a:p>
        </p:txBody>
      </p:sp>
      <p:sp>
        <p:nvSpPr>
          <p:cNvPr id="6" name="Slide Number Placeholder 5">
            <a:extLst>
              <a:ext uri="{FF2B5EF4-FFF2-40B4-BE49-F238E27FC236}">
                <a16:creationId xmlns:a16="http://schemas.microsoft.com/office/drawing/2014/main" id="{1BF5F349-A985-4FF9-9FE5-9D2B321F5687}"/>
              </a:ext>
            </a:extLst>
          </p:cNvPr>
          <p:cNvSpPr>
            <a:spLocks noGrp="1"/>
          </p:cNvSpPr>
          <p:nvPr>
            <p:ph type="sldNum" sz="quarter" idx="4"/>
          </p:nvPr>
        </p:nvSpPr>
        <p:spPr>
          <a:xfrm>
            <a:off x="130629" y="6438850"/>
            <a:ext cx="596332" cy="365125"/>
          </a:xfrm>
          <a:prstGeom prst="rect">
            <a:avLst/>
          </a:prstGeom>
        </p:spPr>
        <p:txBody>
          <a:bodyPr vert="horz" lIns="91440" tIns="45720" rIns="91440" bIns="45720" rtlCol="0" anchor="ctr"/>
          <a:lstStyle>
            <a:lvl1pPr algn="r">
              <a:defRPr sz="1400">
                <a:solidFill>
                  <a:schemeClr val="bg1"/>
                </a:solidFill>
                <a:latin typeface="Arial" panose="020B0604020202020204" pitchFamily="34" charset="0"/>
                <a:cs typeface="Arial" panose="020B0604020202020204" pitchFamily="34" charset="0"/>
              </a:defRPr>
            </a:lvl1pPr>
          </a:lstStyle>
          <a:p>
            <a:fld id="{344369E4-5DE7-46E5-874E-4FD437973785}" type="slidenum">
              <a:rPr lang="en-GB" smtClean="0"/>
              <a:pPr/>
              <a:t>‹#›</a:t>
            </a:fld>
            <a:endParaRPr lang="en-GB" sz="1400"/>
          </a:p>
        </p:txBody>
      </p:sp>
      <p:graphicFrame>
        <p:nvGraphicFramePr>
          <p:cNvPr id="8" name="Table 10">
            <a:extLst>
              <a:ext uri="{FF2B5EF4-FFF2-40B4-BE49-F238E27FC236}">
                <a16:creationId xmlns:a16="http://schemas.microsoft.com/office/drawing/2014/main" id="{DFC71DA2-0C86-484C-A2E2-8A1595D7E091}"/>
              </a:ext>
            </a:extLst>
          </p:cNvPr>
          <p:cNvGraphicFramePr>
            <a:graphicFrameLocks noGrp="1"/>
          </p:cNvGraphicFramePr>
          <p:nvPr userDrawn="1">
            <p:extLst>
              <p:ext uri="{D42A27DB-BD31-4B8C-83A1-F6EECF244321}">
                <p14:modId xmlns:p14="http://schemas.microsoft.com/office/powerpoint/2010/main" val="3901972765"/>
              </p:ext>
            </p:extLst>
          </p:nvPr>
        </p:nvGraphicFramePr>
        <p:xfrm>
          <a:off x="-308243" y="45490"/>
          <a:ext cx="208280" cy="5120640"/>
        </p:xfrm>
        <a:graphic>
          <a:graphicData uri="http://schemas.openxmlformats.org/drawingml/2006/table">
            <a:tbl>
              <a:tblPr/>
              <a:tblGrid>
                <a:gridCol w="208280">
                  <a:extLst>
                    <a:ext uri="{9D8B030D-6E8A-4147-A177-3AD203B41FA5}">
                      <a16:colId xmlns:a16="http://schemas.microsoft.com/office/drawing/2014/main" val="1389705186"/>
                    </a:ext>
                  </a:extLst>
                </a:gridCol>
              </a:tblGrid>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7C91"/>
                    </a:solidFill>
                  </a:tcPr>
                </a:tc>
                <a:extLst>
                  <a:ext uri="{0D108BD9-81ED-4DB2-BD59-A6C34878D82A}">
                    <a16:rowId xmlns:a16="http://schemas.microsoft.com/office/drawing/2014/main" val="83478348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528304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3B5C"/>
                    </a:solidFill>
                  </a:tcPr>
                </a:tc>
                <a:extLst>
                  <a:ext uri="{0D108BD9-81ED-4DB2-BD59-A6C34878D82A}">
                    <a16:rowId xmlns:a16="http://schemas.microsoft.com/office/drawing/2014/main" val="2557243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582C83"/>
                    </a:solidFill>
                  </a:tcPr>
                </a:tc>
                <a:extLst>
                  <a:ext uri="{0D108BD9-81ED-4DB2-BD59-A6C34878D82A}">
                    <a16:rowId xmlns:a16="http://schemas.microsoft.com/office/drawing/2014/main" val="23503609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1D57A5"/>
                    </a:solidFill>
                  </a:tcPr>
                </a:tc>
                <a:extLst>
                  <a:ext uri="{0D108BD9-81ED-4DB2-BD59-A6C34878D82A}">
                    <a16:rowId xmlns:a16="http://schemas.microsoft.com/office/drawing/2014/main" val="3954460450"/>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A1B61"/>
                    </a:solidFill>
                  </a:tcPr>
                </a:tc>
                <a:extLst>
                  <a:ext uri="{0D108BD9-81ED-4DB2-BD59-A6C34878D82A}">
                    <a16:rowId xmlns:a16="http://schemas.microsoft.com/office/drawing/2014/main" val="793903773"/>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E40046"/>
                    </a:solidFill>
                  </a:tcPr>
                </a:tc>
                <a:extLst>
                  <a:ext uri="{0D108BD9-81ED-4DB2-BD59-A6C34878D82A}">
                    <a16:rowId xmlns:a16="http://schemas.microsoft.com/office/drawing/2014/main" val="4260645935"/>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18031224"/>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B8E"/>
                    </a:solidFill>
                  </a:tcPr>
                </a:tc>
                <a:extLst>
                  <a:ext uri="{0D108BD9-81ED-4DB2-BD59-A6C34878D82A}">
                    <a16:rowId xmlns:a16="http://schemas.microsoft.com/office/drawing/2014/main" val="1427018736"/>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A5DF"/>
                    </a:solidFill>
                  </a:tcPr>
                </a:tc>
                <a:extLst>
                  <a:ext uri="{0D108BD9-81ED-4DB2-BD59-A6C34878D82A}">
                    <a16:rowId xmlns:a16="http://schemas.microsoft.com/office/drawing/2014/main" val="1112823598"/>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84BD00"/>
                    </a:solidFill>
                  </a:tcPr>
                </a:tc>
                <a:extLst>
                  <a:ext uri="{0D108BD9-81ED-4DB2-BD59-A6C34878D82A}">
                    <a16:rowId xmlns:a16="http://schemas.microsoft.com/office/drawing/2014/main" val="339701018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7F32"/>
                    </a:solidFill>
                  </a:tcPr>
                </a:tc>
                <a:extLst>
                  <a:ext uri="{0D108BD9-81ED-4DB2-BD59-A6C34878D82A}">
                    <a16:rowId xmlns:a16="http://schemas.microsoft.com/office/drawing/2014/main" val="1597379401"/>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FB81C"/>
                    </a:solidFill>
                  </a:tcPr>
                </a:tc>
                <a:extLst>
                  <a:ext uri="{0D108BD9-81ED-4DB2-BD59-A6C34878D82A}">
                    <a16:rowId xmlns:a16="http://schemas.microsoft.com/office/drawing/2014/main" val="231657922"/>
                  </a:ext>
                </a:extLst>
              </a:tr>
              <a:tr h="269355">
                <a:tc>
                  <a:txBody>
                    <a:bodyPr/>
                    <a:lstStyle>
                      <a:lvl1pPr marL="0" algn="l" defTabSz="914400" rtl="0" eaLnBrk="1" latinLnBrk="0" hangingPunct="1">
                        <a:defRPr sz="1800" kern="1200">
                          <a:solidFill>
                            <a:schemeClr val="dk1"/>
                          </a:solidFill>
                          <a:latin typeface="Calibri" panose="020F0502020204030204"/>
                        </a:defRPr>
                      </a:lvl1pPr>
                      <a:lvl2pPr marL="457200" algn="l" defTabSz="914400" rtl="0" eaLnBrk="1" latinLnBrk="0" hangingPunct="1">
                        <a:defRPr sz="1800" kern="1200">
                          <a:solidFill>
                            <a:schemeClr val="dk1"/>
                          </a:solidFill>
                          <a:latin typeface="Calibri" panose="020F0502020204030204"/>
                        </a:defRPr>
                      </a:lvl2pPr>
                      <a:lvl3pPr marL="914400" algn="l" defTabSz="914400" rtl="0" eaLnBrk="1" latinLnBrk="0" hangingPunct="1">
                        <a:defRPr sz="1800" kern="1200">
                          <a:solidFill>
                            <a:schemeClr val="dk1"/>
                          </a:solidFill>
                          <a:latin typeface="Calibri" panose="020F0502020204030204"/>
                        </a:defRPr>
                      </a:lvl3pPr>
                      <a:lvl4pPr marL="1371600" algn="l" defTabSz="914400" rtl="0" eaLnBrk="1" latinLnBrk="0" hangingPunct="1">
                        <a:defRPr sz="1800" kern="1200">
                          <a:solidFill>
                            <a:schemeClr val="dk1"/>
                          </a:solidFill>
                          <a:latin typeface="Calibri" panose="020F0502020204030204"/>
                        </a:defRPr>
                      </a:lvl4pPr>
                      <a:lvl5pPr marL="1828800" algn="l" defTabSz="914400" rtl="0" eaLnBrk="1" latinLnBrk="0" hangingPunct="1">
                        <a:defRPr sz="1800" kern="1200">
                          <a:solidFill>
                            <a:schemeClr val="dk1"/>
                          </a:solidFill>
                          <a:latin typeface="Calibri" panose="020F0502020204030204"/>
                        </a:defRPr>
                      </a:lvl5pPr>
                      <a:lvl6pPr marL="2286000" algn="l" defTabSz="914400" rtl="0" eaLnBrk="1" latinLnBrk="0" hangingPunct="1">
                        <a:defRPr sz="1800" kern="1200">
                          <a:solidFill>
                            <a:schemeClr val="dk1"/>
                          </a:solidFill>
                          <a:latin typeface="Calibri" panose="020F0502020204030204"/>
                        </a:defRPr>
                      </a:lvl6pPr>
                      <a:lvl7pPr marL="2743200" algn="l" defTabSz="914400" rtl="0" eaLnBrk="1" latinLnBrk="0" hangingPunct="1">
                        <a:defRPr sz="1800" kern="1200">
                          <a:solidFill>
                            <a:schemeClr val="dk1"/>
                          </a:solidFill>
                          <a:latin typeface="Calibri" panose="020F0502020204030204"/>
                        </a:defRPr>
                      </a:lvl7pPr>
                      <a:lvl8pPr marL="3200400" algn="l" defTabSz="914400" rtl="0" eaLnBrk="1" latinLnBrk="0" hangingPunct="1">
                        <a:defRPr sz="1800" kern="1200">
                          <a:solidFill>
                            <a:schemeClr val="dk1"/>
                          </a:solidFill>
                          <a:latin typeface="Calibri" panose="020F0502020204030204"/>
                        </a:defRPr>
                      </a:lvl8pPr>
                      <a:lvl9pPr marL="3657600" algn="l" defTabSz="914400" rtl="0" eaLnBrk="1" latinLnBrk="0" hangingPunct="1">
                        <a:defRPr sz="1800" kern="1200">
                          <a:solidFill>
                            <a:schemeClr val="dk1"/>
                          </a:solidFill>
                          <a:latin typeface="Calibri" panose="020F0502020204030204"/>
                        </a:defRPr>
                      </a:lvl9pPr>
                    </a:lstStyle>
                    <a:p>
                      <a:endParaRPr lang="en-GB"/>
                    </a:p>
                  </a:txBody>
                  <a:tcPr>
                    <a:lnL w="76200" cap="flat" cmpd="sng" algn="ctr">
                      <a:noFill/>
                      <a:prstDash val="solid"/>
                      <a:round/>
                      <a:headEnd type="none" w="med" len="med"/>
                      <a:tailEnd type="none" w="med" len="med"/>
                    </a:lnL>
                    <a:lnR w="76200" cap="flat" cmpd="sng" algn="ctr">
                      <a:noFill/>
                      <a:prstDash val="solid"/>
                      <a:round/>
                      <a:headEnd type="none" w="med" len="med"/>
                      <a:tailEnd type="none" w="med" len="med"/>
                    </a:lnR>
                    <a:lnT w="76200" cap="flat" cmpd="sng" algn="ctr">
                      <a:solidFill>
                        <a:srgbClr val="FFFFFF"/>
                      </a:solidFill>
                      <a:prstDash val="solid"/>
                      <a:round/>
                      <a:headEnd type="none" w="med" len="med"/>
                      <a:tailEnd type="none" w="med" len="med"/>
                    </a:lnT>
                    <a:lnB w="762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D5CB9F"/>
                    </a:solidFill>
                  </a:tcPr>
                </a:tc>
                <a:extLst>
                  <a:ext uri="{0D108BD9-81ED-4DB2-BD59-A6C34878D82A}">
                    <a16:rowId xmlns:a16="http://schemas.microsoft.com/office/drawing/2014/main" val="3407295056"/>
                  </a:ext>
                </a:extLst>
              </a:tr>
            </a:tbl>
          </a:graphicData>
        </a:graphic>
      </p:graphicFrame>
    </p:spTree>
    <p:extLst>
      <p:ext uri="{BB962C8B-B14F-4D97-AF65-F5344CB8AC3E}">
        <p14:creationId xmlns:p14="http://schemas.microsoft.com/office/powerpoint/2010/main" val="361001885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49" r:id="rId6"/>
    <p:sldLayoutId id="2147483653" r:id="rId7"/>
    <p:sldLayoutId id="2147483693" r:id="rId8"/>
  </p:sldLayoutIdLst>
  <p:hf hdr="0" dt="0"/>
  <p:txStyles>
    <p:title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rgbClr val="007C91"/>
        </a:buClr>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007C91"/>
        </a:buClr>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007C91"/>
        </a:buClr>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007C91"/>
        </a:buClr>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007C91"/>
        </a:buClr>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microsoft.com/office/2018/10/relationships/comments" Target="../comments/modernComment_131_BB3E14A5.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microsoft.com/office/2018/10/relationships/comments" Target="../comments/modernComment_136_775E0D5D.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https://digitaltools.phe.org.uk/confluence/pages/resumedraft.action?draftId=706774328&amp;draftShareId=b3780386-aef3-4ce1-bc1e-846e54fb6533&amp;" TargetMode="External"/></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3" Type="http://schemas.microsoft.com/office/2018/10/relationships/comments" Target="../comments/modernComment_124_98E001A3.xml"/><Relationship Id="rId7"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8.png"/><Relationship Id="rId5" Type="http://schemas.openxmlformats.org/officeDocument/2006/relationships/hyperlink" Target="https://digitaltools.phe.org.uk/confluence/pages/resumedraft.action?draftId=706774328&amp;draftShareId=b3780386-aef3-4ce1-bc1e-846e54fb6533&amp;" TargetMode="External"/><Relationship Id="rId10" Type="http://schemas.openxmlformats.org/officeDocument/2006/relationships/image" Target="../media/image7.png"/><Relationship Id="rId4" Type="http://schemas.openxmlformats.org/officeDocument/2006/relationships/hyperlink" Target="http://draw.io/" TargetMode="External"/><Relationship Id="rId9"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hyperlink" Target="https://digitaltools.phe.org.uk/confluence/pages/resumedraft.action?draftId=706774328&amp;draftShareId=b3780386-aef3-4ce1-bc1e-846e54fb6533&amp;" TargetMode="External"/><Relationship Id="rId2" Type="http://schemas.microsoft.com/office/2018/10/relationships/comments" Target="../comments/modernComment_11C_1C84A73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hyperlink" Target="https://digitaltools.phe.org.uk/confluence/pages/resumedraft.action?draftId=706774328&amp;draftShareId=b3780386-aef3-4ce1-bc1e-846e54fb6533&amp;" TargetMode="External"/><Relationship Id="rId2" Type="http://schemas.microsoft.com/office/2018/10/relationships/comments" Target="../comments/modernComment_120_80E8EAA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hyperlink" Target="https://digitaltools.phe.org.uk/confluence/pages/resumedraft.action?draftId=706774328&amp;draftShareId=b3780386-aef3-4ce1-bc1e-846e54fb6533&amp;" TargetMode="External"/><Relationship Id="rId2" Type="http://schemas.microsoft.com/office/2018/10/relationships/comments" Target="../comments/modernComment_117_F5F010DD.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microsoft.com/office/2018/10/relationships/comments" Target="../comments/modernComment_11B_61F0A58B.xml"/><Relationship Id="rId2" Type="http://schemas.openxmlformats.org/officeDocument/2006/relationships/slideLayout" Target="../slideLayouts/slideLayout2.xml"/><Relationship Id="rId1" Type="http://schemas.openxmlformats.org/officeDocument/2006/relationships/themeOverride" Target="../theme/themeOverride1.xml"/><Relationship Id="rId6" Type="http://schemas.openxmlformats.org/officeDocument/2006/relationships/image" Target="../media/image3.jpeg"/><Relationship Id="rId5" Type="http://schemas.openxmlformats.org/officeDocument/2006/relationships/hyperlink" Target="https://digitaltools.phe.org.uk/confluence/pages/resumedraft.action?draftId=706774328&amp;draftShareId=b3780386-aef3-4ce1-bc1e-846e54fb6533&amp;" TargetMode="External"/><Relationship Id="rId4" Type="http://schemas.openxmlformats.org/officeDocument/2006/relationships/image" Target="../media/image1.e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microsoft.com/office/2018/10/relationships/comments" Target="../comments/modernComment_135_3456D2B6.xml"/><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60B8E87-6440-9A7D-0D71-68D451D17207}"/>
              </a:ext>
            </a:extLst>
          </p:cNvPr>
          <p:cNvSpPr>
            <a:spLocks noGrp="1"/>
          </p:cNvSpPr>
          <p:nvPr>
            <p:ph type="ctrTitle"/>
          </p:nvPr>
        </p:nvSpPr>
        <p:spPr/>
        <p:txBody>
          <a:bodyPr/>
          <a:lstStyle/>
          <a:p>
            <a:r>
              <a:rPr lang="en-US"/>
              <a:t>Detailed change impact assessment</a:t>
            </a:r>
            <a:br>
              <a:rPr lang="en-US"/>
            </a:br>
            <a:br>
              <a:rPr lang="en-US"/>
            </a:br>
            <a:r>
              <a:rPr lang="en-US" sz="2200"/>
              <a:t>A focused view of changes associated with apps and plug-ins</a:t>
            </a:r>
          </a:p>
        </p:txBody>
      </p:sp>
      <p:sp>
        <p:nvSpPr>
          <p:cNvPr id="5" name="Slide Number Placeholder 4">
            <a:extLst>
              <a:ext uri="{FF2B5EF4-FFF2-40B4-BE49-F238E27FC236}">
                <a16:creationId xmlns:a16="http://schemas.microsoft.com/office/drawing/2014/main" id="{DC6F7AD5-C61C-08E5-FF5C-D2BE2BD782E4}"/>
              </a:ext>
            </a:extLst>
          </p:cNvPr>
          <p:cNvSpPr>
            <a:spLocks noGrp="1"/>
          </p:cNvSpPr>
          <p:nvPr>
            <p:ph type="sldNum" sz="quarter" idx="4294967295"/>
          </p:nvPr>
        </p:nvSpPr>
        <p:spPr>
          <a:xfrm>
            <a:off x="0" y="6438900"/>
            <a:ext cx="596900" cy="365125"/>
          </a:xfrm>
        </p:spPr>
        <p:txBody>
          <a:bodyPr/>
          <a:lstStyle/>
          <a:p>
            <a:fld id="{344369E4-5DE7-46E5-874E-4FD437973785}" type="slidenum">
              <a:rPr lang="en-GB" smtClean="0"/>
              <a:pPr/>
              <a:t>1</a:t>
            </a:fld>
            <a:endParaRPr lang="en-GB"/>
          </a:p>
        </p:txBody>
      </p:sp>
    </p:spTree>
    <p:extLst>
      <p:ext uri="{BB962C8B-B14F-4D97-AF65-F5344CB8AC3E}">
        <p14:creationId xmlns:p14="http://schemas.microsoft.com/office/powerpoint/2010/main" val="16801339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Halo: No impact</a:t>
            </a:r>
            <a:b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br>
            <a:r>
              <a:rPr lang="en-GB" sz="2200">
                <a:solidFill>
                  <a:srgbClr val="FFFFFF"/>
                </a:solidFill>
              </a:rPr>
              <a:t>Confluence</a:t>
            </a:r>
            <a:r>
              <a:rPr kumimoji="0" lang="en-GB" sz="22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10</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1799843176"/>
              </p:ext>
            </p:extLst>
          </p:nvPr>
        </p:nvGraphicFramePr>
        <p:xfrm>
          <a:off x="237992" y="1429410"/>
          <a:ext cx="11223214" cy="4857479"/>
        </p:xfrm>
        <a:graphic>
          <a:graphicData uri="http://schemas.openxmlformats.org/drawingml/2006/table">
            <a:tbl>
              <a:tblPr firstRow="1" bandRow="1">
                <a:tableStyleId>{5C22544A-7EE6-4342-B048-85BDC9FD1C3A}</a:tableStyleId>
              </a:tblPr>
              <a:tblGrid>
                <a:gridCol w="992070">
                  <a:extLst>
                    <a:ext uri="{9D8B030D-6E8A-4147-A177-3AD203B41FA5}">
                      <a16:colId xmlns:a16="http://schemas.microsoft.com/office/drawing/2014/main" val="380432476"/>
                    </a:ext>
                  </a:extLst>
                </a:gridCol>
                <a:gridCol w="730796">
                  <a:extLst>
                    <a:ext uri="{9D8B030D-6E8A-4147-A177-3AD203B41FA5}">
                      <a16:colId xmlns:a16="http://schemas.microsoft.com/office/drawing/2014/main" val="3121170550"/>
                    </a:ext>
                  </a:extLst>
                </a:gridCol>
                <a:gridCol w="730796">
                  <a:extLst>
                    <a:ext uri="{9D8B030D-6E8A-4147-A177-3AD203B41FA5}">
                      <a16:colId xmlns:a16="http://schemas.microsoft.com/office/drawing/2014/main" val="3817112637"/>
                    </a:ext>
                  </a:extLst>
                </a:gridCol>
                <a:gridCol w="730796">
                  <a:extLst>
                    <a:ext uri="{9D8B030D-6E8A-4147-A177-3AD203B41FA5}">
                      <a16:colId xmlns:a16="http://schemas.microsoft.com/office/drawing/2014/main" val="4040227559"/>
                    </a:ext>
                  </a:extLst>
                </a:gridCol>
                <a:gridCol w="730796">
                  <a:extLst>
                    <a:ext uri="{9D8B030D-6E8A-4147-A177-3AD203B41FA5}">
                      <a16:colId xmlns:a16="http://schemas.microsoft.com/office/drawing/2014/main" val="1343327588"/>
                    </a:ext>
                  </a:extLst>
                </a:gridCol>
                <a:gridCol w="730796">
                  <a:extLst>
                    <a:ext uri="{9D8B030D-6E8A-4147-A177-3AD203B41FA5}">
                      <a16:colId xmlns:a16="http://schemas.microsoft.com/office/drawing/2014/main" val="3049687073"/>
                    </a:ext>
                  </a:extLst>
                </a:gridCol>
                <a:gridCol w="730796">
                  <a:extLst>
                    <a:ext uri="{9D8B030D-6E8A-4147-A177-3AD203B41FA5}">
                      <a16:colId xmlns:a16="http://schemas.microsoft.com/office/drawing/2014/main" val="2719287692"/>
                    </a:ext>
                  </a:extLst>
                </a:gridCol>
                <a:gridCol w="730796">
                  <a:extLst>
                    <a:ext uri="{9D8B030D-6E8A-4147-A177-3AD203B41FA5}">
                      <a16:colId xmlns:a16="http://schemas.microsoft.com/office/drawing/2014/main" val="3328464748"/>
                    </a:ext>
                  </a:extLst>
                </a:gridCol>
                <a:gridCol w="730796">
                  <a:extLst>
                    <a:ext uri="{9D8B030D-6E8A-4147-A177-3AD203B41FA5}">
                      <a16:colId xmlns:a16="http://schemas.microsoft.com/office/drawing/2014/main" val="95032028"/>
                    </a:ext>
                  </a:extLst>
                </a:gridCol>
                <a:gridCol w="730796">
                  <a:extLst>
                    <a:ext uri="{9D8B030D-6E8A-4147-A177-3AD203B41FA5}">
                      <a16:colId xmlns:a16="http://schemas.microsoft.com/office/drawing/2014/main" val="1968680544"/>
                    </a:ext>
                  </a:extLst>
                </a:gridCol>
                <a:gridCol w="730796">
                  <a:extLst>
                    <a:ext uri="{9D8B030D-6E8A-4147-A177-3AD203B41FA5}">
                      <a16:colId xmlns:a16="http://schemas.microsoft.com/office/drawing/2014/main" val="3523999611"/>
                    </a:ext>
                  </a:extLst>
                </a:gridCol>
                <a:gridCol w="730796">
                  <a:extLst>
                    <a:ext uri="{9D8B030D-6E8A-4147-A177-3AD203B41FA5}">
                      <a16:colId xmlns:a16="http://schemas.microsoft.com/office/drawing/2014/main" val="983071276"/>
                    </a:ext>
                  </a:extLst>
                </a:gridCol>
                <a:gridCol w="730796">
                  <a:extLst>
                    <a:ext uri="{9D8B030D-6E8A-4147-A177-3AD203B41FA5}">
                      <a16:colId xmlns:a16="http://schemas.microsoft.com/office/drawing/2014/main" val="1914864029"/>
                    </a:ext>
                  </a:extLst>
                </a:gridCol>
                <a:gridCol w="730796">
                  <a:extLst>
                    <a:ext uri="{9D8B030D-6E8A-4147-A177-3AD203B41FA5}">
                      <a16:colId xmlns:a16="http://schemas.microsoft.com/office/drawing/2014/main" val="2548277811"/>
                    </a:ext>
                  </a:extLst>
                </a:gridCol>
                <a:gridCol w="730796">
                  <a:extLst>
                    <a:ext uri="{9D8B030D-6E8A-4147-A177-3AD203B41FA5}">
                      <a16:colId xmlns:a16="http://schemas.microsoft.com/office/drawing/2014/main" val="3758429950"/>
                    </a:ext>
                  </a:extLst>
                </a:gridCol>
              </a:tblGrid>
              <a:tr h="1626887">
                <a:tc>
                  <a:txBody>
                    <a:bodyPr/>
                    <a:lstStyle/>
                    <a:p>
                      <a:pPr algn="ctr"/>
                      <a:r>
                        <a:rPr lang="en-GB" sz="8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800" b="1" i="0" u="none" strike="noStrike">
                          <a:solidFill>
                            <a:schemeClr val="bg1"/>
                          </a:solidFill>
                          <a:effectLst/>
                          <a:latin typeface="+mn-lt"/>
                        </a:rPr>
                        <a:t>dbView</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Attachment Checker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Confluence Unknown Attachment Reconciliation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Microsoft Azure Active Directory single sign-on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Viewtracker - Analytics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Administration UI</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Analytics Core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Attachment Tracking</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System App: Search Analytics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Comala Publishing</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LeanIX Integration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Comala Boards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Figma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800" b="1" i="0" u="none" strike="noStrike">
                          <a:solidFill>
                            <a:schemeClr val="bg1"/>
                          </a:solidFill>
                          <a:effectLst/>
                          <a:latin typeface="+mn-lt"/>
                        </a:rPr>
                        <a:t>QMS Blueprints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951367">
                <a:tc>
                  <a:txBody>
                    <a:bodyPr/>
                    <a:lstStyle/>
                    <a:p>
                      <a:pPr algn="ctr"/>
                      <a:r>
                        <a:rPr lang="en-GB" sz="800" b="1">
                          <a:latin typeface="+mn-lt"/>
                          <a:cs typeface="Catamaran" panose="00000500000000000000" pitchFamily="2" charset="0"/>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App is not available on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Not available on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b"/>
                      <a:r>
                        <a:rPr lang="en-US" sz="800" b="0" i="0" u="none" strike="noStrike">
                          <a:solidFill>
                            <a:srgbClr val="000000"/>
                          </a:solidFill>
                          <a:effectLst/>
                          <a:latin typeface="+mn-lt"/>
                          <a:cs typeface="Catamaran" panose="00000500000000000000" pitchFamily="2" charset="0"/>
                        </a:rPr>
                        <a:t>Halo confirmed that will not be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800" b="0" i="0" u="none" strike="noStrike">
                          <a:solidFill>
                            <a:srgbClr val="000000"/>
                          </a:solidFill>
                          <a:effectLst/>
                          <a:latin typeface="+mn-lt"/>
                          <a:cs typeface="Catamaran" panose="00000500000000000000" pitchFamily="2" charset="0"/>
                        </a:rPr>
                        <a:t>Halo marked not required, cloud Analytics replacing functionality</a:t>
                      </a:r>
                    </a:p>
                    <a:p>
                      <a:pPr algn="ctr" fontAlgn="t"/>
                      <a:endParaRPr lang="en-US" sz="800" b="0" i="0" u="none" strike="noStrike">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Decommissioned:</a:t>
                      </a:r>
                    </a:p>
                    <a:p>
                      <a:pPr algn="ctr" fontAlgn="t"/>
                      <a:r>
                        <a:rPr lang="en-US" sz="800" b="0" i="0" u="none" strike="noStrike">
                          <a:solidFill>
                            <a:srgbClr val="000000"/>
                          </a:solidFill>
                          <a:effectLst/>
                          <a:latin typeface="+mn-lt"/>
                          <a:cs typeface="Catamaran" panose="00000500000000000000" pitchFamily="2" charset="0"/>
                        </a:rPr>
                        <a:t>Halo marked not required, cloud Analytics replacing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800" b="1" i="0" u="none" strike="noStrike">
                          <a:solidFill>
                            <a:srgbClr val="000000"/>
                          </a:solidFill>
                          <a:effectLst/>
                          <a:latin typeface="+mn-lt"/>
                          <a:cs typeface="Catamaran" panose="00000500000000000000" pitchFamily="2" charset="0"/>
                        </a:rPr>
                        <a:t>Migrated:</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800" b="0" i="0" u="none" strike="noStrike">
                          <a:solidFill>
                            <a:srgbClr val="000000"/>
                          </a:solidFill>
                          <a:effectLst/>
                          <a:latin typeface="+mn-lt"/>
                          <a:cs typeface="Catamaran" panose="00000500000000000000" pitchFamily="2" charset="0"/>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0" i="0" u="none" strike="noStrike">
                          <a:solidFill>
                            <a:srgbClr val="000000"/>
                          </a:solidFill>
                          <a:effectLst/>
                          <a:latin typeface="+mn-lt"/>
                          <a:cs typeface="Catamaran" panose="00000500000000000000" pitchFamily="2" charset="0"/>
                        </a:rPr>
                        <a:t> </a:t>
                      </a:r>
                      <a:r>
                        <a:rPr lang="en-US" sz="800" b="1" i="0" u="none" strike="noStrike">
                          <a:solidFill>
                            <a:srgbClr val="000000"/>
                          </a:solidFill>
                          <a:effectLst/>
                          <a:latin typeface="+mn-lt"/>
                          <a:cs typeface="Catamaran" panose="00000500000000000000" pitchFamily="2" charset="0"/>
                        </a:rPr>
                        <a:t>Migrated:</a:t>
                      </a:r>
                    </a:p>
                    <a:p>
                      <a:pPr algn="ctr" fontAlgn="ctr"/>
                      <a:r>
                        <a:rPr lang="en-US" sz="800" b="0" i="0" u="none" strike="noStrike">
                          <a:solidFill>
                            <a:srgbClr val="000000"/>
                          </a:solidFill>
                          <a:effectLst/>
                          <a:latin typeface="+mn-lt"/>
                          <a:cs typeface="Catamaran" panose="00000500000000000000" pitchFamily="2" charset="0"/>
                        </a:rPr>
                        <a:t>No feature difference</a:t>
                      </a:r>
                      <a:br>
                        <a:rPr lang="en-US" sz="800" b="0" i="0" u="none" strike="noStrike">
                          <a:solidFill>
                            <a:srgbClr val="000000"/>
                          </a:solidFill>
                          <a:effectLst/>
                          <a:latin typeface="+mn-lt"/>
                          <a:cs typeface="Catamaran" panose="00000500000000000000" pitchFamily="2" charset="0"/>
                        </a:rPr>
                      </a:br>
                      <a:endParaRPr lang="en-US" sz="800" b="0" i="0" u="none" strike="noStrike">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a:solidFill>
                            <a:srgbClr val="000000"/>
                          </a:solidFill>
                          <a:effectLst/>
                          <a:latin typeface="+mn-lt"/>
                          <a:cs typeface="Catamaran" panose="00000500000000000000" pitchFamily="2" charset="0"/>
                        </a:rPr>
                        <a:t>Migrated:</a:t>
                      </a:r>
                      <a:r>
                        <a:rPr lang="en-US" sz="800" b="0" i="0" u="none" strike="noStrike">
                          <a:solidFill>
                            <a:srgbClr val="000000"/>
                          </a:solidFill>
                          <a:effectLst/>
                          <a:latin typeface="+mn-lt"/>
                          <a:cs typeface="Catamaran" panose="00000500000000000000" pitchFamily="2" charset="0"/>
                        </a:rPr>
                        <a:t> No feature difference that can affect the users.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a:solidFill>
                            <a:srgbClr val="000000"/>
                          </a:solidFill>
                          <a:effectLst/>
                          <a:latin typeface="+mn-lt"/>
                          <a:cs typeface="Catamaran" panose="00000500000000000000" pitchFamily="2" charset="0"/>
                        </a:rPr>
                        <a:t>Migrated:</a:t>
                      </a:r>
                    </a:p>
                    <a:p>
                      <a:pPr algn="ctr" fontAlgn="t"/>
                      <a:r>
                        <a:rPr lang="en-US" sz="800" b="0" i="0" u="none" strike="noStrike">
                          <a:solidFill>
                            <a:srgbClr val="000000"/>
                          </a:solidFill>
                          <a:effectLst/>
                          <a:latin typeface="+mn-lt"/>
                          <a:cs typeface="Catamaran" panose="00000500000000000000" pitchFamily="2" charset="0"/>
                        </a:rPr>
                        <a:t>No feature difference that can affect users.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a:solidFill>
                            <a:srgbClr val="000000"/>
                          </a:solidFill>
                          <a:effectLst/>
                          <a:latin typeface="+mn-lt"/>
                          <a:cs typeface="Catamaran" panose="00000500000000000000" pitchFamily="2" charset="0"/>
                        </a:rPr>
                        <a:t>Migrated:</a:t>
                      </a:r>
                    </a:p>
                    <a:p>
                      <a:pPr algn="ctr" fontAlgn="t"/>
                      <a:r>
                        <a:rPr lang="en-US" sz="800" b="0" i="0" u="none" strike="noStrike">
                          <a:solidFill>
                            <a:srgbClr val="000000"/>
                          </a:solidFill>
                          <a:effectLst/>
                          <a:latin typeface="+mn-lt"/>
                          <a:cs typeface="Catamaran" panose="00000500000000000000" pitchFamily="2" charset="0"/>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1124441">
                <a:tc>
                  <a:txBody>
                    <a:bodyPr/>
                    <a:lstStyle/>
                    <a:p>
                      <a:pPr algn="ctr"/>
                      <a:r>
                        <a:rPr lang="en-GB" sz="8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24441">
                <a:tc>
                  <a:txBody>
                    <a:bodyPr/>
                    <a:lstStyle/>
                    <a:p>
                      <a:pPr algn="ctr"/>
                      <a:r>
                        <a:rPr lang="en-GB" sz="800" b="1">
                          <a:latin typeface="+mn-lt"/>
                        </a:rPr>
                        <a:t>T&amp;T Projects </a:t>
                      </a:r>
                    </a:p>
                    <a:p>
                      <a:pPr algn="ctr"/>
                      <a:r>
                        <a:rPr lang="en-GB" sz="8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1453731"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D2ADC77-7881-63C2-B064-C887B8F7CABF}"/>
              </a:ext>
            </a:extLst>
          </p:cNvPr>
          <p:cNvSpPr/>
          <p:nvPr/>
        </p:nvSpPr>
        <p:spPr>
          <a:xfrm>
            <a:off x="1410580"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2184264"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3139C8EE-C93F-BD14-0E20-DA90993B93A0}"/>
              </a:ext>
            </a:extLst>
          </p:cNvPr>
          <p:cNvSpPr/>
          <p:nvPr/>
        </p:nvSpPr>
        <p:spPr>
          <a:xfrm>
            <a:off x="2143542"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2914797"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2876504"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3645330"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D02FE94-90DF-C36E-B632-51AF5D3637C9}"/>
              </a:ext>
            </a:extLst>
          </p:cNvPr>
          <p:cNvSpPr/>
          <p:nvPr/>
        </p:nvSpPr>
        <p:spPr>
          <a:xfrm>
            <a:off x="3609466"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5836929"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4342428"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5C82F9E3-AB31-F310-D7F0-AABDCB66B7C1}"/>
              </a:ext>
            </a:extLst>
          </p:cNvPr>
          <p:cNvSpPr/>
          <p:nvPr/>
        </p:nvSpPr>
        <p:spPr>
          <a:xfrm>
            <a:off x="6567462"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5075390"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7918B6C1-D5DF-8BCB-26F0-10461C93FF48}"/>
              </a:ext>
            </a:extLst>
          </p:cNvPr>
          <p:cNvSpPr/>
          <p:nvPr/>
        </p:nvSpPr>
        <p:spPr>
          <a:xfrm>
            <a:off x="7297995"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067A42A5-4016-C20A-C26F-8C80BBD56A12}"/>
              </a:ext>
            </a:extLst>
          </p:cNvPr>
          <p:cNvSpPr/>
          <p:nvPr/>
        </p:nvSpPr>
        <p:spPr>
          <a:xfrm>
            <a:off x="5808352"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9FED61AC-6683-1F00-7018-AB72E4CFFE2D}"/>
              </a:ext>
            </a:extLst>
          </p:cNvPr>
          <p:cNvSpPr/>
          <p:nvPr/>
        </p:nvSpPr>
        <p:spPr>
          <a:xfrm>
            <a:off x="8028528"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66A7E4E-EAED-FF68-5237-9D0AAEA293A3}"/>
              </a:ext>
            </a:extLst>
          </p:cNvPr>
          <p:cNvSpPr/>
          <p:nvPr/>
        </p:nvSpPr>
        <p:spPr>
          <a:xfrm>
            <a:off x="6541314"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CB1EB326-38B1-B3B4-37B1-934AF1B0FDBB}"/>
              </a:ext>
            </a:extLst>
          </p:cNvPr>
          <p:cNvSpPr/>
          <p:nvPr/>
        </p:nvSpPr>
        <p:spPr>
          <a:xfrm>
            <a:off x="8759061"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ACB4A2BC-7A67-CDC3-156D-0BE2F6054931}"/>
              </a:ext>
            </a:extLst>
          </p:cNvPr>
          <p:cNvSpPr/>
          <p:nvPr/>
        </p:nvSpPr>
        <p:spPr>
          <a:xfrm>
            <a:off x="7274276"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2490D3EC-1364-B0D5-3829-0FFA42DBEA2C}"/>
              </a:ext>
            </a:extLst>
          </p:cNvPr>
          <p:cNvSpPr/>
          <p:nvPr/>
        </p:nvSpPr>
        <p:spPr>
          <a:xfrm>
            <a:off x="9489594"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17851F12-B242-B6AA-C6BD-46D0283122B0}"/>
              </a:ext>
            </a:extLst>
          </p:cNvPr>
          <p:cNvSpPr/>
          <p:nvPr/>
        </p:nvSpPr>
        <p:spPr>
          <a:xfrm>
            <a:off x="8007238"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7A80540B-7057-3B6C-4965-F53E7D89598C}"/>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418" r="61939" b="57264"/>
          <a:stretch/>
        </p:blipFill>
        <p:spPr>
          <a:xfrm>
            <a:off x="461125" y="4241538"/>
            <a:ext cx="531671" cy="551203"/>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C9241E13-393A-6BA0-6563-34A518260076}"/>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2877"/>
          <a:stretch/>
        </p:blipFill>
        <p:spPr>
          <a:xfrm>
            <a:off x="416645" y="5365336"/>
            <a:ext cx="583182" cy="551203"/>
          </a:xfrm>
          <a:prstGeom prst="rect">
            <a:avLst/>
          </a:prstGeom>
        </p:spPr>
      </p:pic>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5" name="Oval 14">
            <a:extLst>
              <a:ext uri="{FF2B5EF4-FFF2-40B4-BE49-F238E27FC236}">
                <a16:creationId xmlns:a16="http://schemas.microsoft.com/office/drawing/2014/main" id="{38BF2AAF-43E1-9A6D-5D68-7BCEB4BD29BA}"/>
              </a:ext>
            </a:extLst>
          </p:cNvPr>
          <p:cNvSpPr/>
          <p:nvPr/>
        </p:nvSpPr>
        <p:spPr>
          <a:xfrm>
            <a:off x="8740200"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3A01CE7A-2FBF-703D-2210-8AE8B0578E23}"/>
              </a:ext>
            </a:extLst>
          </p:cNvPr>
          <p:cNvSpPr/>
          <p:nvPr/>
        </p:nvSpPr>
        <p:spPr>
          <a:xfrm>
            <a:off x="9473162"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AC3E08B1-A126-1C58-1E7D-7073BF4EC10F}"/>
              </a:ext>
            </a:extLst>
          </p:cNvPr>
          <p:cNvSpPr/>
          <p:nvPr/>
        </p:nvSpPr>
        <p:spPr>
          <a:xfrm>
            <a:off x="10206124"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0109BB13-5AF4-0ED3-D9CD-5067F4B61C0E}"/>
              </a:ext>
            </a:extLst>
          </p:cNvPr>
          <p:cNvSpPr/>
          <p:nvPr/>
        </p:nvSpPr>
        <p:spPr>
          <a:xfrm>
            <a:off x="10939086" y="435948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E208F21E-B36A-A034-2ECF-22D9A618871E}"/>
              </a:ext>
            </a:extLst>
          </p:cNvPr>
          <p:cNvSpPr/>
          <p:nvPr/>
        </p:nvSpPr>
        <p:spPr>
          <a:xfrm>
            <a:off x="10220127"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14851ABA-B550-8397-C8F5-E395DF7B505A}"/>
              </a:ext>
            </a:extLst>
          </p:cNvPr>
          <p:cNvSpPr/>
          <p:nvPr/>
        </p:nvSpPr>
        <p:spPr>
          <a:xfrm>
            <a:off x="10950660"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050" name="Picture 2" descr="Atlassian Confluence logo transparent PNG - StickPNG">
            <a:extLst>
              <a:ext uri="{FF2B5EF4-FFF2-40B4-BE49-F238E27FC236}">
                <a16:creationId xmlns:a16="http://schemas.microsoft.com/office/drawing/2014/main" id="{C4EAF91F-5A88-F3F0-B7F7-0622B4B5EDA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4118" y="-212945"/>
            <a:ext cx="2928879" cy="1757327"/>
          </a:xfrm>
          <a:prstGeom prst="rect">
            <a:avLst/>
          </a:prstGeom>
          <a:noFill/>
          <a:extLst>
            <a:ext uri="{909E8E84-426E-40DD-AFC4-6F175D3DCCD1}">
              <a14:hiddenFill xmlns:a14="http://schemas.microsoft.com/office/drawing/2010/main">
                <a:solidFill>
                  <a:srgbClr val="FFFFFF"/>
                </a:solidFill>
              </a14:hiddenFill>
            </a:ext>
          </a:extLst>
        </p:spPr>
      </p:pic>
      <p:sp>
        <p:nvSpPr>
          <p:cNvPr id="47" name="Oval 46">
            <a:extLst>
              <a:ext uri="{FF2B5EF4-FFF2-40B4-BE49-F238E27FC236}">
                <a16:creationId xmlns:a16="http://schemas.microsoft.com/office/drawing/2014/main" id="{5CE8C1E1-EABF-8EF6-5755-AA7B39F73D42}"/>
              </a:ext>
            </a:extLst>
          </p:cNvPr>
          <p:cNvSpPr/>
          <p:nvPr/>
        </p:nvSpPr>
        <p:spPr>
          <a:xfrm>
            <a:off x="4375863"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extLst>
              <a:ext uri="{FF2B5EF4-FFF2-40B4-BE49-F238E27FC236}">
                <a16:creationId xmlns:a16="http://schemas.microsoft.com/office/drawing/2014/main" id="{2CDDBFE3-D03C-EC30-06B2-927228449268}"/>
              </a:ext>
            </a:extLst>
          </p:cNvPr>
          <p:cNvSpPr/>
          <p:nvPr/>
        </p:nvSpPr>
        <p:spPr>
          <a:xfrm>
            <a:off x="5106396" y="536533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141407909"/>
      </p:ext>
    </p:extLst>
  </p:cSld>
  <p:clrMapOvr>
    <a:masterClrMapping/>
  </p:clrMapOvr>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PHE: No impact</a:t>
            </a:r>
            <a:b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br>
            <a:r>
              <a:rPr lang="en-GB" sz="2200">
                <a:solidFill>
                  <a:srgbClr val="FFFFFF"/>
                </a:solidFill>
              </a:rPr>
              <a:t>Jira</a:t>
            </a:r>
            <a:r>
              <a:rPr kumimoji="0" lang="en-GB" sz="22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11</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610270154"/>
              </p:ext>
            </p:extLst>
          </p:nvPr>
        </p:nvGraphicFramePr>
        <p:xfrm>
          <a:off x="237991" y="1429410"/>
          <a:ext cx="10888614" cy="4934091"/>
        </p:xfrm>
        <a:graphic>
          <a:graphicData uri="http://schemas.openxmlformats.org/drawingml/2006/table">
            <a:tbl>
              <a:tblPr firstRow="1" bandRow="1">
                <a:tableStyleId>{5C22544A-7EE6-4342-B048-85BDC9FD1C3A}</a:tableStyleId>
              </a:tblPr>
              <a:tblGrid>
                <a:gridCol w="2009034">
                  <a:extLst>
                    <a:ext uri="{9D8B030D-6E8A-4147-A177-3AD203B41FA5}">
                      <a16:colId xmlns:a16="http://schemas.microsoft.com/office/drawing/2014/main" val="380432476"/>
                    </a:ext>
                  </a:extLst>
                </a:gridCol>
                <a:gridCol w="1479930">
                  <a:extLst>
                    <a:ext uri="{9D8B030D-6E8A-4147-A177-3AD203B41FA5}">
                      <a16:colId xmlns:a16="http://schemas.microsoft.com/office/drawing/2014/main" val="3121170550"/>
                    </a:ext>
                  </a:extLst>
                </a:gridCol>
                <a:gridCol w="1479930">
                  <a:extLst>
                    <a:ext uri="{9D8B030D-6E8A-4147-A177-3AD203B41FA5}">
                      <a16:colId xmlns:a16="http://schemas.microsoft.com/office/drawing/2014/main" val="3817112637"/>
                    </a:ext>
                  </a:extLst>
                </a:gridCol>
                <a:gridCol w="1479930">
                  <a:extLst>
                    <a:ext uri="{9D8B030D-6E8A-4147-A177-3AD203B41FA5}">
                      <a16:colId xmlns:a16="http://schemas.microsoft.com/office/drawing/2014/main" val="4040227559"/>
                    </a:ext>
                  </a:extLst>
                </a:gridCol>
                <a:gridCol w="1479930">
                  <a:extLst>
                    <a:ext uri="{9D8B030D-6E8A-4147-A177-3AD203B41FA5}">
                      <a16:colId xmlns:a16="http://schemas.microsoft.com/office/drawing/2014/main" val="1343327588"/>
                    </a:ext>
                  </a:extLst>
                </a:gridCol>
                <a:gridCol w="1479930">
                  <a:extLst>
                    <a:ext uri="{9D8B030D-6E8A-4147-A177-3AD203B41FA5}">
                      <a16:colId xmlns:a16="http://schemas.microsoft.com/office/drawing/2014/main" val="3049687073"/>
                    </a:ext>
                  </a:extLst>
                </a:gridCol>
                <a:gridCol w="1479930">
                  <a:extLst>
                    <a:ext uri="{9D8B030D-6E8A-4147-A177-3AD203B41FA5}">
                      <a16:colId xmlns:a16="http://schemas.microsoft.com/office/drawing/2014/main" val="2719287692"/>
                    </a:ext>
                  </a:extLst>
                </a:gridCol>
              </a:tblGrid>
              <a:tr h="1725426">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900" b="1" i="0" u="none" strike="noStrike">
                          <a:solidFill>
                            <a:schemeClr val="bg1"/>
                          </a:solidFill>
                          <a:effectLst/>
                          <a:latin typeface="+mn-lt"/>
                        </a:rPr>
                        <a:t>JIRA Toolkit Plugin</a:t>
                      </a:r>
                    </a:p>
                    <a:p>
                      <a:pPr algn="ctr" fontAlgn="ctr"/>
                      <a:endParaRPr lang="en-US" sz="900" b="1" i="0" u="none" strike="noStrike">
                        <a:solidFill>
                          <a:schemeClr val="bg1"/>
                        </a:solidFill>
                        <a:effectLst/>
                        <a:latin typeface="+mn-lt"/>
                      </a:endParaRP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Table Grid Next Generation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Easy Integrations for JIRA</a:t>
                      </a:r>
                    </a:p>
                    <a:p>
                      <a:pPr algn="ctr" fontAlgn="ctr"/>
                      <a:endParaRPr lang="en-US" sz="900" b="1" i="0" u="none" strike="noStrike">
                        <a:solidFill>
                          <a:schemeClr val="bg1"/>
                        </a:solidFill>
                        <a:effectLst/>
                        <a:latin typeface="+mn-lt"/>
                      </a:endParaRP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QAlity - Test Management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SSO for Atlassian Data Center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API Token Authentication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823571">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Upgraded: </a:t>
                      </a:r>
                      <a:r>
                        <a:rPr lang="en-US" sz="900" b="0" i="0" u="none" strike="noStrike">
                          <a:solidFill>
                            <a:srgbClr val="000000"/>
                          </a:solidFill>
                          <a:effectLst/>
                          <a:latin typeface="+mn-lt"/>
                        </a:rPr>
                        <a:t>App comes pre-installed as part of Jira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PHE have confirmed not needed or migrated.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PHE have said this doesn’t need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PHE confirmed the app isnt required in the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Decommissioned: </a:t>
                      </a:r>
                    </a:p>
                    <a:p>
                      <a:pPr algn="ctr" fontAlgn="ctr"/>
                      <a:r>
                        <a:rPr lang="en-US" sz="900" b="0" i="0" u="none" strike="noStrike">
                          <a:solidFill>
                            <a:srgbClr val="000000"/>
                          </a:solidFill>
                          <a:effectLst/>
                          <a:latin typeface="+mn-lt"/>
                        </a:rPr>
                        <a:t>No action needed. SSO provided through Atlassian access app instead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rgbClr val="000000"/>
                          </a:solidFill>
                          <a:effectLst/>
                          <a:latin typeface="+mn-lt"/>
                        </a:rPr>
                        <a:t>Migrated: </a:t>
                      </a:r>
                    </a:p>
                    <a:p>
                      <a:pPr algn="ctr" fontAlgn="ctr"/>
                      <a:r>
                        <a:rPr lang="en-US" sz="900" b="0" i="0" u="none" strike="noStrike">
                          <a:solidFill>
                            <a:srgbClr val="000000"/>
                          </a:solidFill>
                          <a:effectLst/>
                          <a:latin typeface="+mn-lt"/>
                        </a:rPr>
                        <a:t>Feature is built into Jira. No data migration required.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25574183"/>
                  </a:ext>
                </a:extLst>
              </a:tr>
              <a:tr h="1192547">
                <a:tc>
                  <a:txBody>
                    <a:bodyPr/>
                    <a:lstStyle/>
                    <a:p>
                      <a:pPr algn="ctr"/>
                      <a:r>
                        <a:rPr lang="en-GB" sz="900" b="1" dirty="0">
                          <a:latin typeface="+mn-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endParaRPr lang="en-GB" sz="900">
                        <a:latin typeface="+mn-lt"/>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92547">
                <a:tc>
                  <a:txBody>
                    <a:bodyPr/>
                    <a:lstStyle/>
                    <a:p>
                      <a:pPr algn="ctr"/>
                      <a:r>
                        <a:rPr lang="en-GB" sz="900" b="1">
                          <a:latin typeface="+mn-lt"/>
                        </a:rPr>
                        <a:t>PHE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5764552"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D2ADC77-7881-63C2-B064-C887B8F7CABF}"/>
              </a:ext>
            </a:extLst>
          </p:cNvPr>
          <p:cNvSpPr/>
          <p:nvPr/>
        </p:nvSpPr>
        <p:spPr>
          <a:xfrm>
            <a:off x="2833427"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4287278"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3139C8EE-C93F-BD14-0E20-DA90993B93A0}"/>
              </a:ext>
            </a:extLst>
          </p:cNvPr>
          <p:cNvSpPr/>
          <p:nvPr/>
        </p:nvSpPr>
        <p:spPr>
          <a:xfrm>
            <a:off x="4311773"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7241826"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5790119"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8719100"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D02FE94-90DF-C36E-B632-51AF5D3637C9}"/>
              </a:ext>
            </a:extLst>
          </p:cNvPr>
          <p:cNvSpPr/>
          <p:nvPr/>
        </p:nvSpPr>
        <p:spPr>
          <a:xfrm>
            <a:off x="7268465"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10196376"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8746811"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10225155" y="43930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1" name="Oval 10">
            <a:extLst>
              <a:ext uri="{FF2B5EF4-FFF2-40B4-BE49-F238E27FC236}">
                <a16:creationId xmlns:a16="http://schemas.microsoft.com/office/drawing/2014/main" id="{CB527FC2-5C31-A9C5-0755-7D7C02AB98BB}"/>
              </a:ext>
            </a:extLst>
          </p:cNvPr>
          <p:cNvSpPr/>
          <p:nvPr/>
        </p:nvSpPr>
        <p:spPr>
          <a:xfrm>
            <a:off x="2810004" y="558847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2" name="Picture 11" descr="Graphical user interface, application&#10;&#10;Description automatically generated">
            <a:extLst>
              <a:ext uri="{FF2B5EF4-FFF2-40B4-BE49-F238E27FC236}">
                <a16:creationId xmlns:a16="http://schemas.microsoft.com/office/drawing/2014/main" id="{671E5FCA-3B89-C567-FA7C-EE6E423CF472}"/>
              </a:ext>
            </a:extLst>
          </p:cNvPr>
          <p:cNvPicPr>
            <a:picLocks noChangeAspect="1"/>
          </p:cNvPicPr>
          <p:nvPr/>
        </p:nvPicPr>
        <p:blipFill rotWithShape="1">
          <a:blip r:embed="rId3">
            <a:extLst>
              <a:ext uri="{28A0092B-C50C-407E-A947-70E740481C1C}">
                <a14:useLocalDpi xmlns:a14="http://schemas.microsoft.com/office/drawing/2010/main" val="0"/>
              </a:ext>
            </a:extLst>
          </a:blip>
          <a:srcRect l="61828" t="24591" r="20783" b="56308"/>
          <a:stretch/>
        </p:blipFill>
        <p:spPr>
          <a:xfrm>
            <a:off x="896015" y="5335564"/>
            <a:ext cx="590955" cy="675739"/>
          </a:xfrm>
          <a:prstGeom prst="rect">
            <a:avLst/>
          </a:prstGeom>
        </p:spPr>
      </p:pic>
      <p:pic>
        <p:nvPicPr>
          <p:cNvPr id="13" name="Picture 12" descr="Graphical user interface, application&#10;&#10;Description automatically generated">
            <a:extLst>
              <a:ext uri="{FF2B5EF4-FFF2-40B4-BE49-F238E27FC236}">
                <a16:creationId xmlns:a16="http://schemas.microsoft.com/office/drawing/2014/main" id="{7119093E-B1A1-9B38-2F56-83BB90BB5903}"/>
              </a:ext>
            </a:extLst>
          </p:cNvPr>
          <p:cNvPicPr>
            <a:picLocks noChangeAspect="1"/>
          </p:cNvPicPr>
          <p:nvPr/>
        </p:nvPicPr>
        <p:blipFill rotWithShape="1">
          <a:blip r:embed="rId3">
            <a:extLst>
              <a:ext uri="{28A0092B-C50C-407E-A947-70E740481C1C}">
                <a14:useLocalDpi xmlns:a14="http://schemas.microsoft.com/office/drawing/2010/main" val="0"/>
              </a:ext>
            </a:extLst>
          </a:blip>
          <a:srcRect l="80298" t="73375" b="9010"/>
          <a:stretch/>
        </p:blipFill>
        <p:spPr>
          <a:xfrm>
            <a:off x="933041" y="4433326"/>
            <a:ext cx="590956" cy="550041"/>
          </a:xfrm>
          <a:prstGeom prst="rect">
            <a:avLst/>
          </a:prstGeom>
        </p:spPr>
      </p:pic>
      <p:pic>
        <p:nvPicPr>
          <p:cNvPr id="14" name="Picture 13" descr="A picture containing font, graphics, logo, graphic design&#10;&#10;Description automatically generated">
            <a:extLst>
              <a:ext uri="{FF2B5EF4-FFF2-40B4-BE49-F238E27FC236}">
                <a16:creationId xmlns:a16="http://schemas.microsoft.com/office/drawing/2014/main" id="{69BD8ECD-2E54-4A18-15CB-E5DB1F946F7D}"/>
              </a:ext>
            </a:extLst>
          </p:cNvPr>
          <p:cNvPicPr>
            <a:picLocks noChangeAspect="1"/>
          </p:cNvPicPr>
          <p:nvPr/>
        </p:nvPicPr>
        <p:blipFill rotWithShape="1">
          <a:blip r:embed="rId4">
            <a:extLst>
              <a:ext uri="{28A0092B-C50C-407E-A947-70E740481C1C}">
                <a14:useLocalDpi xmlns:a14="http://schemas.microsoft.com/office/drawing/2010/main" val="0"/>
              </a:ext>
            </a:extLst>
          </a:blip>
          <a:srcRect t="19427" b="31174"/>
          <a:stretch/>
        </p:blipFill>
        <p:spPr>
          <a:xfrm>
            <a:off x="6131679" y="203766"/>
            <a:ext cx="2829894" cy="948257"/>
          </a:xfrm>
          <a:prstGeom prst="rect">
            <a:avLst/>
          </a:prstGeom>
        </p:spPr>
      </p:pic>
    </p:spTree>
    <p:extLst>
      <p:ext uri="{BB962C8B-B14F-4D97-AF65-F5344CB8AC3E}">
        <p14:creationId xmlns:p14="http://schemas.microsoft.com/office/powerpoint/2010/main" val="2002652509"/>
      </p:ext>
    </p:extLst>
  </p:cSld>
  <p:clrMapOvr>
    <a:masterClrMapping/>
  </p:clrMapOvr>
  <p:extLst>
    <p:ext uri="{6950BFC3-D8DA-4A85-94F7-54DA5524770B}">
      <p188:commentRel xmlns:p188="http://schemas.microsoft.com/office/powerpoint/2018/8/main" r:id="rId2"/>
    </p:ext>
  </p:extLs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PHE: No Impact</a:t>
            </a:r>
            <a:b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br>
            <a:r>
              <a:rPr lang="en-GB" sz="2200">
                <a:solidFill>
                  <a:srgbClr val="FFFFFF"/>
                </a:solidFill>
              </a:rPr>
              <a:t>Confluence</a:t>
            </a:r>
            <a:r>
              <a:rPr kumimoji="0" lang="en-GB" sz="22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12</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4064798517"/>
              </p:ext>
            </p:extLst>
          </p:nvPr>
        </p:nvGraphicFramePr>
        <p:xfrm>
          <a:off x="237991" y="1429409"/>
          <a:ext cx="11112177" cy="4934091"/>
        </p:xfrm>
        <a:graphic>
          <a:graphicData uri="http://schemas.openxmlformats.org/drawingml/2006/table">
            <a:tbl>
              <a:tblPr firstRow="1" bandRow="1">
                <a:tableStyleId>{5C22544A-7EE6-4342-B048-85BDC9FD1C3A}</a:tableStyleId>
              </a:tblPr>
              <a:tblGrid>
                <a:gridCol w="1612073">
                  <a:extLst>
                    <a:ext uri="{9D8B030D-6E8A-4147-A177-3AD203B41FA5}">
                      <a16:colId xmlns:a16="http://schemas.microsoft.com/office/drawing/2014/main" val="380432476"/>
                    </a:ext>
                  </a:extLst>
                </a:gridCol>
                <a:gridCol w="1187513">
                  <a:extLst>
                    <a:ext uri="{9D8B030D-6E8A-4147-A177-3AD203B41FA5}">
                      <a16:colId xmlns:a16="http://schemas.microsoft.com/office/drawing/2014/main" val="3121170550"/>
                    </a:ext>
                  </a:extLst>
                </a:gridCol>
                <a:gridCol w="1187513">
                  <a:extLst>
                    <a:ext uri="{9D8B030D-6E8A-4147-A177-3AD203B41FA5}">
                      <a16:colId xmlns:a16="http://schemas.microsoft.com/office/drawing/2014/main" val="3817112637"/>
                    </a:ext>
                  </a:extLst>
                </a:gridCol>
                <a:gridCol w="1187513">
                  <a:extLst>
                    <a:ext uri="{9D8B030D-6E8A-4147-A177-3AD203B41FA5}">
                      <a16:colId xmlns:a16="http://schemas.microsoft.com/office/drawing/2014/main" val="4040227559"/>
                    </a:ext>
                  </a:extLst>
                </a:gridCol>
                <a:gridCol w="1187513">
                  <a:extLst>
                    <a:ext uri="{9D8B030D-6E8A-4147-A177-3AD203B41FA5}">
                      <a16:colId xmlns:a16="http://schemas.microsoft.com/office/drawing/2014/main" val="1343327588"/>
                    </a:ext>
                  </a:extLst>
                </a:gridCol>
                <a:gridCol w="1187513">
                  <a:extLst>
                    <a:ext uri="{9D8B030D-6E8A-4147-A177-3AD203B41FA5}">
                      <a16:colId xmlns:a16="http://schemas.microsoft.com/office/drawing/2014/main" val="3049687073"/>
                    </a:ext>
                  </a:extLst>
                </a:gridCol>
                <a:gridCol w="1187513">
                  <a:extLst>
                    <a:ext uri="{9D8B030D-6E8A-4147-A177-3AD203B41FA5}">
                      <a16:colId xmlns:a16="http://schemas.microsoft.com/office/drawing/2014/main" val="2719287692"/>
                    </a:ext>
                  </a:extLst>
                </a:gridCol>
                <a:gridCol w="1187513">
                  <a:extLst>
                    <a:ext uri="{9D8B030D-6E8A-4147-A177-3AD203B41FA5}">
                      <a16:colId xmlns:a16="http://schemas.microsoft.com/office/drawing/2014/main" val="3328464748"/>
                    </a:ext>
                  </a:extLst>
                </a:gridCol>
                <a:gridCol w="1187513">
                  <a:extLst>
                    <a:ext uri="{9D8B030D-6E8A-4147-A177-3AD203B41FA5}">
                      <a16:colId xmlns:a16="http://schemas.microsoft.com/office/drawing/2014/main" val="95032028"/>
                    </a:ext>
                  </a:extLst>
                </a:gridCol>
              </a:tblGrid>
              <a:tr h="1648393">
                <a:tc>
                  <a:txBody>
                    <a:bodyPr/>
                    <a:lstStyle/>
                    <a:p>
                      <a:pPr algn="ctr"/>
                      <a:r>
                        <a:rPr lang="en-GB" sz="900">
                          <a:latin typeface="+mj-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900" b="1" i="0" u="none" strike="noStrike">
                          <a:solidFill>
                            <a:schemeClr val="bg1"/>
                          </a:solidFill>
                          <a:effectLst/>
                          <a:latin typeface="+mj-lt"/>
                        </a:rPr>
                        <a:t>RefinedToolkit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Table Filter and Charts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Team Calendars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Adaptavist Rate Macro</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Attachment Checker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Confluence Source Editor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Markdown Macro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j-lt"/>
                        </a:rPr>
                        <a:t>Confluence Unknown Attachment Reconciliation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007088">
                <a:tc>
                  <a:txBody>
                    <a:bodyPr/>
                    <a:lstStyle/>
                    <a:p>
                      <a:pPr algn="ctr"/>
                      <a:r>
                        <a:rPr lang="en-GB" sz="900" b="1">
                          <a:latin typeface="+mj-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Migrated: </a:t>
                      </a:r>
                      <a:r>
                        <a:rPr lang="en-US" sz="900" b="0" i="0" u="none" strike="noStrike">
                          <a:solidFill>
                            <a:schemeClr val="tx1"/>
                          </a:solidFill>
                          <a:effectLst/>
                          <a:latin typeface="+mj-lt"/>
                        </a:rPr>
                        <a:t>Only feature differences, not able to set custom colour profiles in the UI button macro and UI text box macro.</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Migrated: </a:t>
                      </a:r>
                      <a:r>
                        <a:rPr lang="en-US" sz="900" b="0" i="0" u="none" strike="noStrike">
                          <a:solidFill>
                            <a:schemeClr val="tx1"/>
                          </a:solidFill>
                          <a:effectLst/>
                          <a:latin typeface="+mj-lt"/>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Migrated: </a:t>
                      </a:r>
                      <a:r>
                        <a:rPr lang="en-US" sz="900" b="0" i="0" u="none" strike="noStrike">
                          <a:solidFill>
                            <a:schemeClr val="tx1"/>
                          </a:solidFill>
                          <a:effectLst/>
                          <a:latin typeface="+mj-lt"/>
                        </a:rPr>
                        <a:t>No data migration required. Built in tool in Atlassian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a:solidFill>
                            <a:schemeClr val="tx1"/>
                          </a:solidFill>
                          <a:effectLst/>
                          <a:latin typeface="+mj-lt"/>
                        </a:rPr>
                        <a:t>Decommissioned: </a:t>
                      </a:r>
                      <a:r>
                        <a:rPr lang="en-US" sz="900" b="0" i="0" u="none" strike="noStrike">
                          <a:solidFill>
                            <a:schemeClr val="tx1"/>
                          </a:solidFill>
                          <a:effectLst/>
                          <a:latin typeface="+mj-lt"/>
                        </a:rPr>
                        <a:t>Marked as not needed by PHE.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a:solidFill>
                            <a:schemeClr val="tx1"/>
                          </a:solidFill>
                          <a:effectLst/>
                          <a:latin typeface="+mn-lt"/>
                          <a:ea typeface="+mn-ea"/>
                          <a:cs typeface="+mn-cs"/>
                        </a:rPr>
                        <a:t>Decommissioned: </a:t>
                      </a:r>
                      <a:r>
                        <a:rPr lang="en-US" sz="900" b="0" i="0" u="none" strike="noStrike">
                          <a:solidFill>
                            <a:schemeClr val="tx1"/>
                          </a:solidFill>
                          <a:effectLst/>
                          <a:latin typeface="+mj-lt"/>
                        </a:rPr>
                        <a:t>Marked as not needed by PHE.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dirty="0">
                          <a:solidFill>
                            <a:schemeClr val="tx1"/>
                          </a:solidFill>
                          <a:effectLst/>
                          <a:latin typeface="+mn-lt"/>
                          <a:ea typeface="+mn-ea"/>
                          <a:cs typeface="+mn-cs"/>
                        </a:rPr>
                        <a:t>Decommissioned: </a:t>
                      </a:r>
                      <a:r>
                        <a:rPr lang="en-US" sz="900" b="0" i="0" u="none" strike="noStrike" dirty="0">
                          <a:solidFill>
                            <a:schemeClr val="tx1"/>
                          </a:solidFill>
                          <a:effectLst/>
                          <a:latin typeface="+mj-lt"/>
                        </a:rPr>
                        <a:t>Marked as not needed by PHE.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a:solidFill>
                            <a:schemeClr val="tx1"/>
                          </a:solidFill>
                          <a:effectLst/>
                          <a:latin typeface="+mn-lt"/>
                          <a:ea typeface="+mn-ea"/>
                          <a:cs typeface="+mn-cs"/>
                        </a:rPr>
                        <a:t>Decommissioned: </a:t>
                      </a:r>
                      <a:r>
                        <a:rPr lang="en-US" sz="900" b="0" i="0" u="none" strike="noStrike">
                          <a:solidFill>
                            <a:schemeClr val="tx1"/>
                          </a:solidFill>
                          <a:effectLst/>
                          <a:latin typeface="+mj-lt"/>
                        </a:rPr>
                        <a:t>PHE marked as not required.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kern="1200">
                          <a:solidFill>
                            <a:schemeClr val="tx1"/>
                          </a:solidFill>
                          <a:effectLst/>
                          <a:latin typeface="+mn-lt"/>
                          <a:ea typeface="+mn-ea"/>
                          <a:cs typeface="+mn-cs"/>
                        </a:rPr>
                        <a:t>Decommissioned: </a:t>
                      </a:r>
                      <a:r>
                        <a:rPr lang="en-US" sz="900" b="0" i="0" u="none" strike="noStrike">
                          <a:solidFill>
                            <a:schemeClr val="tx1"/>
                          </a:solidFill>
                          <a:effectLst/>
                          <a:latin typeface="+mj-lt"/>
                        </a:rPr>
                        <a:t>As upgrading to Confluence Cloud, this will not be required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25574183"/>
                  </a:ext>
                </a:extLst>
              </a:tr>
              <a:tr h="1139305">
                <a:tc>
                  <a:txBody>
                    <a:bodyPr/>
                    <a:lstStyle/>
                    <a:p>
                      <a:pPr algn="ctr"/>
                      <a:r>
                        <a:rPr lang="en-GB" sz="900" b="1" dirty="0">
                          <a:latin typeface="+mj-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39305">
                <a:tc>
                  <a:txBody>
                    <a:bodyPr/>
                    <a:lstStyle/>
                    <a:p>
                      <a:pPr algn="ctr"/>
                      <a:r>
                        <a:rPr lang="en-GB" sz="900" b="1">
                          <a:latin typeface="+mj-lt"/>
                        </a:rPr>
                        <a:t>PHE Projects/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j-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2268266"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3454583"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3139C8EE-C93F-BD14-0E20-DA90993B93A0}"/>
              </a:ext>
            </a:extLst>
          </p:cNvPr>
          <p:cNvSpPr/>
          <p:nvPr/>
        </p:nvSpPr>
        <p:spPr>
          <a:xfrm>
            <a:off x="2300874"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5827217"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3482940"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7013534"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D02FE94-90DF-C36E-B632-51AF5D3637C9}"/>
              </a:ext>
            </a:extLst>
          </p:cNvPr>
          <p:cNvSpPr/>
          <p:nvPr/>
        </p:nvSpPr>
        <p:spPr>
          <a:xfrm>
            <a:off x="4665006"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8199851"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5847072"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5C82F9E3-AB31-F310-D7F0-AABDCB66B7C1}"/>
              </a:ext>
            </a:extLst>
          </p:cNvPr>
          <p:cNvSpPr/>
          <p:nvPr/>
        </p:nvSpPr>
        <p:spPr>
          <a:xfrm>
            <a:off x="9386168"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7029138"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7918B6C1-D5DF-8BCB-26F0-10461C93FF48}"/>
              </a:ext>
            </a:extLst>
          </p:cNvPr>
          <p:cNvSpPr/>
          <p:nvPr/>
        </p:nvSpPr>
        <p:spPr>
          <a:xfrm>
            <a:off x="10572485"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067A42A5-4016-C20A-C26F-8C80BBD56A12}"/>
              </a:ext>
            </a:extLst>
          </p:cNvPr>
          <p:cNvSpPr/>
          <p:nvPr/>
        </p:nvSpPr>
        <p:spPr>
          <a:xfrm>
            <a:off x="8211204"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66A7E4E-EAED-FF68-5237-9D0AAEA293A3}"/>
              </a:ext>
            </a:extLst>
          </p:cNvPr>
          <p:cNvSpPr/>
          <p:nvPr/>
        </p:nvSpPr>
        <p:spPr>
          <a:xfrm>
            <a:off x="10575334"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pic>
        <p:nvPicPr>
          <p:cNvPr id="11" name="Picture 10" descr="Graphical user interface, application&#10;&#10;Description automatically generated">
            <a:extLst>
              <a:ext uri="{FF2B5EF4-FFF2-40B4-BE49-F238E27FC236}">
                <a16:creationId xmlns:a16="http://schemas.microsoft.com/office/drawing/2014/main" id="{0228886A-2BFD-0961-26F5-118879322594}"/>
              </a:ext>
            </a:extLst>
          </p:cNvPr>
          <p:cNvPicPr>
            <a:picLocks noChangeAspect="1"/>
          </p:cNvPicPr>
          <p:nvPr/>
        </p:nvPicPr>
        <p:blipFill rotWithShape="1">
          <a:blip r:embed="rId2">
            <a:extLst>
              <a:ext uri="{28A0092B-C50C-407E-A947-70E740481C1C}">
                <a14:useLocalDpi xmlns:a14="http://schemas.microsoft.com/office/drawing/2010/main" val="0"/>
              </a:ext>
            </a:extLst>
          </a:blip>
          <a:srcRect l="61828" t="24591" r="20783" b="56308"/>
          <a:stretch/>
        </p:blipFill>
        <p:spPr>
          <a:xfrm>
            <a:off x="681693" y="5493346"/>
            <a:ext cx="590955" cy="675739"/>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95B12052-58F4-D27C-0157-A2EE65924176}"/>
              </a:ext>
            </a:extLst>
          </p:cNvPr>
          <p:cNvPicPr>
            <a:picLocks noChangeAspect="1"/>
          </p:cNvPicPr>
          <p:nvPr/>
        </p:nvPicPr>
        <p:blipFill rotWithShape="1">
          <a:blip r:embed="rId2">
            <a:extLst>
              <a:ext uri="{28A0092B-C50C-407E-A947-70E740481C1C}">
                <a14:useLocalDpi xmlns:a14="http://schemas.microsoft.com/office/drawing/2010/main" val="0"/>
              </a:ext>
            </a:extLst>
          </a:blip>
          <a:srcRect l="80298" t="73375" b="9010"/>
          <a:stretch/>
        </p:blipFill>
        <p:spPr>
          <a:xfrm>
            <a:off x="681693" y="4430103"/>
            <a:ext cx="590956" cy="550041"/>
          </a:xfrm>
          <a:prstGeom prst="rect">
            <a:avLst/>
          </a:prstGeom>
        </p:spPr>
      </p:pic>
      <p:sp>
        <p:nvSpPr>
          <p:cNvPr id="13" name="Oval 12">
            <a:extLst>
              <a:ext uri="{FF2B5EF4-FFF2-40B4-BE49-F238E27FC236}">
                <a16:creationId xmlns:a16="http://schemas.microsoft.com/office/drawing/2014/main" id="{617CEF99-0EB6-6AFD-EBA9-91CE3D77EC84}"/>
              </a:ext>
            </a:extLst>
          </p:cNvPr>
          <p:cNvSpPr/>
          <p:nvPr/>
        </p:nvSpPr>
        <p:spPr>
          <a:xfrm>
            <a:off x="9393270" y="451284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1D64142A-B015-9533-2958-45BF4AFF4604}"/>
              </a:ext>
            </a:extLst>
          </p:cNvPr>
          <p:cNvSpPr/>
          <p:nvPr/>
        </p:nvSpPr>
        <p:spPr>
          <a:xfrm>
            <a:off x="4640900" y="555852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2" descr="Atlassian Confluence logo transparent PNG - StickPNG">
            <a:extLst>
              <a:ext uri="{FF2B5EF4-FFF2-40B4-BE49-F238E27FC236}">
                <a16:creationId xmlns:a16="http://schemas.microsoft.com/office/drawing/2014/main" id="{101CA46B-B0D4-DF9F-2713-91F7B9E19F4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04118" y="-212945"/>
            <a:ext cx="2928879" cy="17573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46026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FC2C86-10CB-CF09-DF0D-1782545A6751}"/>
              </a:ext>
            </a:extLst>
          </p:cNvPr>
          <p:cNvSpPr>
            <a:spLocks noGrp="1"/>
          </p:cNvSpPr>
          <p:nvPr>
            <p:ph type="title"/>
          </p:nvPr>
        </p:nvSpPr>
        <p:spPr/>
        <p:txBody>
          <a:bodyPr>
            <a:noAutofit/>
          </a:bodyPr>
          <a:lstStyle/>
          <a:p>
            <a:r>
              <a:rPr lang="en-US" sz="3400"/>
              <a:t>Overview of apps and plug-ins</a:t>
            </a:r>
            <a:br>
              <a:rPr lang="en-GB" sz="3400"/>
            </a:br>
            <a:r>
              <a:rPr lang="en-GB" sz="2400"/>
              <a:t>Impacts by Persona group</a:t>
            </a:r>
            <a:endParaRPr lang="en-US" sz="3400"/>
          </a:p>
        </p:txBody>
      </p:sp>
      <p:sp>
        <p:nvSpPr>
          <p:cNvPr id="4" name="Footer Placeholder 3">
            <a:extLst>
              <a:ext uri="{FF2B5EF4-FFF2-40B4-BE49-F238E27FC236}">
                <a16:creationId xmlns:a16="http://schemas.microsoft.com/office/drawing/2014/main" id="{CC23AC30-39C2-F673-8EEE-BF6FCFC37724}"/>
              </a:ext>
            </a:extLst>
          </p:cNvPr>
          <p:cNvSpPr>
            <a:spLocks noGrp="1"/>
          </p:cNvSpPr>
          <p:nvPr>
            <p:ph type="ftr" sz="quarter" idx="10"/>
          </p:nvPr>
        </p:nvSpPr>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BC9DD4BA-DD18-D42E-A1CC-A9F42C2D07AE}"/>
              </a:ext>
            </a:extLst>
          </p:cNvPr>
          <p:cNvSpPr>
            <a:spLocks noGrp="1"/>
          </p:cNvSpPr>
          <p:nvPr>
            <p:ph type="sldNum" sz="quarter" idx="11"/>
          </p:nvPr>
        </p:nvSpPr>
        <p:spPr/>
        <p:txBody>
          <a:bodyPr/>
          <a:lstStyle/>
          <a:p>
            <a:fld id="{344369E4-5DE7-46E5-874E-4FD437973785}" type="slidenum">
              <a:rPr lang="en-GB" smtClean="0"/>
              <a:pPr/>
              <a:t>2</a:t>
            </a:fld>
            <a:endParaRPr lang="en-GB" sz="1400"/>
          </a:p>
        </p:txBody>
      </p:sp>
      <p:graphicFrame>
        <p:nvGraphicFramePr>
          <p:cNvPr id="13" name="Table 6">
            <a:extLst>
              <a:ext uri="{FF2B5EF4-FFF2-40B4-BE49-F238E27FC236}">
                <a16:creationId xmlns:a16="http://schemas.microsoft.com/office/drawing/2014/main" id="{8BE4F9F3-0295-5D2B-8410-14B0E0349278}"/>
              </a:ext>
            </a:extLst>
          </p:cNvPr>
          <p:cNvGraphicFramePr>
            <a:graphicFrameLocks noGrp="1"/>
          </p:cNvGraphicFramePr>
          <p:nvPr>
            <p:extLst>
              <p:ext uri="{D42A27DB-BD31-4B8C-83A1-F6EECF244321}">
                <p14:modId xmlns:p14="http://schemas.microsoft.com/office/powerpoint/2010/main" val="4268877837"/>
              </p:ext>
            </p:extLst>
          </p:nvPr>
        </p:nvGraphicFramePr>
        <p:xfrm>
          <a:off x="251668" y="1472067"/>
          <a:ext cx="10996899" cy="5002579"/>
        </p:xfrm>
        <a:graphic>
          <a:graphicData uri="http://schemas.openxmlformats.org/drawingml/2006/table">
            <a:tbl>
              <a:tblPr firstRow="1" bandRow="1">
                <a:tableStyleId>{5C22544A-7EE6-4342-B048-85BDC9FD1C3A}</a:tableStyleId>
              </a:tblPr>
              <a:tblGrid>
                <a:gridCol w="1273053">
                  <a:extLst>
                    <a:ext uri="{9D8B030D-6E8A-4147-A177-3AD203B41FA5}">
                      <a16:colId xmlns:a16="http://schemas.microsoft.com/office/drawing/2014/main" val="380432476"/>
                    </a:ext>
                  </a:extLst>
                </a:gridCol>
                <a:gridCol w="883986">
                  <a:extLst>
                    <a:ext uri="{9D8B030D-6E8A-4147-A177-3AD203B41FA5}">
                      <a16:colId xmlns:a16="http://schemas.microsoft.com/office/drawing/2014/main" val="3121170550"/>
                    </a:ext>
                  </a:extLst>
                </a:gridCol>
                <a:gridCol w="883986">
                  <a:extLst>
                    <a:ext uri="{9D8B030D-6E8A-4147-A177-3AD203B41FA5}">
                      <a16:colId xmlns:a16="http://schemas.microsoft.com/office/drawing/2014/main" val="1343327588"/>
                    </a:ext>
                  </a:extLst>
                </a:gridCol>
                <a:gridCol w="883986">
                  <a:extLst>
                    <a:ext uri="{9D8B030D-6E8A-4147-A177-3AD203B41FA5}">
                      <a16:colId xmlns:a16="http://schemas.microsoft.com/office/drawing/2014/main" val="3049687073"/>
                    </a:ext>
                  </a:extLst>
                </a:gridCol>
                <a:gridCol w="883986">
                  <a:extLst>
                    <a:ext uri="{9D8B030D-6E8A-4147-A177-3AD203B41FA5}">
                      <a16:colId xmlns:a16="http://schemas.microsoft.com/office/drawing/2014/main" val="2719287692"/>
                    </a:ext>
                  </a:extLst>
                </a:gridCol>
                <a:gridCol w="883986">
                  <a:extLst>
                    <a:ext uri="{9D8B030D-6E8A-4147-A177-3AD203B41FA5}">
                      <a16:colId xmlns:a16="http://schemas.microsoft.com/office/drawing/2014/main" val="3328464748"/>
                    </a:ext>
                  </a:extLst>
                </a:gridCol>
                <a:gridCol w="883986">
                  <a:extLst>
                    <a:ext uri="{9D8B030D-6E8A-4147-A177-3AD203B41FA5}">
                      <a16:colId xmlns:a16="http://schemas.microsoft.com/office/drawing/2014/main" val="95032028"/>
                    </a:ext>
                  </a:extLst>
                </a:gridCol>
                <a:gridCol w="883986">
                  <a:extLst>
                    <a:ext uri="{9D8B030D-6E8A-4147-A177-3AD203B41FA5}">
                      <a16:colId xmlns:a16="http://schemas.microsoft.com/office/drawing/2014/main" val="1968680544"/>
                    </a:ext>
                  </a:extLst>
                </a:gridCol>
                <a:gridCol w="883986">
                  <a:extLst>
                    <a:ext uri="{9D8B030D-6E8A-4147-A177-3AD203B41FA5}">
                      <a16:colId xmlns:a16="http://schemas.microsoft.com/office/drawing/2014/main" val="2658221661"/>
                    </a:ext>
                  </a:extLst>
                </a:gridCol>
                <a:gridCol w="883986">
                  <a:extLst>
                    <a:ext uri="{9D8B030D-6E8A-4147-A177-3AD203B41FA5}">
                      <a16:colId xmlns:a16="http://schemas.microsoft.com/office/drawing/2014/main" val="4099801158"/>
                    </a:ext>
                  </a:extLst>
                </a:gridCol>
                <a:gridCol w="883986">
                  <a:extLst>
                    <a:ext uri="{9D8B030D-6E8A-4147-A177-3AD203B41FA5}">
                      <a16:colId xmlns:a16="http://schemas.microsoft.com/office/drawing/2014/main" val="515991806"/>
                    </a:ext>
                  </a:extLst>
                </a:gridCol>
                <a:gridCol w="883986">
                  <a:extLst>
                    <a:ext uri="{9D8B030D-6E8A-4147-A177-3AD203B41FA5}">
                      <a16:colId xmlns:a16="http://schemas.microsoft.com/office/drawing/2014/main" val="2826762432"/>
                    </a:ext>
                  </a:extLst>
                </a:gridCol>
              </a:tblGrid>
              <a:tr h="448260">
                <a:tc>
                  <a:txBody>
                    <a:bodyPr/>
                    <a:lstStyle/>
                    <a:p>
                      <a:pPr algn="ctr"/>
                      <a:r>
                        <a:rPr lang="en-GB" sz="8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a:r>
                        <a:rPr lang="en-GB" sz="800" b="1">
                          <a:latin typeface="+mn-lt"/>
                        </a:rPr>
                        <a:t>Conflict Fix</a:t>
                      </a:r>
                    </a:p>
                  </a:txBody>
                  <a:tcPr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a:r>
                        <a:rPr lang="en-GB" sz="800" b="1">
                          <a:latin typeface="+mn-lt"/>
                        </a:rPr>
                        <a:t>Jira Service Mgmt</a:t>
                      </a:r>
                    </a:p>
                  </a:txBody>
                  <a:tcPr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800" b="1" i="0" u="none" strike="noStrike">
                          <a:solidFill>
                            <a:schemeClr val="bg1"/>
                          </a:solidFill>
                          <a:effectLst/>
                          <a:latin typeface="+mn-lt"/>
                        </a:rPr>
                        <a:t>Adaptavist ScriptRunner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Configuration Manager for Jira (CMJ)</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JSU Automation Suite for Jira Workflows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Automation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eazyBI Reports and Charts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800" b="1" i="0" u="none" strike="noStrike">
                          <a:solidFill>
                            <a:schemeClr val="bg1"/>
                          </a:solidFill>
                          <a:effectLst/>
                          <a:latin typeface="+mn-lt"/>
                        </a:rPr>
                        <a:t>Slack for Jira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800" b="1" i="0" u="none" strike="noStrike">
                          <a:solidFill>
                            <a:schemeClr val="bg1"/>
                          </a:solidFill>
                          <a:effectLst/>
                          <a:latin typeface="+mn-lt"/>
                        </a:rPr>
                        <a:t>Insight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i="0" u="none" strike="noStrike" kern="1200">
                          <a:solidFill>
                            <a:schemeClr val="bg1"/>
                          </a:solidFill>
                          <a:effectLst/>
                          <a:latin typeface="+mn-lt"/>
                          <a:ea typeface="+mn-ea"/>
                          <a:cs typeface="+mn-cs"/>
                        </a:rPr>
                        <a:t>Integrity Check for Jira (Configuration Manager)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800" b="1" i="0" u="none" strike="noStrike">
                          <a:solidFill>
                            <a:schemeClr val="bg1"/>
                          </a:solidFill>
                          <a:effectLst/>
                          <a:latin typeface="+mn-lt"/>
                        </a:rPr>
                        <a:t>Jira Misc Workflow Extensions (JMWE)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316488">
                <a:tc>
                  <a:txBody>
                    <a:bodyPr/>
                    <a:lstStyle/>
                    <a:p>
                      <a:pPr algn="ctr"/>
                      <a:r>
                        <a:rPr lang="en-GB" sz="8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solidFill>
                            <a:schemeClr val="tx1"/>
                          </a:solidFill>
                          <a:latin typeface="+mn-lt"/>
                        </a:rPr>
                        <a:t>Contained Jira project/ Confluence space keys, priority fields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solidFill>
                            <a:schemeClr val="tx1"/>
                          </a:solidFill>
                          <a:latin typeface="+mn-lt"/>
                        </a:rPr>
                        <a:t>The built in app tool can not migrate JSM projects, app data, dashboards and groups so JSMA needs to be used instead.</a:t>
                      </a:r>
                      <a:endParaRPr lang="en-GB" sz="800" dirty="0">
                        <a:solidFill>
                          <a:schemeClr val="tx1"/>
                        </a:solidFill>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Some feature differences, add on limitations and migration work requirements.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dirty="0">
                          <a:latin typeface="+mn-lt"/>
                        </a:rPr>
                        <a:t>Replaced: </a:t>
                      </a:r>
                      <a:r>
                        <a:rPr lang="en-GB" sz="800" dirty="0">
                          <a:latin typeface="+mn-lt"/>
                        </a:rPr>
                        <a:t>Admins to download new tool..</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dirty="0">
                          <a:solidFill>
                            <a:schemeClr val="tx1"/>
                          </a:solidFill>
                          <a:latin typeface="+mn-lt"/>
                        </a:rPr>
                        <a:t>Migrated:</a:t>
                      </a:r>
                      <a:r>
                        <a:rPr lang="en-GB" sz="800" dirty="0">
                          <a:solidFill>
                            <a:schemeClr val="tx1"/>
                          </a:solidFill>
                          <a:latin typeface="+mn-lt"/>
                        </a:rPr>
                        <a:t> </a:t>
                      </a:r>
                      <a:r>
                        <a:rPr lang="en-US" sz="800" b="0" dirty="0">
                          <a:latin typeface="+mn-lt"/>
                        </a:rPr>
                        <a:t>Feature differences Some custom  fields aren’t available, Can’t store variables per project. </a:t>
                      </a:r>
                      <a:endParaRPr lang="en-GB" sz="800" b="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a:t>
                      </a:r>
                      <a:r>
                        <a:rPr lang="en-US" sz="800">
                          <a:latin typeface="+mn-lt"/>
                        </a:rPr>
                        <a:t>Manually  check and change/reconfigure some imported rules.</a:t>
                      </a:r>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a:t>
                      </a:r>
                      <a:r>
                        <a:rPr lang="en-GB" sz="800">
                          <a:latin typeface="+mn-lt"/>
                        </a:rPr>
                        <a:t>Gadgets not available, manual migration of some dashboards. Integrations issues during  transition window.</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latin typeface="+mn-lt"/>
                        </a:rPr>
                        <a:t>Replaced: </a:t>
                      </a:r>
                      <a:r>
                        <a:rPr lang="en-GB" sz="800">
                          <a:latin typeface="+mn-lt"/>
                        </a:rPr>
                        <a:t>Replaced with Jira Cloud app.</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a:solidFill>
                            <a:schemeClr val="tx1"/>
                          </a:solidFill>
                          <a:latin typeface="+mn-lt"/>
                        </a:rPr>
                        <a:t>Migrated:</a:t>
                      </a:r>
                      <a:r>
                        <a:rPr lang="en-GB" sz="800">
                          <a:solidFill>
                            <a:schemeClr val="tx1"/>
                          </a:solidFill>
                          <a:latin typeface="+mn-lt"/>
                        </a:rPr>
                        <a:t> </a:t>
                      </a:r>
                    </a:p>
                    <a:p>
                      <a:pPr algn="ctr" fontAlgn="t"/>
                      <a:r>
                        <a:rPr lang="en-US" sz="800" kern="1200">
                          <a:solidFill>
                            <a:schemeClr val="dk1"/>
                          </a:solidFill>
                          <a:latin typeface="+mn-lt"/>
                          <a:ea typeface="+mn-ea"/>
                          <a:cs typeface="+mn-cs"/>
                        </a:rPr>
                        <a:t>Some feature differences, reduced availability or import data types.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b="1">
                          <a:latin typeface="+mn-lt"/>
                        </a:rPr>
                        <a:t>Upgraded: </a:t>
                      </a:r>
                      <a:r>
                        <a:rPr lang="en-US" sz="800">
                          <a:latin typeface="+mn-lt"/>
                        </a:rPr>
                        <a:t>Built into Configuration manager for Jira.</a:t>
                      </a:r>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b="1">
                          <a:solidFill>
                            <a:schemeClr val="tx1"/>
                          </a:solidFill>
                          <a:latin typeface="+mn-lt"/>
                        </a:rPr>
                        <a:t>Migrated:</a:t>
                      </a:r>
                      <a:r>
                        <a:rPr lang="en-GB" sz="800">
                          <a:solidFill>
                            <a:schemeClr val="tx1"/>
                          </a:solidFill>
                          <a:latin typeface="+mn-lt"/>
                        </a:rPr>
                        <a:t> </a:t>
                      </a:r>
                      <a:r>
                        <a:rPr lang="en-US" sz="800">
                          <a:latin typeface="+mn-lt"/>
                        </a:rPr>
                        <a:t>Scheduled actions must be recreated manually. </a:t>
                      </a:r>
                    </a:p>
                    <a:p>
                      <a:pPr algn="ctr"/>
                      <a:r>
                        <a:rPr lang="en-US" sz="800">
                          <a:latin typeface="+mn-lt"/>
                        </a:rPr>
                        <a:t>Scripts need to be rewritten.</a:t>
                      </a:r>
                    </a:p>
                    <a:p>
                      <a:pPr algn="ctr"/>
                      <a:r>
                        <a:rPr lang="en-US" sz="800">
                          <a:latin typeface="+mn-lt"/>
                        </a:rPr>
                        <a:t>Some change to ways of working.</a:t>
                      </a:r>
                    </a:p>
                    <a:p>
                      <a:pPr algn="ctr"/>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07522">
                <a:tc>
                  <a:txBody>
                    <a:bodyPr/>
                    <a:lstStyle/>
                    <a:p>
                      <a:pPr algn="r"/>
                      <a:r>
                        <a:rPr lang="en-GB" sz="800" b="1">
                          <a:latin typeface="+mn-lt"/>
                        </a:rPr>
                        <a:t>Leadership</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507522">
                <a:tc>
                  <a:txBody>
                    <a:bodyPr/>
                    <a:lstStyle/>
                    <a:p>
                      <a:pPr algn="r"/>
                      <a:r>
                        <a:rPr lang="en-GB" sz="800" b="1">
                          <a:latin typeface="+mn-lt"/>
                        </a:rPr>
                        <a:t>Site </a:t>
                      </a:r>
                    </a:p>
                    <a:p>
                      <a:pPr algn="r"/>
                      <a:r>
                        <a:rPr lang="en-GB" sz="800" b="1">
                          <a:latin typeface="+mn-lt"/>
                        </a:rPr>
                        <a:t>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507522">
                <a:tc>
                  <a:txBody>
                    <a:bodyPr/>
                    <a:lstStyle/>
                    <a:p>
                      <a:pPr algn="r"/>
                      <a:r>
                        <a:rPr lang="en-GB" sz="8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07522">
                <a:tc>
                  <a:txBody>
                    <a:bodyPr/>
                    <a:lstStyle/>
                    <a:p>
                      <a:pPr algn="r"/>
                      <a:r>
                        <a:rPr lang="en-GB" sz="800" b="1">
                          <a:latin typeface="+mn-lt"/>
                        </a:rPr>
                        <a:t>PHE Projects </a:t>
                      </a:r>
                    </a:p>
                    <a:p>
                      <a:pPr algn="r"/>
                      <a:r>
                        <a:rPr lang="en-GB" sz="8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507522">
                <a:tc>
                  <a:txBody>
                    <a:bodyPr/>
                    <a:lstStyle/>
                    <a:p>
                      <a:pPr algn="r"/>
                      <a:r>
                        <a:rPr lang="en-GB" sz="800" b="1">
                          <a:latin typeface="+mn-lt"/>
                        </a:rPr>
                        <a:t>T&amp;T Projects </a:t>
                      </a:r>
                    </a:p>
                    <a:p>
                      <a:pPr algn="r"/>
                      <a:r>
                        <a:rPr lang="en-GB" sz="8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38379">
                <a:tc>
                  <a:txBody>
                    <a:bodyPr/>
                    <a:lstStyle/>
                    <a:p>
                      <a:pPr algn="r"/>
                      <a:r>
                        <a:rPr lang="en-GB" sz="800" b="1">
                          <a:latin typeface="+mn-lt"/>
                        </a:rPr>
                        <a:t>External users, partners, </a:t>
                      </a:r>
                    </a:p>
                    <a:p>
                      <a:pPr algn="r"/>
                      <a:r>
                        <a:rPr lang="en-GB" sz="800" b="1">
                          <a:latin typeface="+mn-lt"/>
                        </a:rPr>
                        <a:t>vendors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sp>
        <p:nvSpPr>
          <p:cNvPr id="14" name="Oval 13">
            <a:extLst>
              <a:ext uri="{FF2B5EF4-FFF2-40B4-BE49-F238E27FC236}">
                <a16:creationId xmlns:a16="http://schemas.microsoft.com/office/drawing/2014/main" id="{94BA8EDD-D05D-D084-F8DD-C372E2B784A2}"/>
              </a:ext>
            </a:extLst>
          </p:cNvPr>
          <p:cNvSpPr/>
          <p:nvPr/>
        </p:nvSpPr>
        <p:spPr>
          <a:xfrm>
            <a:off x="1804529" y="3459157"/>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0881CF99-E1D8-4675-A2E3-B7483B97C77B}"/>
              </a:ext>
            </a:extLst>
          </p:cNvPr>
          <p:cNvSpPr/>
          <p:nvPr/>
        </p:nvSpPr>
        <p:spPr>
          <a:xfrm>
            <a:off x="1804529" y="3971724"/>
            <a:ext cx="304800" cy="315310"/>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9720DAAC-1E48-93F9-A35F-B81021A9A7E3}"/>
              </a:ext>
            </a:extLst>
          </p:cNvPr>
          <p:cNvSpPr/>
          <p:nvPr/>
        </p:nvSpPr>
        <p:spPr>
          <a:xfrm>
            <a:off x="1804529" y="448429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2BFF8ECC-D3C7-91DA-3AFE-8A1940A27EE0}"/>
              </a:ext>
            </a:extLst>
          </p:cNvPr>
          <p:cNvSpPr/>
          <p:nvPr/>
        </p:nvSpPr>
        <p:spPr>
          <a:xfrm>
            <a:off x="1804529" y="499685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extLst>
              <a:ext uri="{FF2B5EF4-FFF2-40B4-BE49-F238E27FC236}">
                <a16:creationId xmlns:a16="http://schemas.microsoft.com/office/drawing/2014/main" id="{2D77D918-9FA5-1380-6311-70FEDD89C4E2}"/>
              </a:ext>
            </a:extLst>
          </p:cNvPr>
          <p:cNvSpPr/>
          <p:nvPr/>
        </p:nvSpPr>
        <p:spPr>
          <a:xfrm>
            <a:off x="1804529" y="550942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910829AB-6017-77FE-1909-718293E03752}"/>
              </a:ext>
            </a:extLst>
          </p:cNvPr>
          <p:cNvSpPr/>
          <p:nvPr/>
        </p:nvSpPr>
        <p:spPr>
          <a:xfrm>
            <a:off x="2687611"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2A9F50CB-CB66-69A2-3E05-8C8542F708B9}"/>
              </a:ext>
            </a:extLst>
          </p:cNvPr>
          <p:cNvSpPr/>
          <p:nvPr/>
        </p:nvSpPr>
        <p:spPr>
          <a:xfrm>
            <a:off x="2687611" y="448429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2F83EDEA-4E5D-8216-5E04-D811D6950A91}"/>
              </a:ext>
            </a:extLst>
          </p:cNvPr>
          <p:cNvSpPr/>
          <p:nvPr/>
        </p:nvSpPr>
        <p:spPr>
          <a:xfrm>
            <a:off x="2687611"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85E80CAE-D73C-A251-9F1C-5A7F51F89A85}"/>
              </a:ext>
            </a:extLst>
          </p:cNvPr>
          <p:cNvSpPr/>
          <p:nvPr/>
        </p:nvSpPr>
        <p:spPr>
          <a:xfrm>
            <a:off x="2687611"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1798BBC6-A7E8-8B00-88EE-F1574BCF484D}"/>
              </a:ext>
            </a:extLst>
          </p:cNvPr>
          <p:cNvSpPr/>
          <p:nvPr/>
        </p:nvSpPr>
        <p:spPr>
          <a:xfrm>
            <a:off x="2687611" y="3971724"/>
            <a:ext cx="304800" cy="315310"/>
          </a:xfrm>
          <a:prstGeom prst="ellipse">
            <a:avLst/>
          </a:prstGeom>
          <a:gradFill>
            <a:gsLst>
              <a:gs pos="100000">
                <a:schemeClr val="accent1">
                  <a:lumMod val="5000"/>
                  <a:lumOff val="95000"/>
                </a:schemeClr>
              </a:gs>
              <a:gs pos="53000">
                <a:srgbClr val="002060"/>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descr="Graphical user interface, application&#10;&#10;Description automatically generated">
            <a:extLst>
              <a:ext uri="{FF2B5EF4-FFF2-40B4-BE49-F238E27FC236}">
                <a16:creationId xmlns:a16="http://schemas.microsoft.com/office/drawing/2014/main" id="{912B178D-6AE5-9D34-7AB3-4A37D279DE51}"/>
              </a:ext>
            </a:extLst>
          </p:cNvPr>
          <p:cNvPicPr>
            <a:picLocks noChangeAspect="1"/>
          </p:cNvPicPr>
          <p:nvPr/>
        </p:nvPicPr>
        <p:blipFill rotWithShape="1">
          <a:blip r:embed="rId3">
            <a:extLst>
              <a:ext uri="{28A0092B-C50C-407E-A947-70E740481C1C}">
                <a14:useLocalDpi xmlns:a14="http://schemas.microsoft.com/office/drawing/2010/main" val="0"/>
              </a:ext>
            </a:extLst>
          </a:blip>
          <a:srcRect l="61828" t="24591" r="20783" b="56308"/>
          <a:stretch/>
        </p:blipFill>
        <p:spPr>
          <a:xfrm>
            <a:off x="274111" y="5056361"/>
            <a:ext cx="300528" cy="343645"/>
          </a:xfrm>
          <a:prstGeom prst="rect">
            <a:avLst/>
          </a:prstGeom>
        </p:spPr>
      </p:pic>
      <p:pic>
        <p:nvPicPr>
          <p:cNvPr id="27" name="Picture 26" descr="Graphical user interface, application&#10;&#10;Description automatically generated">
            <a:extLst>
              <a:ext uri="{FF2B5EF4-FFF2-40B4-BE49-F238E27FC236}">
                <a16:creationId xmlns:a16="http://schemas.microsoft.com/office/drawing/2014/main" id="{6BE32268-C342-9491-C5C2-17876AB2FFAA}"/>
              </a:ext>
            </a:extLst>
          </p:cNvPr>
          <p:cNvPicPr>
            <a:picLocks noChangeAspect="1"/>
          </p:cNvPicPr>
          <p:nvPr/>
        </p:nvPicPr>
        <p:blipFill rotWithShape="1">
          <a:blip r:embed="rId3">
            <a:extLst>
              <a:ext uri="{28A0092B-C50C-407E-A947-70E740481C1C}">
                <a14:useLocalDpi xmlns:a14="http://schemas.microsoft.com/office/drawing/2010/main" val="0"/>
              </a:ext>
            </a:extLst>
          </a:blip>
          <a:srcRect l="80298" t="73375" b="9010"/>
          <a:stretch/>
        </p:blipFill>
        <p:spPr>
          <a:xfrm>
            <a:off x="259296" y="3986799"/>
            <a:ext cx="364831" cy="339572"/>
          </a:xfrm>
          <a:prstGeom prst="rect">
            <a:avLst/>
          </a:prstGeom>
        </p:spPr>
      </p:pic>
      <p:pic>
        <p:nvPicPr>
          <p:cNvPr id="28" name="Picture 27" descr="Graphical user interface, application&#10;&#10;Description automatically generated">
            <a:extLst>
              <a:ext uri="{FF2B5EF4-FFF2-40B4-BE49-F238E27FC236}">
                <a16:creationId xmlns:a16="http://schemas.microsoft.com/office/drawing/2014/main" id="{27DDB492-7CC0-97CB-4AE1-C08ABC32BB58}"/>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418" r="61939" b="57264"/>
          <a:stretch/>
        </p:blipFill>
        <p:spPr>
          <a:xfrm>
            <a:off x="290871" y="4534595"/>
            <a:ext cx="301679" cy="312762"/>
          </a:xfrm>
          <a:prstGeom prst="rect">
            <a:avLst/>
          </a:prstGeom>
        </p:spPr>
      </p:pic>
      <p:pic>
        <p:nvPicPr>
          <p:cNvPr id="29" name="Picture 28" descr="Graphical user interface, application&#10;&#10;Description automatically generated">
            <a:extLst>
              <a:ext uri="{FF2B5EF4-FFF2-40B4-BE49-F238E27FC236}">
                <a16:creationId xmlns:a16="http://schemas.microsoft.com/office/drawing/2014/main" id="{839F531D-8B19-72D4-8AD9-7110F3DEA668}"/>
              </a:ext>
            </a:extLst>
          </p:cNvPr>
          <p:cNvPicPr>
            <a:picLocks noChangeAspect="1"/>
          </p:cNvPicPr>
          <p:nvPr/>
        </p:nvPicPr>
        <p:blipFill rotWithShape="1">
          <a:blip r:embed="rId3">
            <a:extLst>
              <a:ext uri="{28A0092B-C50C-407E-A947-70E740481C1C}">
                <a14:useLocalDpi xmlns:a14="http://schemas.microsoft.com/office/drawing/2010/main" val="0"/>
              </a:ext>
            </a:extLst>
          </a:blip>
          <a:srcRect l="42039" r="41995" b="85610"/>
          <a:stretch/>
        </p:blipFill>
        <p:spPr>
          <a:xfrm>
            <a:off x="287026" y="3556157"/>
            <a:ext cx="309367" cy="290265"/>
          </a:xfrm>
          <a:prstGeom prst="rect">
            <a:avLst/>
          </a:prstGeom>
        </p:spPr>
      </p:pic>
      <p:pic>
        <p:nvPicPr>
          <p:cNvPr id="30" name="Picture 29" descr="Graphical user interface, application&#10;&#10;Description automatically generated">
            <a:extLst>
              <a:ext uri="{FF2B5EF4-FFF2-40B4-BE49-F238E27FC236}">
                <a16:creationId xmlns:a16="http://schemas.microsoft.com/office/drawing/2014/main" id="{0653D704-5DDD-2411-8B05-343ECEE3B715}"/>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2877"/>
          <a:stretch/>
        </p:blipFill>
        <p:spPr>
          <a:xfrm>
            <a:off x="274111" y="5566568"/>
            <a:ext cx="307105" cy="290265"/>
          </a:xfrm>
          <a:prstGeom prst="rect">
            <a:avLst/>
          </a:prstGeom>
        </p:spPr>
      </p:pic>
      <p:pic>
        <p:nvPicPr>
          <p:cNvPr id="31" name="Picture 30" descr="Graphical user interface, application&#10;&#10;Description automatically generated">
            <a:extLst>
              <a:ext uri="{FF2B5EF4-FFF2-40B4-BE49-F238E27FC236}">
                <a16:creationId xmlns:a16="http://schemas.microsoft.com/office/drawing/2014/main" id="{A711F5AD-7D13-4291-7E53-B8F266987CAC}"/>
              </a:ext>
            </a:extLst>
          </p:cNvPr>
          <p:cNvPicPr>
            <a:picLocks noChangeAspect="1"/>
          </p:cNvPicPr>
          <p:nvPr/>
        </p:nvPicPr>
        <p:blipFill rotWithShape="1">
          <a:blip r:embed="rId3">
            <a:extLst>
              <a:ext uri="{28A0092B-C50C-407E-A947-70E740481C1C}">
                <a14:useLocalDpi xmlns:a14="http://schemas.microsoft.com/office/drawing/2010/main" val="0"/>
              </a:ext>
            </a:extLst>
          </a:blip>
          <a:srcRect t="73341" r="82678" b="9574"/>
          <a:stretch/>
        </p:blipFill>
        <p:spPr>
          <a:xfrm>
            <a:off x="258240" y="6079874"/>
            <a:ext cx="300529" cy="308558"/>
          </a:xfrm>
          <a:prstGeom prst="rect">
            <a:avLst/>
          </a:prstGeom>
        </p:spPr>
      </p:pic>
      <p:sp>
        <p:nvSpPr>
          <p:cNvPr id="42" name="Oval 41">
            <a:extLst>
              <a:ext uri="{FF2B5EF4-FFF2-40B4-BE49-F238E27FC236}">
                <a16:creationId xmlns:a16="http://schemas.microsoft.com/office/drawing/2014/main" id="{A535D6B9-C6A5-03AC-0369-3522B7881D15}"/>
              </a:ext>
            </a:extLst>
          </p:cNvPr>
          <p:cNvSpPr/>
          <p:nvPr/>
        </p:nvSpPr>
        <p:spPr>
          <a:xfrm>
            <a:off x="8869185"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hlinkClick r:id="rId4" tooltip="Some feature differences including import data types, integrations, REST APIs and object schema templates"/>
            <a:extLst>
              <a:ext uri="{FF2B5EF4-FFF2-40B4-BE49-F238E27FC236}">
                <a16:creationId xmlns:a16="http://schemas.microsoft.com/office/drawing/2014/main" id="{C1641C1D-01C4-7C22-3646-3A435CEFDEEA}"/>
              </a:ext>
            </a:extLst>
          </p:cNvPr>
          <p:cNvSpPr/>
          <p:nvPr/>
        </p:nvSpPr>
        <p:spPr>
          <a:xfrm>
            <a:off x="8869185" y="448429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hlinkClick r:id="rId4" tooltip="Some feature differences including import data types, integrations, REST APIs and object schema templates"/>
            <a:extLst>
              <a:ext uri="{FF2B5EF4-FFF2-40B4-BE49-F238E27FC236}">
                <a16:creationId xmlns:a16="http://schemas.microsoft.com/office/drawing/2014/main" id="{C92B581D-8255-D4B1-26E6-BC22784DF17F}"/>
              </a:ext>
            </a:extLst>
          </p:cNvPr>
          <p:cNvSpPr/>
          <p:nvPr/>
        </p:nvSpPr>
        <p:spPr>
          <a:xfrm>
            <a:off x="8869185" y="499685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hlinkClick r:id="rId4" tooltip="Some feature differences including import data types, integrations, REST APIs and object schema templates"/>
            <a:extLst>
              <a:ext uri="{FF2B5EF4-FFF2-40B4-BE49-F238E27FC236}">
                <a16:creationId xmlns:a16="http://schemas.microsoft.com/office/drawing/2014/main" id="{84486715-A49A-8E7B-ED91-F798CDCC9D61}"/>
              </a:ext>
            </a:extLst>
          </p:cNvPr>
          <p:cNvSpPr/>
          <p:nvPr/>
        </p:nvSpPr>
        <p:spPr>
          <a:xfrm>
            <a:off x="8869185" y="550942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hlinkClick r:id="rId4" tooltip="The plugin is unlicensed, so no need to migrate it into Cloud. Also no usage found on Jira server instance."/>
            <a:extLst>
              <a:ext uri="{FF2B5EF4-FFF2-40B4-BE49-F238E27FC236}">
                <a16:creationId xmlns:a16="http://schemas.microsoft.com/office/drawing/2014/main" id="{02ACB35A-2F28-5BC8-377A-7E2583AD4DBF}"/>
              </a:ext>
            </a:extLst>
          </p:cNvPr>
          <p:cNvSpPr/>
          <p:nvPr/>
        </p:nvSpPr>
        <p:spPr>
          <a:xfrm>
            <a:off x="8869185" y="3971724"/>
            <a:ext cx="304800" cy="315310"/>
          </a:xfrm>
          <a:prstGeom prst="ellipse">
            <a:avLst/>
          </a:prstGeom>
          <a:gradFill>
            <a:gsLst>
              <a:gs pos="100000">
                <a:schemeClr val="accent1">
                  <a:lumMod val="5000"/>
                  <a:lumOff val="95000"/>
                </a:schemeClr>
              </a:gs>
              <a:gs pos="53000">
                <a:srgbClr val="002060"/>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extLst>
              <a:ext uri="{FF2B5EF4-FFF2-40B4-BE49-F238E27FC236}">
                <a16:creationId xmlns:a16="http://schemas.microsoft.com/office/drawing/2014/main" id="{C7082A2B-6A03-364D-E54C-23FB30AAF2DF}"/>
              </a:ext>
            </a:extLst>
          </p:cNvPr>
          <p:cNvSpPr/>
          <p:nvPr/>
        </p:nvSpPr>
        <p:spPr>
          <a:xfrm>
            <a:off x="6219939"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hlinkClick r:id="rId4" tooltip="Some differences between Server and cloud,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ACA0A70E-A607-D4C0-4E59-4007F0FEF1E9}"/>
              </a:ext>
            </a:extLst>
          </p:cNvPr>
          <p:cNvSpPr/>
          <p:nvPr/>
        </p:nvSpPr>
        <p:spPr>
          <a:xfrm>
            <a:off x="6219939" y="448429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hlinkClick r:id="rId4"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F6B61EF0-F605-B280-284D-F580073295C5}"/>
              </a:ext>
            </a:extLst>
          </p:cNvPr>
          <p:cNvSpPr/>
          <p:nvPr/>
        </p:nvSpPr>
        <p:spPr>
          <a:xfrm>
            <a:off x="6219939"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hlinkClick r:id="rId4"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7295C39F-4416-682E-E6F8-0AC404E62AA9}"/>
              </a:ext>
            </a:extLst>
          </p:cNvPr>
          <p:cNvSpPr/>
          <p:nvPr/>
        </p:nvSpPr>
        <p:spPr>
          <a:xfrm>
            <a:off x="6219939"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hlinkClick r:id="rId4"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278388AB-F92C-B339-D511-93F98C660A71}"/>
              </a:ext>
            </a:extLst>
          </p:cNvPr>
          <p:cNvSpPr/>
          <p:nvPr/>
        </p:nvSpPr>
        <p:spPr>
          <a:xfrm>
            <a:off x="6219939" y="3971724"/>
            <a:ext cx="304800" cy="315310"/>
          </a:xfrm>
          <a:prstGeom prst="ellipse">
            <a:avLst/>
          </a:prstGeom>
          <a:gradFill>
            <a:gsLst>
              <a:gs pos="54000">
                <a:srgbClr val="FFFFFF"/>
              </a:gs>
              <a:gs pos="50000">
                <a:srgbClr val="5D97E2"/>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extLst>
              <a:ext uri="{FF2B5EF4-FFF2-40B4-BE49-F238E27FC236}">
                <a16:creationId xmlns:a16="http://schemas.microsoft.com/office/drawing/2014/main" id="{2DBBDBA2-5DC4-3A79-9ADF-0F5E88BF12E1}"/>
              </a:ext>
            </a:extLst>
          </p:cNvPr>
          <p:cNvSpPr/>
          <p:nvPr/>
        </p:nvSpPr>
        <p:spPr>
          <a:xfrm>
            <a:off x="7103021"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hlinkClick r:id="rId4"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9D9D164A-C594-CDAF-91A9-73DCFAE028BA}"/>
              </a:ext>
            </a:extLst>
          </p:cNvPr>
          <p:cNvSpPr/>
          <p:nvPr/>
        </p:nvSpPr>
        <p:spPr>
          <a:xfrm>
            <a:off x="7103021"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hlinkClick r:id="rId4"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9774C6DA-73F9-240A-A961-B436E3A41982}"/>
              </a:ext>
            </a:extLst>
          </p:cNvPr>
          <p:cNvSpPr/>
          <p:nvPr/>
        </p:nvSpPr>
        <p:spPr>
          <a:xfrm>
            <a:off x="7103021"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a:hlinkClick r:id="rId4" tooltip="Functionality is the same but some technical limitations. Gadgets on dashboards not available, current dashboards using gadgets will be migrated manually. There may be some issues in integrations with advanced roadmaps and X ray during migration. "/>
            <a:extLst>
              <a:ext uri="{FF2B5EF4-FFF2-40B4-BE49-F238E27FC236}">
                <a16:creationId xmlns:a16="http://schemas.microsoft.com/office/drawing/2014/main" id="{5A49D2FA-5B7D-573A-D06D-5EC8ACAB4573}"/>
              </a:ext>
            </a:extLst>
          </p:cNvPr>
          <p:cNvSpPr/>
          <p:nvPr/>
        </p:nvSpPr>
        <p:spPr>
          <a:xfrm>
            <a:off x="7103021" y="3971724"/>
            <a:ext cx="304800" cy="315310"/>
          </a:xfrm>
          <a:prstGeom prst="ellipse">
            <a:avLst/>
          </a:prstGeom>
          <a:gradFill>
            <a:gsLst>
              <a:gs pos="54000">
                <a:srgbClr val="C9DCF5"/>
              </a:gs>
              <a:gs pos="50000">
                <a:srgbClr val="5D97E2"/>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a:hlinkClick r:id="rId4"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AE0E3BCF-D39A-77DB-19B8-12D740415355}"/>
              </a:ext>
            </a:extLst>
          </p:cNvPr>
          <p:cNvSpPr/>
          <p:nvPr/>
        </p:nvSpPr>
        <p:spPr>
          <a:xfrm>
            <a:off x="7103021"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Oval 60">
            <a:hlinkClick r:id="rId4" tooltip="Some feature differences will affect look and feel/ functionality."/>
            <a:extLst>
              <a:ext uri="{FF2B5EF4-FFF2-40B4-BE49-F238E27FC236}">
                <a16:creationId xmlns:a16="http://schemas.microsoft.com/office/drawing/2014/main" id="{A8BBB05B-716D-51C7-D0FC-896C10C9C31A}"/>
              </a:ext>
            </a:extLst>
          </p:cNvPr>
          <p:cNvSpPr/>
          <p:nvPr/>
        </p:nvSpPr>
        <p:spPr>
          <a:xfrm>
            <a:off x="3570693"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hlinkClick r:id="rId4" tooltip="1437 users present on Jira, some feature differences and limitations on functionality. No fragments in Halo."/>
            <a:extLst>
              <a:ext uri="{FF2B5EF4-FFF2-40B4-BE49-F238E27FC236}">
                <a16:creationId xmlns:a16="http://schemas.microsoft.com/office/drawing/2014/main" id="{663AF38B-81B3-3E65-F06A-83AB8C2E18D1}"/>
              </a:ext>
            </a:extLst>
          </p:cNvPr>
          <p:cNvSpPr/>
          <p:nvPr/>
        </p:nvSpPr>
        <p:spPr>
          <a:xfrm>
            <a:off x="3570693" y="4484291"/>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0D221873-8CAE-0148-8C5A-8826237D2C14}"/>
              </a:ext>
            </a:extLst>
          </p:cNvPr>
          <p:cNvSpPr/>
          <p:nvPr/>
        </p:nvSpPr>
        <p:spPr>
          <a:xfrm>
            <a:off x="4453775"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hlinkClick r:id="rId4" tooltip="You need to download and use the Configuration Manager Cloud Migration Tool application from Atlassian marketplace. The built in app tool can not migrate JSM projects, app data, dashboards and groups so you need to use the JCMA."/>
            <a:extLst>
              <a:ext uri="{FF2B5EF4-FFF2-40B4-BE49-F238E27FC236}">
                <a16:creationId xmlns:a16="http://schemas.microsoft.com/office/drawing/2014/main" id="{F412DC4F-5D9F-368E-8331-D6BADABFEF81}"/>
              </a:ext>
            </a:extLst>
          </p:cNvPr>
          <p:cNvSpPr/>
          <p:nvPr/>
        </p:nvSpPr>
        <p:spPr>
          <a:xfrm>
            <a:off x="4453775" y="4484291"/>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hlinkClick r:id="rId4" tooltip="Have to use the cloud version of the app."/>
            <a:extLst>
              <a:ext uri="{FF2B5EF4-FFF2-40B4-BE49-F238E27FC236}">
                <a16:creationId xmlns:a16="http://schemas.microsoft.com/office/drawing/2014/main" id="{A80B435C-7C18-9A65-9D0E-885795C4C51B}"/>
              </a:ext>
            </a:extLst>
          </p:cNvPr>
          <p:cNvSpPr/>
          <p:nvPr/>
        </p:nvSpPr>
        <p:spPr>
          <a:xfrm>
            <a:off x="4464926"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hlinkClick r:id="rId4" tooltip="Have to use the cloud version of the app."/>
            <a:extLst>
              <a:ext uri="{FF2B5EF4-FFF2-40B4-BE49-F238E27FC236}">
                <a16:creationId xmlns:a16="http://schemas.microsoft.com/office/drawing/2014/main" id="{E7DF8775-FC3B-086D-4E08-2BC2D3471C95}"/>
              </a:ext>
            </a:extLst>
          </p:cNvPr>
          <p:cNvSpPr/>
          <p:nvPr/>
        </p:nvSpPr>
        <p:spPr>
          <a:xfrm>
            <a:off x="4453775"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hlinkClick r:id="rId4" tooltip="Add-on not being migrated, cloud version of the app needs to be installed in the Jira Cloud site. An alternative is to use the new Cloud-to-Cloud  migration assistant tool that Atlassian provides."/>
            <a:extLst>
              <a:ext uri="{FF2B5EF4-FFF2-40B4-BE49-F238E27FC236}">
                <a16:creationId xmlns:a16="http://schemas.microsoft.com/office/drawing/2014/main" id="{C6646DDB-257A-C43C-8F5C-AF5B51F795A0}"/>
              </a:ext>
            </a:extLst>
          </p:cNvPr>
          <p:cNvSpPr/>
          <p:nvPr/>
        </p:nvSpPr>
        <p:spPr>
          <a:xfrm>
            <a:off x="4453775" y="3971724"/>
            <a:ext cx="304800" cy="315310"/>
          </a:xfrm>
          <a:prstGeom prst="ellipse">
            <a:avLst/>
          </a:prstGeom>
          <a:gradFill>
            <a:gsLst>
              <a:gs pos="54000">
                <a:srgbClr val="C9DCF5"/>
              </a:gs>
              <a:gs pos="50000">
                <a:srgbClr val="5D97E2"/>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hlinkClick r:id="rId4"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9F2B1854-A349-1B01-3723-E9BCAB756E5E}"/>
              </a:ext>
            </a:extLst>
          </p:cNvPr>
          <p:cNvSpPr/>
          <p:nvPr/>
        </p:nvSpPr>
        <p:spPr>
          <a:xfrm>
            <a:off x="5336857"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hlinkClick r:id="rId4"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AF27C175-533C-2006-A247-54AABB977085}"/>
              </a:ext>
            </a:extLst>
          </p:cNvPr>
          <p:cNvSpPr/>
          <p:nvPr/>
        </p:nvSpPr>
        <p:spPr>
          <a:xfrm>
            <a:off x="5336857"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hlinkClick r:id="rId4" tooltip="Replaced with Jira cloud for Slack, users will need to install the Jira cloud app then follow the guide to integrate. "/>
            <a:extLst>
              <a:ext uri="{FF2B5EF4-FFF2-40B4-BE49-F238E27FC236}">
                <a16:creationId xmlns:a16="http://schemas.microsoft.com/office/drawing/2014/main" id="{697A019E-E452-AF0F-80EF-0FD86D72A8FB}"/>
              </a:ext>
            </a:extLst>
          </p:cNvPr>
          <p:cNvSpPr/>
          <p:nvPr/>
        </p:nvSpPr>
        <p:spPr>
          <a:xfrm>
            <a:off x="7986103"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hlinkClick r:id="rId4" tooltip="Replaced with Jira cloud for Slack, users will need to install the Jira cloud app then follow the guide to integrate. "/>
            <a:extLst>
              <a:ext uri="{FF2B5EF4-FFF2-40B4-BE49-F238E27FC236}">
                <a16:creationId xmlns:a16="http://schemas.microsoft.com/office/drawing/2014/main" id="{C839F22C-41B5-B237-138B-4F0BF2FE3018}"/>
              </a:ext>
            </a:extLst>
          </p:cNvPr>
          <p:cNvSpPr/>
          <p:nvPr/>
        </p:nvSpPr>
        <p:spPr>
          <a:xfrm>
            <a:off x="7986103"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hlinkClick r:id="rId4" tooltip="This add-on has been built into 'Configuration Manager for Jira'. "/>
            <a:extLst>
              <a:ext uri="{FF2B5EF4-FFF2-40B4-BE49-F238E27FC236}">
                <a16:creationId xmlns:a16="http://schemas.microsoft.com/office/drawing/2014/main" id="{CA8DBFA8-F9AC-C757-1505-E0A05A9A7F7F}"/>
              </a:ext>
            </a:extLst>
          </p:cNvPr>
          <p:cNvSpPr/>
          <p:nvPr/>
        </p:nvSpPr>
        <p:spPr>
          <a:xfrm>
            <a:off x="9752267" y="4484291"/>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hlinkClick r:id="rId4" tooltip="This add-on has been built into 'Configuration Manager for Jira'"/>
            <a:extLst>
              <a:ext uri="{FF2B5EF4-FFF2-40B4-BE49-F238E27FC236}">
                <a16:creationId xmlns:a16="http://schemas.microsoft.com/office/drawing/2014/main" id="{F751781D-39C2-662A-B747-D2FA7CC5FCBE}"/>
              </a:ext>
            </a:extLst>
          </p:cNvPr>
          <p:cNvSpPr/>
          <p:nvPr/>
        </p:nvSpPr>
        <p:spPr>
          <a:xfrm>
            <a:off x="9752267" y="550942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hlinkClick r:id="rId4" tooltip="Shared actions, Event-based actions, and Scheduled actions are not  migrated and must be recreated manually. Scripts will need to be rewritten differently to prevent errors. Some change to ways of working including error handling post transaction."/>
            <a:extLst>
              <a:ext uri="{FF2B5EF4-FFF2-40B4-BE49-F238E27FC236}">
                <a16:creationId xmlns:a16="http://schemas.microsoft.com/office/drawing/2014/main" id="{CCF8796A-C238-6AA0-5F85-88ADF99A05A6}"/>
              </a:ext>
            </a:extLst>
          </p:cNvPr>
          <p:cNvSpPr/>
          <p:nvPr/>
        </p:nvSpPr>
        <p:spPr>
          <a:xfrm>
            <a:off x="10635350" y="448429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hlinkClick r:id="rId4" tooltip="Shared actions, Event-based actions, and Scheduled actions are not  migrated and must be recreated manually. Scripts will need to be rewritten differently to prevent errors. Some change to ways of working including error handling post transaction."/>
            <a:extLst>
              <a:ext uri="{FF2B5EF4-FFF2-40B4-BE49-F238E27FC236}">
                <a16:creationId xmlns:a16="http://schemas.microsoft.com/office/drawing/2014/main" id="{358550EB-BBBC-1EB6-EC31-6A4B389CE324}"/>
              </a:ext>
            </a:extLst>
          </p:cNvPr>
          <p:cNvSpPr/>
          <p:nvPr/>
        </p:nvSpPr>
        <p:spPr>
          <a:xfrm>
            <a:off x="10635350" y="5509425"/>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hlinkClick r:id="rId4" tooltip="Some feature differences will affect look and feel/ functionality."/>
            <a:extLst>
              <a:ext uri="{FF2B5EF4-FFF2-40B4-BE49-F238E27FC236}">
                <a16:creationId xmlns:a16="http://schemas.microsoft.com/office/drawing/2014/main" id="{7280BABC-85AF-BFC3-94DA-1043243F1646}"/>
              </a:ext>
            </a:extLst>
          </p:cNvPr>
          <p:cNvSpPr/>
          <p:nvPr/>
        </p:nvSpPr>
        <p:spPr>
          <a:xfrm>
            <a:off x="3570693"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hlinkClick r:id="rId4" tooltip="There are some feature differences and limitations as some add-ons are not allowed. 1 Fragment that can't be implemented in PHE. Migration path recommended through JCMA but scripts will need manually rewritten. Interactions with the API need replaced"/>
            <a:extLst>
              <a:ext uri="{FF2B5EF4-FFF2-40B4-BE49-F238E27FC236}">
                <a16:creationId xmlns:a16="http://schemas.microsoft.com/office/drawing/2014/main" id="{7E667EC8-184F-9008-1E94-6C370022D458}"/>
              </a:ext>
            </a:extLst>
          </p:cNvPr>
          <p:cNvSpPr/>
          <p:nvPr/>
        </p:nvSpPr>
        <p:spPr>
          <a:xfrm>
            <a:off x="3570693" y="3971724"/>
            <a:ext cx="304800" cy="315310"/>
          </a:xfrm>
          <a:prstGeom prst="ellipse">
            <a:avLst/>
          </a:prstGeom>
          <a:gradFill>
            <a:gsLst>
              <a:gs pos="54000">
                <a:srgbClr val="C9DCF5"/>
              </a:gs>
              <a:gs pos="50000">
                <a:srgbClr val="5D97E2"/>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extLst>
              <a:ext uri="{FF2B5EF4-FFF2-40B4-BE49-F238E27FC236}">
                <a16:creationId xmlns:a16="http://schemas.microsoft.com/office/drawing/2014/main" id="{D8429D75-2B3C-57E6-6FB9-DEEA5AD3FC7F}"/>
              </a:ext>
            </a:extLst>
          </p:cNvPr>
          <p:cNvSpPr/>
          <p:nvPr/>
        </p:nvSpPr>
        <p:spPr>
          <a:xfrm>
            <a:off x="3570693"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331A070D-46AB-B0E2-263A-F6CA921BC83A}"/>
              </a:ext>
            </a:extLst>
          </p:cNvPr>
          <p:cNvSpPr/>
          <p:nvPr/>
        </p:nvSpPr>
        <p:spPr>
          <a:xfrm>
            <a:off x="5336857"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F9E8EC00-7C9B-5549-97C6-277DDD1BC865}"/>
              </a:ext>
            </a:extLst>
          </p:cNvPr>
          <p:cNvSpPr/>
          <p:nvPr/>
        </p:nvSpPr>
        <p:spPr>
          <a:xfrm>
            <a:off x="7986103"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5AE08975-3609-F922-210C-B895D9294B79}"/>
              </a:ext>
            </a:extLst>
          </p:cNvPr>
          <p:cNvSpPr/>
          <p:nvPr/>
        </p:nvSpPr>
        <p:spPr>
          <a:xfrm>
            <a:off x="9752267"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extLst>
              <a:ext uri="{FF2B5EF4-FFF2-40B4-BE49-F238E27FC236}">
                <a16:creationId xmlns:a16="http://schemas.microsoft.com/office/drawing/2014/main" id="{9C84FBAA-A4DE-C177-63DF-07A21AA852B2}"/>
              </a:ext>
            </a:extLst>
          </p:cNvPr>
          <p:cNvSpPr/>
          <p:nvPr/>
        </p:nvSpPr>
        <p:spPr>
          <a:xfrm>
            <a:off x="10635350" y="345915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l 88">
            <a:hlinkClick r:id="rId4"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8AB772EA-00B5-A18A-685C-8F3C2DD515F6}"/>
              </a:ext>
            </a:extLst>
          </p:cNvPr>
          <p:cNvSpPr/>
          <p:nvPr/>
        </p:nvSpPr>
        <p:spPr>
          <a:xfrm>
            <a:off x="5336857" y="3971724"/>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hlinkClick r:id="rId4"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065E2FF7-9456-65E4-4A79-B108737AE23B}"/>
              </a:ext>
            </a:extLst>
          </p:cNvPr>
          <p:cNvSpPr/>
          <p:nvPr/>
        </p:nvSpPr>
        <p:spPr>
          <a:xfrm>
            <a:off x="5336857"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hlinkClick r:id="rId4" tooltip="Replaced with Jira cloud for Slack, users will need to install the Jira cloud app then follow the guide to integrate. "/>
            <a:extLst>
              <a:ext uri="{FF2B5EF4-FFF2-40B4-BE49-F238E27FC236}">
                <a16:creationId xmlns:a16="http://schemas.microsoft.com/office/drawing/2014/main" id="{E59F2C73-33C9-BB5D-465E-C0B4C8FA3631}"/>
              </a:ext>
            </a:extLst>
          </p:cNvPr>
          <p:cNvSpPr/>
          <p:nvPr/>
        </p:nvSpPr>
        <p:spPr>
          <a:xfrm>
            <a:off x="7986103" y="3971724"/>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hlinkClick r:id="rId4" tooltip="Replaced with Jira cloud for Slack, users will need to install the Jira cloud app then follow the guide to integrate. "/>
            <a:extLst>
              <a:ext uri="{FF2B5EF4-FFF2-40B4-BE49-F238E27FC236}">
                <a16:creationId xmlns:a16="http://schemas.microsoft.com/office/drawing/2014/main" id="{BDE2F898-94E3-C2C3-8042-A41F0DA599D3}"/>
              </a:ext>
            </a:extLst>
          </p:cNvPr>
          <p:cNvSpPr/>
          <p:nvPr/>
        </p:nvSpPr>
        <p:spPr>
          <a:xfrm>
            <a:off x="7986103"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8" name="Oval 97">
            <a:hlinkClick r:id="rId4" tooltip="Not available on Jira cloud, is part of configuration manager so only action is to install cloud version of app."/>
            <a:extLst>
              <a:ext uri="{FF2B5EF4-FFF2-40B4-BE49-F238E27FC236}">
                <a16:creationId xmlns:a16="http://schemas.microsoft.com/office/drawing/2014/main" id="{F1C5D9D3-79B6-23F5-1681-1EB4F1E0F42E}"/>
              </a:ext>
            </a:extLst>
          </p:cNvPr>
          <p:cNvSpPr/>
          <p:nvPr/>
        </p:nvSpPr>
        <p:spPr>
          <a:xfrm>
            <a:off x="9752267" y="397172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a:hlinkClick r:id="rId4" tooltip="Shared actions, Event-based actions, and Scheduled actions are not  migrated and must be recreated manually. Scripts will need to be rewritten differently to prevent errors. Some change to ways of working including error handling post transaction."/>
            <a:extLst>
              <a:ext uri="{FF2B5EF4-FFF2-40B4-BE49-F238E27FC236}">
                <a16:creationId xmlns:a16="http://schemas.microsoft.com/office/drawing/2014/main" id="{5AD101B9-7611-821B-84C3-505F6DCBE1DC}"/>
              </a:ext>
            </a:extLst>
          </p:cNvPr>
          <p:cNvSpPr/>
          <p:nvPr/>
        </p:nvSpPr>
        <p:spPr>
          <a:xfrm>
            <a:off x="10635350" y="397172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a:hlinkClick r:id="rId4" tooltip="No difference for end users"/>
            <a:extLst>
              <a:ext uri="{FF2B5EF4-FFF2-40B4-BE49-F238E27FC236}">
                <a16:creationId xmlns:a16="http://schemas.microsoft.com/office/drawing/2014/main" id="{85E5BF11-A675-E91E-D81E-BEF46568EFB0}"/>
              </a:ext>
            </a:extLst>
          </p:cNvPr>
          <p:cNvSpPr/>
          <p:nvPr/>
        </p:nvSpPr>
        <p:spPr>
          <a:xfrm>
            <a:off x="10635350" y="499685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Oval 100">
            <a:hlinkClick r:id="rId4" tooltip="This add-on has been built into 'Configuration Manager for Jira'. "/>
            <a:extLst>
              <a:ext uri="{FF2B5EF4-FFF2-40B4-BE49-F238E27FC236}">
                <a16:creationId xmlns:a16="http://schemas.microsoft.com/office/drawing/2014/main" id="{ADD3299E-6DC8-0D76-FB75-397E59F6B5F3}"/>
              </a:ext>
            </a:extLst>
          </p:cNvPr>
          <p:cNvSpPr/>
          <p:nvPr/>
        </p:nvSpPr>
        <p:spPr>
          <a:xfrm>
            <a:off x="9752267" y="499685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Oval 101">
            <a:extLst>
              <a:ext uri="{FF2B5EF4-FFF2-40B4-BE49-F238E27FC236}">
                <a16:creationId xmlns:a16="http://schemas.microsoft.com/office/drawing/2014/main" id="{B300B6C2-8B51-6D12-E3EC-44E63962D08D}"/>
              </a:ext>
            </a:extLst>
          </p:cNvPr>
          <p:cNvSpPr/>
          <p:nvPr/>
        </p:nvSpPr>
        <p:spPr>
          <a:xfrm>
            <a:off x="1804529" y="6021994"/>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Oval 102">
            <a:extLst>
              <a:ext uri="{FF2B5EF4-FFF2-40B4-BE49-F238E27FC236}">
                <a16:creationId xmlns:a16="http://schemas.microsoft.com/office/drawing/2014/main" id="{AB4C7385-14AD-A94D-9A74-6D1C6B310A7E}"/>
              </a:ext>
            </a:extLst>
          </p:cNvPr>
          <p:cNvSpPr/>
          <p:nvPr/>
        </p:nvSpPr>
        <p:spPr>
          <a:xfrm>
            <a:off x="2687611"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Oval 103">
            <a:hlinkClick r:id="rId4" tooltip="Some feature differences including import data types, integrations, REST APIs and object schema templates"/>
            <a:extLst>
              <a:ext uri="{FF2B5EF4-FFF2-40B4-BE49-F238E27FC236}">
                <a16:creationId xmlns:a16="http://schemas.microsoft.com/office/drawing/2014/main" id="{F961B2F5-FE73-9CF5-254C-19A95DD10A02}"/>
              </a:ext>
            </a:extLst>
          </p:cNvPr>
          <p:cNvSpPr/>
          <p:nvPr/>
        </p:nvSpPr>
        <p:spPr>
          <a:xfrm>
            <a:off x="8869185" y="6021994"/>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Oval 104">
            <a:hlinkClick r:id="rId4" tooltip="Some differences, if importing rule owners Id's need manually changed after the import. Some rules need reconfigured, imported rules need to be reviewed manually after the migration to check the mapping is correct."/>
            <a:extLst>
              <a:ext uri="{FF2B5EF4-FFF2-40B4-BE49-F238E27FC236}">
                <a16:creationId xmlns:a16="http://schemas.microsoft.com/office/drawing/2014/main" id="{45500D50-8FB8-0360-FF2E-8FC21A16FA37}"/>
              </a:ext>
            </a:extLst>
          </p:cNvPr>
          <p:cNvSpPr/>
          <p:nvPr/>
        </p:nvSpPr>
        <p:spPr>
          <a:xfrm>
            <a:off x="6219939"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Oval 105">
            <a:hlinkClick r:id="rId4" tooltip="Functionality is the same but some technical limitations. Gadgets on dashboards not available. Users will not be able to use dashboards with gadgets before the migration and there will be a transition window when these reports aren't available."/>
            <a:extLst>
              <a:ext uri="{FF2B5EF4-FFF2-40B4-BE49-F238E27FC236}">
                <a16:creationId xmlns:a16="http://schemas.microsoft.com/office/drawing/2014/main" id="{FE3E1030-31D9-C43D-2862-01453126EFCA}"/>
              </a:ext>
            </a:extLst>
          </p:cNvPr>
          <p:cNvSpPr/>
          <p:nvPr/>
        </p:nvSpPr>
        <p:spPr>
          <a:xfrm>
            <a:off x="7103021"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hlinkClick r:id="rId4" tooltip="Have to use the cloud version of the app."/>
            <a:extLst>
              <a:ext uri="{FF2B5EF4-FFF2-40B4-BE49-F238E27FC236}">
                <a16:creationId xmlns:a16="http://schemas.microsoft.com/office/drawing/2014/main" id="{4ECDBF69-395D-313B-3C79-A8DA9657B758}"/>
              </a:ext>
            </a:extLst>
          </p:cNvPr>
          <p:cNvSpPr/>
          <p:nvPr/>
        </p:nvSpPr>
        <p:spPr>
          <a:xfrm>
            <a:off x="4453775"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hlinkClick r:id="rId4" tooltip="Some feature differences will affect look and feel/ functionality."/>
            <a:extLst>
              <a:ext uri="{FF2B5EF4-FFF2-40B4-BE49-F238E27FC236}">
                <a16:creationId xmlns:a16="http://schemas.microsoft.com/office/drawing/2014/main" id="{9DC27B06-097B-5BEC-3D28-EF6428D56C4D}"/>
              </a:ext>
            </a:extLst>
          </p:cNvPr>
          <p:cNvSpPr/>
          <p:nvPr/>
        </p:nvSpPr>
        <p:spPr>
          <a:xfrm>
            <a:off x="3570693"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hlinkClick r:id="rId4" tooltip="Some feature differences and limitations such as: JQL condition not available, some custome fields aren't available ((Location, Location Select, and Directions), cannot store variables per project, preconditions are now part of the post function."/>
            <a:extLst>
              <a:ext uri="{FF2B5EF4-FFF2-40B4-BE49-F238E27FC236}">
                <a16:creationId xmlns:a16="http://schemas.microsoft.com/office/drawing/2014/main" id="{32EA7442-E834-D98C-C3BA-FA62F895DBF8}"/>
              </a:ext>
            </a:extLst>
          </p:cNvPr>
          <p:cNvSpPr/>
          <p:nvPr/>
        </p:nvSpPr>
        <p:spPr>
          <a:xfrm>
            <a:off x="5336857"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a:hlinkClick r:id="rId4" tooltip="Replaced with Jira cloud for Slack, users will need to install the Jira cloud app then follow the guide to integrate. "/>
            <a:extLst>
              <a:ext uri="{FF2B5EF4-FFF2-40B4-BE49-F238E27FC236}">
                <a16:creationId xmlns:a16="http://schemas.microsoft.com/office/drawing/2014/main" id="{54F0AB0F-1D74-431F-8BDD-379680E32D31}"/>
              </a:ext>
            </a:extLst>
          </p:cNvPr>
          <p:cNvSpPr/>
          <p:nvPr/>
        </p:nvSpPr>
        <p:spPr>
          <a:xfrm>
            <a:off x="7986103"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a:hlinkClick r:id="rId4" tooltip="No difference for end users"/>
            <a:extLst>
              <a:ext uri="{FF2B5EF4-FFF2-40B4-BE49-F238E27FC236}">
                <a16:creationId xmlns:a16="http://schemas.microsoft.com/office/drawing/2014/main" id="{A7FF3AD5-A1F9-72B4-BA3A-6E44FD444E53}"/>
              </a:ext>
            </a:extLst>
          </p:cNvPr>
          <p:cNvSpPr/>
          <p:nvPr/>
        </p:nvSpPr>
        <p:spPr>
          <a:xfrm>
            <a:off x="10635350" y="602199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hlinkClick r:id="rId4" tooltip="This add-on has been built into 'Configuration Manager for Jira'"/>
            <a:extLst>
              <a:ext uri="{FF2B5EF4-FFF2-40B4-BE49-F238E27FC236}">
                <a16:creationId xmlns:a16="http://schemas.microsoft.com/office/drawing/2014/main" id="{384807B0-2E69-F2E8-FDEF-7B5F0566750F}"/>
              </a:ext>
            </a:extLst>
          </p:cNvPr>
          <p:cNvSpPr/>
          <p:nvPr/>
        </p:nvSpPr>
        <p:spPr>
          <a:xfrm>
            <a:off x="9752267" y="6021994"/>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a:extLst>
              <a:ext uri="{FF2B5EF4-FFF2-40B4-BE49-F238E27FC236}">
                <a16:creationId xmlns:a16="http://schemas.microsoft.com/office/drawing/2014/main" id="{F0392536-99FD-AC0F-86E7-DFEC4956FFB4}"/>
              </a:ext>
            </a:extLst>
          </p:cNvPr>
          <p:cNvSpPr/>
          <p:nvPr/>
        </p:nvSpPr>
        <p:spPr>
          <a:xfrm>
            <a:off x="9330707" y="726783"/>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B57A0D89-6A28-C73F-6711-BFBF783C2EC4}"/>
              </a:ext>
            </a:extLst>
          </p:cNvPr>
          <p:cNvSpPr/>
          <p:nvPr/>
        </p:nvSpPr>
        <p:spPr>
          <a:xfrm>
            <a:off x="9330707" y="941881"/>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a:extLst>
              <a:ext uri="{FF2B5EF4-FFF2-40B4-BE49-F238E27FC236}">
                <a16:creationId xmlns:a16="http://schemas.microsoft.com/office/drawing/2014/main" id="{DF106D99-7B8A-81B7-FC87-CC518265BF3F}"/>
              </a:ext>
            </a:extLst>
          </p:cNvPr>
          <p:cNvSpPr/>
          <p:nvPr/>
        </p:nvSpPr>
        <p:spPr>
          <a:xfrm>
            <a:off x="9330707" y="1160212"/>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17" name="Table 58">
            <a:extLst>
              <a:ext uri="{FF2B5EF4-FFF2-40B4-BE49-F238E27FC236}">
                <a16:creationId xmlns:a16="http://schemas.microsoft.com/office/drawing/2014/main" id="{BB17A79B-040E-EF43-97F9-8B81B6E4D3E6}"/>
              </a:ext>
            </a:extLst>
          </p:cNvPr>
          <p:cNvGraphicFramePr>
            <a:graphicFrameLocks noGrp="1"/>
          </p:cNvGraphicFramePr>
          <p:nvPr>
            <p:extLst>
              <p:ext uri="{D42A27DB-BD31-4B8C-83A1-F6EECF244321}">
                <p14:modId xmlns:p14="http://schemas.microsoft.com/office/powerpoint/2010/main" val="3141988057"/>
              </p:ext>
            </p:extLst>
          </p:nvPr>
        </p:nvGraphicFramePr>
        <p:xfrm>
          <a:off x="9588081" y="55550"/>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18" name="Oval 117">
            <a:extLst>
              <a:ext uri="{FF2B5EF4-FFF2-40B4-BE49-F238E27FC236}">
                <a16:creationId xmlns:a16="http://schemas.microsoft.com/office/drawing/2014/main" id="{B00B491B-404B-9477-5EC3-ED844D429863}"/>
              </a:ext>
            </a:extLst>
          </p:cNvPr>
          <p:cNvSpPr/>
          <p:nvPr/>
        </p:nvSpPr>
        <p:spPr>
          <a:xfrm>
            <a:off x="9330707" y="509471"/>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E62DDB4F-2E39-3A94-3F36-C3AFBF8217F8}"/>
              </a:ext>
            </a:extLst>
          </p:cNvPr>
          <p:cNvSpPr/>
          <p:nvPr/>
        </p:nvSpPr>
        <p:spPr>
          <a:xfrm>
            <a:off x="9330707" y="47192"/>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Oval 119">
            <a:extLst>
              <a:ext uri="{FF2B5EF4-FFF2-40B4-BE49-F238E27FC236}">
                <a16:creationId xmlns:a16="http://schemas.microsoft.com/office/drawing/2014/main" id="{15671733-EB77-1E49-E54F-0A1E34707E76}"/>
              </a:ext>
            </a:extLst>
          </p:cNvPr>
          <p:cNvSpPr/>
          <p:nvPr/>
        </p:nvSpPr>
        <p:spPr>
          <a:xfrm>
            <a:off x="9330707" y="283078"/>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picture containing font, graphics, logo, graphic design&#10;&#10;Description automatically generated">
            <a:extLst>
              <a:ext uri="{FF2B5EF4-FFF2-40B4-BE49-F238E27FC236}">
                <a16:creationId xmlns:a16="http://schemas.microsoft.com/office/drawing/2014/main" id="{4FD3A650-A69B-D4E1-AD16-19B3EA7C8012}"/>
              </a:ext>
            </a:extLst>
          </p:cNvPr>
          <p:cNvPicPr>
            <a:picLocks noChangeAspect="1"/>
          </p:cNvPicPr>
          <p:nvPr/>
        </p:nvPicPr>
        <p:blipFill rotWithShape="1">
          <a:blip r:embed="rId5">
            <a:extLst>
              <a:ext uri="{28A0092B-C50C-407E-A947-70E740481C1C}">
                <a14:useLocalDpi xmlns:a14="http://schemas.microsoft.com/office/drawing/2010/main" val="0"/>
              </a:ext>
            </a:extLst>
          </a:blip>
          <a:srcRect t="19427" b="31174"/>
          <a:stretch/>
        </p:blipFill>
        <p:spPr>
          <a:xfrm>
            <a:off x="6253522" y="191590"/>
            <a:ext cx="2829894" cy="948257"/>
          </a:xfrm>
          <a:prstGeom prst="rect">
            <a:avLst/>
          </a:prstGeom>
        </p:spPr>
      </p:pic>
    </p:spTree>
    <p:extLst>
      <p:ext uri="{BB962C8B-B14F-4D97-AF65-F5344CB8AC3E}">
        <p14:creationId xmlns:p14="http://schemas.microsoft.com/office/powerpoint/2010/main" val="341304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a:xfrm>
            <a:off x="336062" y="297846"/>
            <a:ext cx="9007799" cy="515600"/>
          </a:xfrm>
        </p:spPr>
        <p:txBody>
          <a:bodyPr>
            <a:normAutofit fontScale="90000"/>
          </a:bodyPr>
          <a:lstStyle/>
          <a:p>
            <a:r>
              <a:rPr lang="en-US" sz="4000" dirty="0"/>
              <a:t>Overview of apps and plug-ins</a:t>
            </a:r>
            <a:br>
              <a:rPr lang="en-GB" sz="4000" dirty="0"/>
            </a:br>
            <a:r>
              <a:rPr lang="en-GB" sz="2800" dirty="0"/>
              <a:t>Impacts by Persona group</a:t>
            </a:r>
            <a:endParaRPr lang="en-GB" sz="2200" dirty="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3</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678524621"/>
              </p:ext>
            </p:extLst>
          </p:nvPr>
        </p:nvGraphicFramePr>
        <p:xfrm>
          <a:off x="223705" y="1429407"/>
          <a:ext cx="11834944" cy="4716779"/>
        </p:xfrm>
        <a:graphic>
          <a:graphicData uri="http://schemas.openxmlformats.org/drawingml/2006/table">
            <a:tbl>
              <a:tblPr firstRow="1" bandRow="1">
                <a:tableStyleId>{5C22544A-7EE6-4342-B048-85BDC9FD1C3A}</a:tableStyleId>
              </a:tblPr>
              <a:tblGrid>
                <a:gridCol w="1076524">
                  <a:extLst>
                    <a:ext uri="{9D8B030D-6E8A-4147-A177-3AD203B41FA5}">
                      <a16:colId xmlns:a16="http://schemas.microsoft.com/office/drawing/2014/main" val="380432476"/>
                    </a:ext>
                  </a:extLst>
                </a:gridCol>
                <a:gridCol w="896535">
                  <a:extLst>
                    <a:ext uri="{9D8B030D-6E8A-4147-A177-3AD203B41FA5}">
                      <a16:colId xmlns:a16="http://schemas.microsoft.com/office/drawing/2014/main" val="3121170550"/>
                    </a:ext>
                  </a:extLst>
                </a:gridCol>
                <a:gridCol w="896535">
                  <a:extLst>
                    <a:ext uri="{9D8B030D-6E8A-4147-A177-3AD203B41FA5}">
                      <a16:colId xmlns:a16="http://schemas.microsoft.com/office/drawing/2014/main" val="3535189765"/>
                    </a:ext>
                  </a:extLst>
                </a:gridCol>
                <a:gridCol w="896535">
                  <a:extLst>
                    <a:ext uri="{9D8B030D-6E8A-4147-A177-3AD203B41FA5}">
                      <a16:colId xmlns:a16="http://schemas.microsoft.com/office/drawing/2014/main" val="1419437346"/>
                    </a:ext>
                  </a:extLst>
                </a:gridCol>
                <a:gridCol w="896535">
                  <a:extLst>
                    <a:ext uri="{9D8B030D-6E8A-4147-A177-3AD203B41FA5}">
                      <a16:colId xmlns:a16="http://schemas.microsoft.com/office/drawing/2014/main" val="3817112637"/>
                    </a:ext>
                  </a:extLst>
                </a:gridCol>
                <a:gridCol w="896535">
                  <a:extLst>
                    <a:ext uri="{9D8B030D-6E8A-4147-A177-3AD203B41FA5}">
                      <a16:colId xmlns:a16="http://schemas.microsoft.com/office/drawing/2014/main" val="3049687073"/>
                    </a:ext>
                  </a:extLst>
                </a:gridCol>
                <a:gridCol w="896535">
                  <a:extLst>
                    <a:ext uri="{9D8B030D-6E8A-4147-A177-3AD203B41FA5}">
                      <a16:colId xmlns:a16="http://schemas.microsoft.com/office/drawing/2014/main" val="307673894"/>
                    </a:ext>
                  </a:extLst>
                </a:gridCol>
                <a:gridCol w="896535">
                  <a:extLst>
                    <a:ext uri="{9D8B030D-6E8A-4147-A177-3AD203B41FA5}">
                      <a16:colId xmlns:a16="http://schemas.microsoft.com/office/drawing/2014/main" val="3303701917"/>
                    </a:ext>
                  </a:extLst>
                </a:gridCol>
                <a:gridCol w="896535">
                  <a:extLst>
                    <a:ext uri="{9D8B030D-6E8A-4147-A177-3AD203B41FA5}">
                      <a16:colId xmlns:a16="http://schemas.microsoft.com/office/drawing/2014/main" val="709367213"/>
                    </a:ext>
                  </a:extLst>
                </a:gridCol>
                <a:gridCol w="896535">
                  <a:extLst>
                    <a:ext uri="{9D8B030D-6E8A-4147-A177-3AD203B41FA5}">
                      <a16:colId xmlns:a16="http://schemas.microsoft.com/office/drawing/2014/main" val="3156103942"/>
                    </a:ext>
                  </a:extLst>
                </a:gridCol>
                <a:gridCol w="896535">
                  <a:extLst>
                    <a:ext uri="{9D8B030D-6E8A-4147-A177-3AD203B41FA5}">
                      <a16:colId xmlns:a16="http://schemas.microsoft.com/office/drawing/2014/main" val="3846201680"/>
                    </a:ext>
                  </a:extLst>
                </a:gridCol>
                <a:gridCol w="896535">
                  <a:extLst>
                    <a:ext uri="{9D8B030D-6E8A-4147-A177-3AD203B41FA5}">
                      <a16:colId xmlns:a16="http://schemas.microsoft.com/office/drawing/2014/main" val="18309961"/>
                    </a:ext>
                  </a:extLst>
                </a:gridCol>
                <a:gridCol w="896535">
                  <a:extLst>
                    <a:ext uri="{9D8B030D-6E8A-4147-A177-3AD203B41FA5}">
                      <a16:colId xmlns:a16="http://schemas.microsoft.com/office/drawing/2014/main" val="2590070794"/>
                    </a:ext>
                  </a:extLst>
                </a:gridCol>
              </a:tblGrid>
              <a:tr h="671408">
                <a:tc>
                  <a:txBody>
                    <a:bodyPr/>
                    <a:lstStyle/>
                    <a:p>
                      <a:pPr algn="ctr"/>
                      <a:r>
                        <a:rPr lang="en-GB" sz="900" dirty="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rtl="0" fontAlgn="t"/>
                      <a:r>
                        <a:rPr lang="en-US" sz="900" b="1" i="0" u="none" strike="noStrike" dirty="0">
                          <a:solidFill>
                            <a:schemeClr val="bg1"/>
                          </a:solidFill>
                          <a:effectLst/>
                          <a:latin typeface="+mn-lt"/>
                        </a:rPr>
                        <a:t>Aura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dirty="0">
                          <a:solidFill>
                            <a:schemeClr val="bg1"/>
                          </a:solidFill>
                          <a:effectLst/>
                          <a:latin typeface="+mn-lt"/>
                        </a:rPr>
                        <a:t>Handy Macros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dirty="0">
                          <a:solidFill>
                            <a:schemeClr val="bg1"/>
                          </a:solidFill>
                          <a:effectLst/>
                          <a:latin typeface="+mn-lt"/>
                        </a:rPr>
                        <a:t>Table Filter and Charts for Confluence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dirty="0">
                          <a:solidFill>
                            <a:schemeClr val="bg1"/>
                          </a:solidFill>
                          <a:effectLst/>
                          <a:latin typeface="+mn-lt"/>
                          <a:hlinkClick r:id="rId4">
                            <a:extLst>
                              <a:ext uri="{A12FA001-AC4F-418D-AE19-62706E023703}">
                                <ahyp:hlinkClr xmlns:ahyp="http://schemas.microsoft.com/office/drawing/2018/hyperlinkcolor" val="tx"/>
                              </a:ext>
                            </a:extLst>
                          </a:hlinkClick>
                        </a:rPr>
                        <a:t>Draw.io Confluence Plugin </a:t>
                      </a:r>
                      <a:endParaRPr lang="en-US" sz="900" b="1" i="0" u="none" strike="noStrike" dirty="0">
                        <a:solidFill>
                          <a:schemeClr val="bg1"/>
                        </a:solidFill>
                        <a:effectLst/>
                        <a:latin typeface="+mn-lt"/>
                      </a:endParaRP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dirty="0" err="1">
                          <a:solidFill>
                            <a:schemeClr val="bg1"/>
                          </a:solidFill>
                          <a:effectLst/>
                          <a:latin typeface="+mn-lt"/>
                        </a:rPr>
                        <a:t>Comala</a:t>
                      </a:r>
                      <a:r>
                        <a:rPr lang="en-US" sz="900" b="1" i="0" u="none" strike="noStrike" dirty="0">
                          <a:solidFill>
                            <a:schemeClr val="bg1"/>
                          </a:solidFill>
                          <a:effectLst/>
                          <a:latin typeface="+mn-lt"/>
                        </a:rPr>
                        <a:t> Document Management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dirty="0" err="1">
                          <a:solidFill>
                            <a:schemeClr val="bg1"/>
                          </a:solidFill>
                          <a:effectLst/>
                          <a:latin typeface="+mn-lt"/>
                        </a:rPr>
                        <a:t>Adaptavist</a:t>
                      </a:r>
                      <a:r>
                        <a:rPr lang="en-US" sz="900" b="1" i="0" u="none" strike="noStrike" dirty="0">
                          <a:solidFill>
                            <a:schemeClr val="bg1"/>
                          </a:solidFill>
                          <a:effectLst/>
                          <a:latin typeface="+mn-lt"/>
                        </a:rPr>
                        <a:t> </a:t>
                      </a:r>
                      <a:r>
                        <a:rPr lang="en-US" sz="900" b="1" i="0" u="none" strike="noStrike" dirty="0" err="1">
                          <a:solidFill>
                            <a:schemeClr val="bg1"/>
                          </a:solidFill>
                          <a:effectLst/>
                          <a:latin typeface="+mn-lt"/>
                        </a:rPr>
                        <a:t>ScriptRunner</a:t>
                      </a:r>
                      <a:r>
                        <a:rPr lang="en-US" sz="900" b="1" i="0" u="none" strike="noStrike" dirty="0">
                          <a:solidFill>
                            <a:schemeClr val="bg1"/>
                          </a:solidFill>
                          <a:effectLst/>
                          <a:latin typeface="+mn-lt"/>
                        </a:rPr>
                        <a:t>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dirty="0">
                          <a:solidFill>
                            <a:schemeClr val="bg1"/>
                          </a:solidFill>
                          <a:effectLst/>
                          <a:latin typeface="+mn-lt"/>
                        </a:rPr>
                        <a:t>API Token Authentication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dbView</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Analytics for Confluence -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Confluence Mobile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LeanIX Integration for 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tc>
                  <a:txBody>
                    <a:bodyPr/>
                    <a:lstStyle/>
                    <a:p>
                      <a:pPr marL="0" algn="ctr" defTabSz="914400" rtl="0" eaLnBrk="1" fontAlgn="t" latinLnBrk="0" hangingPunct="1"/>
                      <a:r>
                        <a:rPr lang="en-US" sz="900" b="1" i="0" u="none" strike="noStrike" kern="1200">
                          <a:solidFill>
                            <a:schemeClr val="bg1"/>
                          </a:solidFill>
                          <a:effectLst/>
                          <a:latin typeface="+mn-lt"/>
                          <a:ea typeface="+mn-ea"/>
                          <a:cs typeface="+mn-cs"/>
                        </a:rPr>
                        <a:t>Slack for Confluence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rgbClr val="8A1A61"/>
                    </a:solidFill>
                  </a:tcPr>
                </a:tc>
                <a:extLst>
                  <a:ext uri="{0D108BD9-81ED-4DB2-BD59-A6C34878D82A}">
                    <a16:rowId xmlns:a16="http://schemas.microsoft.com/office/drawing/2014/main" val="259697321"/>
                  </a:ext>
                </a:extLst>
              </a:tr>
              <a:tr h="1136744">
                <a:tc>
                  <a:txBody>
                    <a:bodyPr/>
                    <a:lstStyle/>
                    <a:p>
                      <a:pPr algn="ctr"/>
                      <a:r>
                        <a:rPr lang="en-GB" sz="900" b="1" dirty="0">
                          <a:latin typeface="+mn-lt"/>
                          <a:cs typeface="Catamaran" panose="00000500000000000000" pitchFamily="2" charset="0"/>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No feature difference.</a:t>
                      </a:r>
                    </a:p>
                    <a:p>
                      <a:pPr algn="ctr" fontAlgn="t"/>
                      <a:endParaRPr lang="en-US" sz="800" b="0" i="0" u="none" strike="noStrike" dirty="0">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Some functionality limitations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Some features missing from cloud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algn="ctr" fontAlgn="t"/>
                      <a:r>
                        <a:rPr lang="en-US" sz="800" b="0" i="0" u="none" strike="noStrike" dirty="0">
                          <a:solidFill>
                            <a:srgbClr val="000000"/>
                          </a:solidFill>
                          <a:effectLst/>
                          <a:latin typeface="+mn-lt"/>
                          <a:cs typeface="Catamaran" panose="00000500000000000000" pitchFamily="2" charset="0"/>
                        </a:rPr>
                        <a:t>Different </a:t>
                      </a:r>
                      <a:r>
                        <a:rPr lang="en-US" sz="800" b="0" i="0" u="none" strike="noStrike" dirty="0" err="1">
                          <a:solidFill>
                            <a:srgbClr val="000000"/>
                          </a:solidFill>
                          <a:effectLst/>
                          <a:latin typeface="+mn-lt"/>
                          <a:cs typeface="Catamaran" panose="00000500000000000000" pitchFamily="2" charset="0"/>
                        </a:rPr>
                        <a:t>shortkey</a:t>
                      </a:r>
                      <a:r>
                        <a:rPr lang="en-US" sz="800" b="0" i="0" u="none" strike="noStrike" dirty="0">
                          <a:solidFill>
                            <a:srgbClr val="000000"/>
                          </a:solidFill>
                          <a:effectLst/>
                          <a:latin typeface="+mn-lt"/>
                          <a:cs typeface="Catamaran" panose="00000500000000000000" pitchFamily="2" charset="0"/>
                        </a:rPr>
                        <a:t> to access.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GB" sz="800" b="1" dirty="0">
                          <a:solidFill>
                            <a:schemeClr val="tx1"/>
                          </a:solidFill>
                          <a:latin typeface="+mn-lt"/>
                          <a:cs typeface="Catamaran" panose="00000500000000000000" pitchFamily="2" charset="0"/>
                        </a:rPr>
                        <a:t>Migrated:</a:t>
                      </a:r>
                      <a:r>
                        <a:rPr lang="en-GB" sz="800" dirty="0">
                          <a:solidFill>
                            <a:schemeClr val="tx1"/>
                          </a:solidFill>
                          <a:latin typeface="+mn-lt"/>
                          <a:cs typeface="Catamaran" panose="00000500000000000000" pitchFamily="2" charset="0"/>
                        </a:rPr>
                        <a:t> </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800" b="0" i="0" u="none" strike="noStrike" dirty="0">
                          <a:solidFill>
                            <a:srgbClr val="000000"/>
                          </a:solidFill>
                          <a:effectLst/>
                          <a:latin typeface="+mn-lt"/>
                          <a:cs typeface="Catamaran" panose="00000500000000000000" pitchFamily="2" charset="0"/>
                        </a:rPr>
                        <a:t>No feature difference</a:t>
                      </a:r>
                    </a:p>
                    <a:p>
                      <a:pPr algn="ctr" fontAlgn="t"/>
                      <a:endParaRPr lang="en-US" sz="800" b="0" i="0" u="none" strike="noStrike" dirty="0">
                        <a:solidFill>
                          <a:srgbClr val="000000"/>
                        </a:solidFill>
                        <a:effectLst/>
                        <a:latin typeface="+mn-lt"/>
                        <a:cs typeface="Catamaran" panose="00000500000000000000" pitchFamily="2" charset="0"/>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dirty="0">
                          <a:solidFill>
                            <a:srgbClr val="000000"/>
                          </a:solidFill>
                          <a:effectLst/>
                          <a:latin typeface="+mn-lt"/>
                          <a:cs typeface="Catamaran" panose="00000500000000000000" pitchFamily="2" charset="0"/>
                        </a:rPr>
                        <a:t>Decommissioned:</a:t>
                      </a:r>
                    </a:p>
                    <a:p>
                      <a:pPr algn="ctr" fontAlgn="t"/>
                      <a:r>
                        <a:rPr lang="en-US" sz="800" b="0" i="0" u="none" strike="noStrike" dirty="0">
                          <a:solidFill>
                            <a:srgbClr val="000000"/>
                          </a:solidFill>
                          <a:effectLst/>
                          <a:latin typeface="+mn-lt"/>
                          <a:cs typeface="Catamaran" panose="00000500000000000000" pitchFamily="2" charset="0"/>
                        </a:rPr>
                        <a:t>No license so not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800" b="1" i="0" u="none" strike="noStrike" dirty="0">
                          <a:solidFill>
                            <a:srgbClr val="000000"/>
                          </a:solidFill>
                          <a:effectLst/>
                          <a:latin typeface="+mn-lt"/>
                          <a:cs typeface="Catamaran" panose="00000500000000000000" pitchFamily="2" charset="0"/>
                        </a:rPr>
                        <a:t>Decommissioned: </a:t>
                      </a:r>
                    </a:p>
                    <a:p>
                      <a:pPr algn="ctr" fontAlgn="t"/>
                      <a:r>
                        <a:rPr lang="en-US" sz="800" b="0" i="0" u="none" strike="noStrike" dirty="0">
                          <a:solidFill>
                            <a:srgbClr val="000000"/>
                          </a:solidFill>
                          <a:effectLst/>
                          <a:latin typeface="+mn-lt"/>
                          <a:cs typeface="Catamaran" panose="00000500000000000000" pitchFamily="2" charset="0"/>
                        </a:rPr>
                        <a:t>Built in API token used instead.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000000"/>
                          </a:solidFill>
                          <a:effectLst/>
                          <a:latin typeface="+mn-lt"/>
                          <a:cs typeface="Catamaran" panose="00000500000000000000" pitchFamily="2" charset="0"/>
                        </a:rPr>
                        <a:t>Decommissioned: </a:t>
                      </a:r>
                    </a:p>
                    <a:p>
                      <a:pPr algn="ctr" fontAlgn="ctr"/>
                      <a:r>
                        <a:rPr lang="en-US" sz="800" b="0" i="0" u="none" strike="noStrike" dirty="0">
                          <a:solidFill>
                            <a:srgbClr val="172B4D"/>
                          </a:solidFill>
                          <a:effectLst/>
                          <a:latin typeface="+mn-lt"/>
                          <a:cs typeface="Catamaran" panose="00000500000000000000" pitchFamily="2" charset="0"/>
                        </a:rPr>
                        <a:t>Users must use Available REST API endpoints to bulk get information.</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000000"/>
                          </a:solidFill>
                          <a:effectLst/>
                          <a:latin typeface="+mn-lt"/>
                          <a:cs typeface="Catamaran" panose="00000500000000000000" pitchFamily="2" charset="0"/>
                        </a:rPr>
                        <a:t>Decommissioned:</a:t>
                      </a:r>
                      <a:r>
                        <a:rPr lang="en-US" sz="800" b="0" i="0" u="none" strike="noStrike" dirty="0">
                          <a:solidFill>
                            <a:srgbClr val="000000"/>
                          </a:solidFill>
                          <a:effectLst/>
                          <a:latin typeface="+mn-lt"/>
                          <a:cs typeface="Catamaran" panose="00000500000000000000" pitchFamily="2" charset="0"/>
                        </a:rPr>
                        <a:t> </a:t>
                      </a:r>
                    </a:p>
                    <a:p>
                      <a:pPr algn="ctr" fontAlgn="ctr"/>
                      <a:r>
                        <a:rPr lang="en-US" sz="800" b="0" i="0" u="none" strike="noStrike" dirty="0">
                          <a:solidFill>
                            <a:srgbClr val="000000"/>
                          </a:solidFill>
                          <a:effectLst/>
                          <a:latin typeface="+mn-lt"/>
                          <a:cs typeface="Catamaran" panose="00000500000000000000" pitchFamily="2" charset="0"/>
                        </a:rPr>
                        <a:t>Analytics are provided by Atlassian Cloud as a build-in feature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172B4D"/>
                          </a:solidFill>
                          <a:effectLst/>
                          <a:latin typeface="+mn-lt"/>
                          <a:cs typeface="Catamaran" panose="00000500000000000000" pitchFamily="2" charset="0"/>
                        </a:rPr>
                        <a:t>Migrated: </a:t>
                      </a:r>
                    </a:p>
                    <a:p>
                      <a:pPr algn="ctr" fontAlgn="ctr"/>
                      <a:r>
                        <a:rPr lang="en-US" sz="800" b="0" i="0" u="none" strike="noStrike" dirty="0">
                          <a:solidFill>
                            <a:srgbClr val="172B4D"/>
                          </a:solidFill>
                          <a:effectLst/>
                          <a:latin typeface="+mn-lt"/>
                          <a:cs typeface="Catamaran" panose="00000500000000000000" pitchFamily="2" charset="0"/>
                        </a:rPr>
                        <a:t>Users need to download Confluence cloud mobile app.</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172B4D"/>
                          </a:solidFill>
                          <a:effectLst/>
                          <a:latin typeface="+mn-lt"/>
                          <a:cs typeface="Catamaran" panose="00000500000000000000" pitchFamily="2" charset="0"/>
                        </a:rPr>
                        <a:t>Upgraded: </a:t>
                      </a:r>
                      <a:r>
                        <a:rPr lang="en-US" sz="800" b="0" i="0" u="none" strike="noStrike" dirty="0">
                          <a:solidFill>
                            <a:srgbClr val="172B4D"/>
                          </a:solidFill>
                          <a:effectLst/>
                          <a:latin typeface="+mn-lt"/>
                          <a:cs typeface="Catamaran" panose="00000500000000000000" pitchFamily="2" charset="0"/>
                        </a:rPr>
                        <a:t>Connection needs to be established manually I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800" b="1" i="0" u="none" strike="noStrike" dirty="0">
                          <a:solidFill>
                            <a:srgbClr val="172B4D"/>
                          </a:solidFill>
                          <a:effectLst/>
                          <a:latin typeface="+mn-lt"/>
                          <a:cs typeface="Catamaran" panose="00000500000000000000" pitchFamily="2" charset="0"/>
                        </a:rPr>
                        <a:t>Upgraded: </a:t>
                      </a:r>
                    </a:p>
                    <a:p>
                      <a:pPr algn="ctr" fontAlgn="ctr"/>
                      <a:r>
                        <a:rPr lang="en-US" sz="800" b="0" i="0" u="none" strike="noStrike" dirty="0">
                          <a:solidFill>
                            <a:srgbClr val="172B4D"/>
                          </a:solidFill>
                          <a:effectLst/>
                          <a:latin typeface="+mn-lt"/>
                          <a:cs typeface="Catamaran" panose="00000500000000000000" pitchFamily="2" charset="0"/>
                        </a:rPr>
                        <a:t>Inbuilt functionality to integrate with slack will mean 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76069">
                <a:tc>
                  <a:txBody>
                    <a:bodyPr/>
                    <a:lstStyle/>
                    <a:p>
                      <a:pPr algn="r"/>
                      <a:r>
                        <a:rPr lang="en-GB" sz="9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76069">
                <a:tc>
                  <a:txBody>
                    <a:bodyPr/>
                    <a:lstStyle/>
                    <a:p>
                      <a:pPr algn="r"/>
                      <a:r>
                        <a:rPr lang="en-GB" sz="900" b="1">
                          <a:latin typeface="+mn-lt"/>
                        </a:rPr>
                        <a:t>T&amp;T Projects </a:t>
                      </a:r>
                    </a:p>
                    <a:p>
                      <a:pPr algn="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76069">
                <a:tc>
                  <a:txBody>
                    <a:bodyPr/>
                    <a:lstStyle/>
                    <a:p>
                      <a:pPr algn="r"/>
                      <a:r>
                        <a:rPr lang="en-GB" sz="900" b="1" dirty="0">
                          <a:latin typeface="+mn-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33031818"/>
                  </a:ext>
                </a:extLst>
              </a:tr>
              <a:tr h="576069">
                <a:tc>
                  <a:txBody>
                    <a:bodyPr/>
                    <a:lstStyle/>
                    <a:p>
                      <a:pPr algn="r"/>
                      <a:r>
                        <a:rPr lang="en-GB" sz="900" b="1">
                          <a:latin typeface="+mn-lt"/>
                        </a:rPr>
                        <a:t>PHE Projects </a:t>
                      </a:r>
                    </a:p>
                    <a:p>
                      <a:pPr algn="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1442807712"/>
                  </a:ext>
                </a:extLst>
              </a:tr>
              <a:tr h="604351">
                <a:tc>
                  <a:txBody>
                    <a:bodyPr/>
                    <a:lstStyle/>
                    <a:p>
                      <a:pPr algn="r"/>
                      <a:r>
                        <a:rPr lang="en-GB" sz="900" b="1">
                          <a:latin typeface="+mn-lt"/>
                        </a:rPr>
                        <a:t>External users, partners, </a:t>
                      </a:r>
                    </a:p>
                    <a:p>
                      <a:pPr algn="r"/>
                      <a:r>
                        <a:rPr lang="en-GB" sz="900" b="1">
                          <a:latin typeface="+mn-lt"/>
                        </a:rPr>
                        <a:t>vendors</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525397143"/>
                  </a:ext>
                </a:extLst>
              </a:tr>
            </a:tbl>
          </a:graphicData>
        </a:graphic>
      </p:graphicFrame>
      <p:sp>
        <p:nvSpPr>
          <p:cNvPr id="12" name="Oval 11">
            <a:extLst>
              <a:ext uri="{FF2B5EF4-FFF2-40B4-BE49-F238E27FC236}">
                <a16:creationId xmlns:a16="http://schemas.microsoft.com/office/drawing/2014/main" id="{D931D520-B3FF-DA1E-83F7-5C17023B52A0}"/>
              </a:ext>
            </a:extLst>
          </p:cNvPr>
          <p:cNvSpPr/>
          <p:nvPr/>
        </p:nvSpPr>
        <p:spPr>
          <a:xfrm>
            <a:off x="1544159"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hlinkClick r:id="rId5" tooltip="No feature difference that can affect the users. "/>
            <a:extLst>
              <a:ext uri="{FF2B5EF4-FFF2-40B4-BE49-F238E27FC236}">
                <a16:creationId xmlns:a16="http://schemas.microsoft.com/office/drawing/2014/main" id="{E5081044-2F98-588E-ED6E-543476A3D75C}"/>
              </a:ext>
            </a:extLst>
          </p:cNvPr>
          <p:cNvSpPr/>
          <p:nvPr/>
        </p:nvSpPr>
        <p:spPr>
          <a:xfrm>
            <a:off x="1544159"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hlinkClick r:id="rId5" tooltip="Does not include the following: Handy Timestamp, Handy tip, Handy reminder, Handy Carousel, Handy social button. In Confluence Cloud, the Handy Date Macro replaces the feature from the server."/>
            <a:extLst>
              <a:ext uri="{FF2B5EF4-FFF2-40B4-BE49-F238E27FC236}">
                <a16:creationId xmlns:a16="http://schemas.microsoft.com/office/drawing/2014/main" id="{7B49FC55-4951-B5AA-0C20-B542C6BD17D3}"/>
              </a:ext>
            </a:extLst>
          </p:cNvPr>
          <p:cNvSpPr/>
          <p:nvPr/>
        </p:nvSpPr>
        <p:spPr>
          <a:xfrm>
            <a:off x="2445233" y="3395742"/>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hlinkClick r:id="rId5" tooltip="Does not include the following: Handy Timestamp, Handy tip, Handy reminder, Handy Carousel, Handy social button. In Confluence Cloud, the Handy Date Macro replaces the feature from the server."/>
            <a:extLst>
              <a:ext uri="{FF2B5EF4-FFF2-40B4-BE49-F238E27FC236}">
                <a16:creationId xmlns:a16="http://schemas.microsoft.com/office/drawing/2014/main" id="{00389D49-54FF-1E8E-018C-C8161B063EAB}"/>
              </a:ext>
            </a:extLst>
          </p:cNvPr>
          <p:cNvSpPr/>
          <p:nvPr/>
        </p:nvSpPr>
        <p:spPr>
          <a:xfrm>
            <a:off x="2445233"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hlinkClick r:id="rId5" tooltip="Only feature differences are: Adding the macros through the action icon on the editor pane, copy table button on the editor's panel, removing all the macros from Confluence pages (Add-on Macro Cleanup)"/>
            <a:extLst>
              <a:ext uri="{FF2B5EF4-FFF2-40B4-BE49-F238E27FC236}">
                <a16:creationId xmlns:a16="http://schemas.microsoft.com/office/drawing/2014/main" id="{9A46E055-62AF-0EB7-E6F3-0C0102F2156F}"/>
              </a:ext>
            </a:extLst>
          </p:cNvPr>
          <p:cNvSpPr/>
          <p:nvPr/>
        </p:nvSpPr>
        <p:spPr>
          <a:xfrm>
            <a:off x="3346307" y="3395742"/>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hlinkClick r:id="rId5" tooltip="Only feature differences are: Adding the macros through the action icon on the editor pane, copy table button on the editor's panel, removing all the macros from Confluence pages (Add-on Macro Cleanup)"/>
            <a:extLst>
              <a:ext uri="{FF2B5EF4-FFF2-40B4-BE49-F238E27FC236}">
                <a16:creationId xmlns:a16="http://schemas.microsoft.com/office/drawing/2014/main" id="{84BC88A6-5914-F9C3-501F-5C56E4704D7F}"/>
              </a:ext>
            </a:extLst>
          </p:cNvPr>
          <p:cNvSpPr/>
          <p:nvPr/>
        </p:nvSpPr>
        <p:spPr>
          <a:xfrm>
            <a:off x="3346307"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a:hlinkClick r:id="rId5"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29FB422B-F9F8-582F-DFFF-03CF070474FB}"/>
              </a:ext>
            </a:extLst>
          </p:cNvPr>
          <p:cNvSpPr/>
          <p:nvPr/>
        </p:nvSpPr>
        <p:spPr>
          <a:xfrm>
            <a:off x="4247381" y="3395742"/>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Oval 18">
            <a:hlinkClick r:id="rId5"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7EB79A8B-054E-6603-DBBD-C5D30E523AC8}"/>
              </a:ext>
            </a:extLst>
          </p:cNvPr>
          <p:cNvSpPr/>
          <p:nvPr/>
        </p:nvSpPr>
        <p:spPr>
          <a:xfrm>
            <a:off x="4247381"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FF83DB8-5E07-16DC-03A8-781EC52D5ED5}"/>
              </a:ext>
            </a:extLst>
          </p:cNvPr>
          <p:cNvSpPr/>
          <p:nvPr/>
        </p:nvSpPr>
        <p:spPr>
          <a:xfrm>
            <a:off x="5148455"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hlinkClick r:id="rId5" tooltip="Minor Workflow changes, Exclude reviewers, limit assigners, audit log workbox notifications, workflow tasks, all page layout and global / space config. Also doesn't support both Java &amp; REST API's."/>
            <a:extLst>
              <a:ext uri="{FF2B5EF4-FFF2-40B4-BE49-F238E27FC236}">
                <a16:creationId xmlns:a16="http://schemas.microsoft.com/office/drawing/2014/main" id="{C7D2C77F-6DE8-7D20-BC5E-5FCB4B1A83FD}"/>
              </a:ext>
            </a:extLst>
          </p:cNvPr>
          <p:cNvSpPr/>
          <p:nvPr/>
        </p:nvSpPr>
        <p:spPr>
          <a:xfrm>
            <a:off x="5148455"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2D74C83F-3704-6073-0D6F-27566EA02BF2}"/>
              </a:ext>
            </a:extLst>
          </p:cNvPr>
          <p:cNvSpPr/>
          <p:nvPr/>
        </p:nvSpPr>
        <p:spPr>
          <a:xfrm>
            <a:off x="922200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07E70307-FAAA-B344-634E-4F961D41EC8C}"/>
              </a:ext>
            </a:extLst>
          </p:cNvPr>
          <p:cNvSpPr/>
          <p:nvPr/>
        </p:nvSpPr>
        <p:spPr>
          <a:xfrm>
            <a:off x="922200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79D8DB3-FFD7-3644-CC34-34FC956E9526}"/>
              </a:ext>
            </a:extLst>
          </p:cNvPr>
          <p:cNvSpPr/>
          <p:nvPr/>
        </p:nvSpPr>
        <p:spPr>
          <a:xfrm>
            <a:off x="922200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A18CFB35-8426-6BC4-DFA9-B6FAAB14E2C6}"/>
              </a:ext>
            </a:extLst>
          </p:cNvPr>
          <p:cNvSpPr/>
          <p:nvPr/>
        </p:nvSpPr>
        <p:spPr>
          <a:xfrm>
            <a:off x="922200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E2E0BE52-309C-AFF3-C522-68D352CF2953}"/>
              </a:ext>
            </a:extLst>
          </p:cNvPr>
          <p:cNvSpPr/>
          <p:nvPr/>
        </p:nvSpPr>
        <p:spPr>
          <a:xfrm>
            <a:off x="922200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46A0B939-4101-1F26-EA81-B4C12401F4E6}"/>
              </a:ext>
            </a:extLst>
          </p:cNvPr>
          <p:cNvSpPr/>
          <p:nvPr/>
        </p:nvSpPr>
        <p:spPr>
          <a:xfrm>
            <a:off x="922200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8" name="Table 58">
            <a:extLst>
              <a:ext uri="{FF2B5EF4-FFF2-40B4-BE49-F238E27FC236}">
                <a16:creationId xmlns:a16="http://schemas.microsoft.com/office/drawing/2014/main" id="{61FD030F-3940-B838-8291-FD3FB3E5B4A6}"/>
              </a:ext>
            </a:extLst>
          </p:cNvPr>
          <p:cNvGraphicFramePr>
            <a:graphicFrameLocks noGrp="1"/>
          </p:cNvGraphicFramePr>
          <p:nvPr>
            <p:extLst>
              <p:ext uri="{D42A27DB-BD31-4B8C-83A1-F6EECF244321}">
                <p14:modId xmlns:p14="http://schemas.microsoft.com/office/powerpoint/2010/main" val="1175088938"/>
              </p:ext>
            </p:extLst>
          </p:nvPr>
        </p:nvGraphicFramePr>
        <p:xfrm>
          <a:off x="9437931" y="40788"/>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9" name="Oval 8">
            <a:extLst>
              <a:ext uri="{FF2B5EF4-FFF2-40B4-BE49-F238E27FC236}">
                <a16:creationId xmlns:a16="http://schemas.microsoft.com/office/drawing/2014/main" id="{0626E022-8155-8BF5-0EB6-76C5BA073E10}"/>
              </a:ext>
            </a:extLst>
          </p:cNvPr>
          <p:cNvSpPr/>
          <p:nvPr/>
        </p:nvSpPr>
        <p:spPr>
          <a:xfrm>
            <a:off x="6049529"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1DB0EAE8-2DBF-DCAB-76FC-B0E98B296871}"/>
              </a:ext>
            </a:extLst>
          </p:cNvPr>
          <p:cNvSpPr/>
          <p:nvPr/>
        </p:nvSpPr>
        <p:spPr>
          <a:xfrm>
            <a:off x="6950603"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hlinkClick r:id="rId5" tooltip="No feature parity available. Not being migrated."/>
            <a:extLst>
              <a:ext uri="{FF2B5EF4-FFF2-40B4-BE49-F238E27FC236}">
                <a16:creationId xmlns:a16="http://schemas.microsoft.com/office/drawing/2014/main" id="{5E7E6CBC-5F1D-D101-8DD3-69867B2624C0}"/>
              </a:ext>
            </a:extLst>
          </p:cNvPr>
          <p:cNvSpPr/>
          <p:nvPr/>
        </p:nvSpPr>
        <p:spPr>
          <a:xfrm>
            <a:off x="6049529"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hlinkClick r:id="rId5" tooltip="Not needed - Can use built in API token OOTB."/>
            <a:extLst>
              <a:ext uri="{FF2B5EF4-FFF2-40B4-BE49-F238E27FC236}">
                <a16:creationId xmlns:a16="http://schemas.microsoft.com/office/drawing/2014/main" id="{D5730051-6046-21CB-CB5C-21684B6B4BA6}"/>
              </a:ext>
            </a:extLst>
          </p:cNvPr>
          <p:cNvSpPr/>
          <p:nvPr/>
        </p:nvSpPr>
        <p:spPr>
          <a:xfrm>
            <a:off x="6950603" y="39647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hlinkClick r:id="rId5" tooltip="app is not available on Cloud, so no migration listed. There is no alternative option due to Atlassian limitation of not providing access to Cloud database. An alternative approach is to use the available REST API endpoints to bulk get information."/>
            <a:extLst>
              <a:ext uri="{FF2B5EF4-FFF2-40B4-BE49-F238E27FC236}">
                <a16:creationId xmlns:a16="http://schemas.microsoft.com/office/drawing/2014/main" id="{BD9E5B67-F46B-E5F7-2C4C-EDD1CDC8B5C5}"/>
              </a:ext>
            </a:extLst>
          </p:cNvPr>
          <p:cNvSpPr/>
          <p:nvPr/>
        </p:nvSpPr>
        <p:spPr>
          <a:xfrm>
            <a:off x="7851677" y="5659323"/>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5" tooltip="app is not available on Cloud, so no migration listed. There is no alternative option due to Atlassian limitation of not providing access to Cloud database. An alternative approach is to use the available REST API endpoints to bulk get information."/>
            <a:extLst>
              <a:ext uri="{FF2B5EF4-FFF2-40B4-BE49-F238E27FC236}">
                <a16:creationId xmlns:a16="http://schemas.microsoft.com/office/drawing/2014/main" id="{7B624C63-5202-1D20-987D-FCB432B874FD}"/>
              </a:ext>
            </a:extLst>
          </p:cNvPr>
          <p:cNvSpPr/>
          <p:nvPr/>
        </p:nvSpPr>
        <p:spPr>
          <a:xfrm>
            <a:off x="7851677" y="4522820"/>
            <a:ext cx="304800" cy="315310"/>
          </a:xfrm>
          <a:prstGeom prst="ellipse">
            <a:avLst/>
          </a:prstGeom>
          <a:gradFill>
            <a:gsLst>
              <a:gs pos="100000">
                <a:schemeClr val="accent1">
                  <a:lumMod val="5000"/>
                  <a:lumOff val="95000"/>
                </a:schemeClr>
              </a:gs>
              <a:gs pos="53000">
                <a:srgbClr val="5D97E2"/>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hlinkClick r:id="rId5" tooltip="Analytics are provided by Atlassian Cloud as a build-in feature for Premium and Enterprise customers. "/>
            <a:extLst>
              <a:ext uri="{FF2B5EF4-FFF2-40B4-BE49-F238E27FC236}">
                <a16:creationId xmlns:a16="http://schemas.microsoft.com/office/drawing/2014/main" id="{BDC3AA63-02D0-E840-6A8D-53F6903A3C20}"/>
              </a:ext>
            </a:extLst>
          </p:cNvPr>
          <p:cNvSpPr/>
          <p:nvPr/>
        </p:nvSpPr>
        <p:spPr>
          <a:xfrm>
            <a:off x="8752751" y="565932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5" tooltip="Analytics are provided by Atlassian Cloud as a build-in feature for Premium and Enterprise customers. "/>
            <a:extLst>
              <a:ext uri="{FF2B5EF4-FFF2-40B4-BE49-F238E27FC236}">
                <a16:creationId xmlns:a16="http://schemas.microsoft.com/office/drawing/2014/main" id="{D295D6AE-11EF-7808-2CDC-F6FB74819150}"/>
              </a:ext>
            </a:extLst>
          </p:cNvPr>
          <p:cNvSpPr/>
          <p:nvPr/>
        </p:nvSpPr>
        <p:spPr>
          <a:xfrm>
            <a:off x="8752751" y="45228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hlinkClick r:id="rId5" tooltip=" users can download the Confluence Cloud mobile app to access Confluence Cloud on their mobile. Alternatively, users can connect to Confluence via a web browser on their mobile device. Complications can be met if a VPN is required to access Confluence."/>
            <a:extLst>
              <a:ext uri="{FF2B5EF4-FFF2-40B4-BE49-F238E27FC236}">
                <a16:creationId xmlns:a16="http://schemas.microsoft.com/office/drawing/2014/main" id="{E607B932-25D1-000D-DDCE-274E4CEEF920}"/>
              </a:ext>
            </a:extLst>
          </p:cNvPr>
          <p:cNvSpPr/>
          <p:nvPr/>
        </p:nvSpPr>
        <p:spPr>
          <a:xfrm>
            <a:off x="9653825" y="565932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063CF268-6516-FC92-11BF-FDC29275EC54}"/>
              </a:ext>
            </a:extLst>
          </p:cNvPr>
          <p:cNvSpPr/>
          <p:nvPr/>
        </p:nvSpPr>
        <p:spPr>
          <a:xfrm>
            <a:off x="9653825"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hlinkClick r:id="rId5"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DA9E5FC0-B90D-42BB-05F2-3A23B0736C6F}"/>
              </a:ext>
            </a:extLst>
          </p:cNvPr>
          <p:cNvSpPr/>
          <p:nvPr/>
        </p:nvSpPr>
        <p:spPr>
          <a:xfrm>
            <a:off x="4247381" y="565932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A7E3BF54-CE4F-5618-C7A4-86F2CC4E586F}"/>
              </a:ext>
            </a:extLst>
          </p:cNvPr>
          <p:cNvSpPr/>
          <p:nvPr/>
        </p:nvSpPr>
        <p:spPr>
          <a:xfrm>
            <a:off x="4247381"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a:hlinkClick r:id="rId5" tooltip="app is not available on Cloud, so no migration listed. There is no alternative option due to Atlassian limitation of not providing access to Cloud database. An alternative approach is to use the available REST API endpoints to bulk get information."/>
            <a:extLst>
              <a:ext uri="{FF2B5EF4-FFF2-40B4-BE49-F238E27FC236}">
                <a16:creationId xmlns:a16="http://schemas.microsoft.com/office/drawing/2014/main" id="{B57457AB-C65A-87C8-F1A5-ED015E65482C}"/>
              </a:ext>
            </a:extLst>
          </p:cNvPr>
          <p:cNvSpPr/>
          <p:nvPr/>
        </p:nvSpPr>
        <p:spPr>
          <a:xfrm>
            <a:off x="7851677" y="5109107"/>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Oval 48">
            <a:hlinkClick r:id="rId5" tooltip="Analytics are provided by Atlassian Cloud as a build-in feature for Premium and Enterprise customers. "/>
            <a:extLst>
              <a:ext uri="{FF2B5EF4-FFF2-40B4-BE49-F238E27FC236}">
                <a16:creationId xmlns:a16="http://schemas.microsoft.com/office/drawing/2014/main" id="{29CB7DCA-5426-652F-A84A-D87C81D443FF}"/>
              </a:ext>
            </a:extLst>
          </p:cNvPr>
          <p:cNvSpPr/>
          <p:nvPr/>
        </p:nvSpPr>
        <p:spPr>
          <a:xfrm>
            <a:off x="8752751" y="510910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Oval 49">
            <a:hlinkClick r:id="rId5" tooltip=" users can download the Confluence Cloud mobile app to access Confluence Cloud on their mobile. Alternatively, users can connect to Confluence via a web browser on their mobile device. Complications can be met if a VPN is required to access Confluence."/>
            <a:extLst>
              <a:ext uri="{FF2B5EF4-FFF2-40B4-BE49-F238E27FC236}">
                <a16:creationId xmlns:a16="http://schemas.microsoft.com/office/drawing/2014/main" id="{519C2349-6674-25A3-7E58-7C3CBCBC037D}"/>
              </a:ext>
            </a:extLst>
          </p:cNvPr>
          <p:cNvSpPr/>
          <p:nvPr/>
        </p:nvSpPr>
        <p:spPr>
          <a:xfrm>
            <a:off x="9653825" y="510910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a:hlinkClick r:id="rId5" tooltip="A different short key is used to access the macro in Cloud. Custom templates managed in different locations’. No longer enable Google Drive and One Drive integration to embedded diagrams stored in Google Drive and One Drive for use in the Confluence pages"/>
            <a:extLst>
              <a:ext uri="{FF2B5EF4-FFF2-40B4-BE49-F238E27FC236}">
                <a16:creationId xmlns:a16="http://schemas.microsoft.com/office/drawing/2014/main" id="{32D0A6BF-A0A2-EC39-B6AC-77CE21B0BA49}"/>
              </a:ext>
            </a:extLst>
          </p:cNvPr>
          <p:cNvSpPr/>
          <p:nvPr/>
        </p:nvSpPr>
        <p:spPr>
          <a:xfrm>
            <a:off x="4247381" y="510910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26" name="Picture 2" descr="Atlassian Confluence logo transparent PNG - StickPNG">
            <a:extLst>
              <a:ext uri="{FF2B5EF4-FFF2-40B4-BE49-F238E27FC236}">
                <a16:creationId xmlns:a16="http://schemas.microsoft.com/office/drawing/2014/main" id="{69FA9213-F642-EA76-2CDF-C3A8D77AABB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579496" y="-365411"/>
            <a:ext cx="2629842" cy="1577905"/>
          </a:xfrm>
          <a:prstGeom prst="rect">
            <a:avLst/>
          </a:prstGeom>
          <a:noFill/>
          <a:extLst>
            <a:ext uri="{909E8E84-426E-40DD-AFC4-6F175D3DCCD1}">
              <a14:hiddenFill xmlns:a14="http://schemas.microsoft.com/office/drawing/2010/main">
                <a:solidFill>
                  <a:srgbClr val="FFFFFF"/>
                </a:solidFill>
              </a14:hiddenFill>
            </a:ext>
          </a:extLst>
        </p:spPr>
      </p:pic>
      <p:sp>
        <p:nvSpPr>
          <p:cNvPr id="52" name="Oval 51">
            <a:hlinkClick r:id="rId5" tooltip="Migration is not supported by the vendor. The connection will need to be established manually in Cloud after migrating the data and installing the app."/>
            <a:extLst>
              <a:ext uri="{FF2B5EF4-FFF2-40B4-BE49-F238E27FC236}">
                <a16:creationId xmlns:a16="http://schemas.microsoft.com/office/drawing/2014/main" id="{63184FC2-35D4-B1D5-0188-245DDDA95DD4}"/>
              </a:ext>
            </a:extLst>
          </p:cNvPr>
          <p:cNvSpPr/>
          <p:nvPr/>
        </p:nvSpPr>
        <p:spPr>
          <a:xfrm>
            <a:off x="10554899" y="45228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Oval 52">
            <a:hlinkClick r:id="rId5" tooltip="The existing app is not available for Cloud. However, there is an inbuilt functionality in Confluence Cloud to integrate with Slack "/>
            <a:extLst>
              <a:ext uri="{FF2B5EF4-FFF2-40B4-BE49-F238E27FC236}">
                <a16:creationId xmlns:a16="http://schemas.microsoft.com/office/drawing/2014/main" id="{6F758BFC-B9B9-137C-F9A5-B031D90AAAC3}"/>
              </a:ext>
            </a:extLst>
          </p:cNvPr>
          <p:cNvSpPr/>
          <p:nvPr/>
        </p:nvSpPr>
        <p:spPr>
          <a:xfrm>
            <a:off x="11455973" y="45228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a:hlinkClick r:id="rId5" tooltip="The existing app is not available for Cloud. However, there is an inbuilt functionality in Confluence Cloud to integrate with Slack "/>
            <a:extLst>
              <a:ext uri="{FF2B5EF4-FFF2-40B4-BE49-F238E27FC236}">
                <a16:creationId xmlns:a16="http://schemas.microsoft.com/office/drawing/2014/main" id="{EC1BEC85-A796-E15C-7868-982EA5206925}"/>
              </a:ext>
            </a:extLst>
          </p:cNvPr>
          <p:cNvSpPr/>
          <p:nvPr/>
        </p:nvSpPr>
        <p:spPr>
          <a:xfrm>
            <a:off x="11455973" y="5659323"/>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extLst>
              <a:ext uri="{FF2B5EF4-FFF2-40B4-BE49-F238E27FC236}">
                <a16:creationId xmlns:a16="http://schemas.microsoft.com/office/drawing/2014/main" id="{B1BC357F-26BE-7640-1B84-3BEF7FDDB67F}"/>
              </a:ext>
            </a:extLst>
          </p:cNvPr>
          <p:cNvSpPr/>
          <p:nvPr/>
        </p:nvSpPr>
        <p:spPr>
          <a:xfrm>
            <a:off x="10554899"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09B8108B-C520-E4CD-16AA-D081B942793A}"/>
              </a:ext>
            </a:extLst>
          </p:cNvPr>
          <p:cNvSpPr/>
          <p:nvPr/>
        </p:nvSpPr>
        <p:spPr>
          <a:xfrm>
            <a:off x="10554899"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4" name="Oval 1033">
            <a:extLst>
              <a:ext uri="{FF2B5EF4-FFF2-40B4-BE49-F238E27FC236}">
                <a16:creationId xmlns:a16="http://schemas.microsoft.com/office/drawing/2014/main" id="{CDD1172C-9D6B-2FE0-F422-962B0660CC5E}"/>
              </a:ext>
            </a:extLst>
          </p:cNvPr>
          <p:cNvSpPr/>
          <p:nvPr/>
        </p:nvSpPr>
        <p:spPr>
          <a:xfrm>
            <a:off x="7851677"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5" name="Oval 1034">
            <a:extLst>
              <a:ext uri="{FF2B5EF4-FFF2-40B4-BE49-F238E27FC236}">
                <a16:creationId xmlns:a16="http://schemas.microsoft.com/office/drawing/2014/main" id="{FAAEBC58-81BB-1537-179B-9B63A004BAA7}"/>
              </a:ext>
            </a:extLst>
          </p:cNvPr>
          <p:cNvSpPr/>
          <p:nvPr/>
        </p:nvSpPr>
        <p:spPr>
          <a:xfrm>
            <a:off x="8752751"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6" name="Oval 1035">
            <a:extLst>
              <a:ext uri="{FF2B5EF4-FFF2-40B4-BE49-F238E27FC236}">
                <a16:creationId xmlns:a16="http://schemas.microsoft.com/office/drawing/2014/main" id="{2B4E471E-864F-ADF4-537A-7A36137F1A70}"/>
              </a:ext>
            </a:extLst>
          </p:cNvPr>
          <p:cNvSpPr/>
          <p:nvPr/>
        </p:nvSpPr>
        <p:spPr>
          <a:xfrm>
            <a:off x="9653825"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7" name="Oval 1036">
            <a:extLst>
              <a:ext uri="{FF2B5EF4-FFF2-40B4-BE49-F238E27FC236}">
                <a16:creationId xmlns:a16="http://schemas.microsoft.com/office/drawing/2014/main" id="{1904949D-6996-0C80-7CEA-A059F2EA8C47}"/>
              </a:ext>
            </a:extLst>
          </p:cNvPr>
          <p:cNvSpPr/>
          <p:nvPr/>
        </p:nvSpPr>
        <p:spPr>
          <a:xfrm>
            <a:off x="10554899"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8" name="Oval 1037">
            <a:extLst>
              <a:ext uri="{FF2B5EF4-FFF2-40B4-BE49-F238E27FC236}">
                <a16:creationId xmlns:a16="http://schemas.microsoft.com/office/drawing/2014/main" id="{3732A20D-F75D-22B5-AD6F-F607199546E4}"/>
              </a:ext>
            </a:extLst>
          </p:cNvPr>
          <p:cNvSpPr/>
          <p:nvPr/>
        </p:nvSpPr>
        <p:spPr>
          <a:xfrm>
            <a:off x="11455973" y="339574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9" name="Oval 1038">
            <a:extLst>
              <a:ext uri="{FF2B5EF4-FFF2-40B4-BE49-F238E27FC236}">
                <a16:creationId xmlns:a16="http://schemas.microsoft.com/office/drawing/2014/main" id="{056681A7-2406-939E-22AA-5506E6E805AD}"/>
              </a:ext>
            </a:extLst>
          </p:cNvPr>
          <p:cNvSpPr/>
          <p:nvPr/>
        </p:nvSpPr>
        <p:spPr>
          <a:xfrm>
            <a:off x="7851677"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0" name="Oval 1039">
            <a:extLst>
              <a:ext uri="{FF2B5EF4-FFF2-40B4-BE49-F238E27FC236}">
                <a16:creationId xmlns:a16="http://schemas.microsoft.com/office/drawing/2014/main" id="{4E8143FD-CBF0-CE31-5A90-B20E32E816F9}"/>
              </a:ext>
            </a:extLst>
          </p:cNvPr>
          <p:cNvSpPr/>
          <p:nvPr/>
        </p:nvSpPr>
        <p:spPr>
          <a:xfrm>
            <a:off x="8752751"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1" name="Oval 1040">
            <a:extLst>
              <a:ext uri="{FF2B5EF4-FFF2-40B4-BE49-F238E27FC236}">
                <a16:creationId xmlns:a16="http://schemas.microsoft.com/office/drawing/2014/main" id="{BCFF0D88-4A6A-BA3E-0762-05356FCAFBD1}"/>
              </a:ext>
            </a:extLst>
          </p:cNvPr>
          <p:cNvSpPr/>
          <p:nvPr/>
        </p:nvSpPr>
        <p:spPr>
          <a:xfrm>
            <a:off x="9653825"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2" name="Oval 1041">
            <a:extLst>
              <a:ext uri="{FF2B5EF4-FFF2-40B4-BE49-F238E27FC236}">
                <a16:creationId xmlns:a16="http://schemas.microsoft.com/office/drawing/2014/main" id="{187F76A4-1B5D-5BFE-CEE7-19E1E2E1A601}"/>
              </a:ext>
            </a:extLst>
          </p:cNvPr>
          <p:cNvSpPr/>
          <p:nvPr/>
        </p:nvSpPr>
        <p:spPr>
          <a:xfrm>
            <a:off x="10554899"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3" name="Oval 1042">
            <a:extLst>
              <a:ext uri="{FF2B5EF4-FFF2-40B4-BE49-F238E27FC236}">
                <a16:creationId xmlns:a16="http://schemas.microsoft.com/office/drawing/2014/main" id="{4D6C5DDE-6B81-5265-F530-9BF3670D2225}"/>
              </a:ext>
            </a:extLst>
          </p:cNvPr>
          <p:cNvSpPr/>
          <p:nvPr/>
        </p:nvSpPr>
        <p:spPr>
          <a:xfrm>
            <a:off x="11455973" y="39647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4" name="Oval 1043">
            <a:hlinkClick r:id="rId5" tooltip="Migrated using cloud migration assistant no feature difference that affect users. Used in 200 pages in 20+ spaces."/>
            <a:extLst>
              <a:ext uri="{FF2B5EF4-FFF2-40B4-BE49-F238E27FC236}">
                <a16:creationId xmlns:a16="http://schemas.microsoft.com/office/drawing/2014/main" id="{3AF3B15E-D8FC-16EA-FDAB-B6F8DFF7C5D7}"/>
              </a:ext>
            </a:extLst>
          </p:cNvPr>
          <p:cNvSpPr/>
          <p:nvPr/>
        </p:nvSpPr>
        <p:spPr>
          <a:xfrm>
            <a:off x="5148455" y="45228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5" name="Oval 1044">
            <a:hlinkClick r:id="rId5" tooltip="No feature parity available. Not being migrated."/>
            <a:extLst>
              <a:ext uri="{FF2B5EF4-FFF2-40B4-BE49-F238E27FC236}">
                <a16:creationId xmlns:a16="http://schemas.microsoft.com/office/drawing/2014/main" id="{9CF65E65-BCAB-A81D-EC37-AF12FEFF600D}"/>
              </a:ext>
            </a:extLst>
          </p:cNvPr>
          <p:cNvSpPr/>
          <p:nvPr/>
        </p:nvSpPr>
        <p:spPr>
          <a:xfrm>
            <a:off x="6049529" y="452282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6" name="Oval 1045">
            <a:hlinkClick r:id="rId5" tooltip="Not needed - Can use built in API token OOTB."/>
            <a:extLst>
              <a:ext uri="{FF2B5EF4-FFF2-40B4-BE49-F238E27FC236}">
                <a16:creationId xmlns:a16="http://schemas.microsoft.com/office/drawing/2014/main" id="{54A605A3-734A-40AD-A169-2F91518F1BFA}"/>
              </a:ext>
            </a:extLst>
          </p:cNvPr>
          <p:cNvSpPr/>
          <p:nvPr/>
        </p:nvSpPr>
        <p:spPr>
          <a:xfrm>
            <a:off x="6950603" y="452282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7" name="Oval 1046">
            <a:extLst>
              <a:ext uri="{FF2B5EF4-FFF2-40B4-BE49-F238E27FC236}">
                <a16:creationId xmlns:a16="http://schemas.microsoft.com/office/drawing/2014/main" id="{4F517A2C-7F99-D7D0-3FA5-34B79E437983}"/>
              </a:ext>
            </a:extLst>
          </p:cNvPr>
          <p:cNvSpPr/>
          <p:nvPr/>
        </p:nvSpPr>
        <p:spPr>
          <a:xfrm>
            <a:off x="5148455"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8" name="Oval 1047">
            <a:extLst>
              <a:ext uri="{FF2B5EF4-FFF2-40B4-BE49-F238E27FC236}">
                <a16:creationId xmlns:a16="http://schemas.microsoft.com/office/drawing/2014/main" id="{B88AE1FB-1B33-270C-EF0B-8CD49C2E1BEE}"/>
              </a:ext>
            </a:extLst>
          </p:cNvPr>
          <p:cNvSpPr/>
          <p:nvPr/>
        </p:nvSpPr>
        <p:spPr>
          <a:xfrm>
            <a:off x="6049529"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9" name="Oval 1048">
            <a:extLst>
              <a:ext uri="{FF2B5EF4-FFF2-40B4-BE49-F238E27FC236}">
                <a16:creationId xmlns:a16="http://schemas.microsoft.com/office/drawing/2014/main" id="{9B677999-4925-D600-7E88-19A2CC70E86C}"/>
              </a:ext>
            </a:extLst>
          </p:cNvPr>
          <p:cNvSpPr/>
          <p:nvPr/>
        </p:nvSpPr>
        <p:spPr>
          <a:xfrm>
            <a:off x="6950603"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0" name="Oval 1049">
            <a:extLst>
              <a:ext uri="{FF2B5EF4-FFF2-40B4-BE49-F238E27FC236}">
                <a16:creationId xmlns:a16="http://schemas.microsoft.com/office/drawing/2014/main" id="{16716E95-F09D-39F6-3AEA-412DD923776D}"/>
              </a:ext>
            </a:extLst>
          </p:cNvPr>
          <p:cNvSpPr/>
          <p:nvPr/>
        </p:nvSpPr>
        <p:spPr>
          <a:xfrm>
            <a:off x="5148455"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1" name="Oval 1050">
            <a:extLst>
              <a:ext uri="{FF2B5EF4-FFF2-40B4-BE49-F238E27FC236}">
                <a16:creationId xmlns:a16="http://schemas.microsoft.com/office/drawing/2014/main" id="{8D44AF9A-1541-EC9A-93E5-4DCAAD220D8A}"/>
              </a:ext>
            </a:extLst>
          </p:cNvPr>
          <p:cNvSpPr/>
          <p:nvPr/>
        </p:nvSpPr>
        <p:spPr>
          <a:xfrm>
            <a:off x="6049529"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2" name="Oval 1051">
            <a:extLst>
              <a:ext uri="{FF2B5EF4-FFF2-40B4-BE49-F238E27FC236}">
                <a16:creationId xmlns:a16="http://schemas.microsoft.com/office/drawing/2014/main" id="{A5E912BE-510A-8B1D-1198-73E0B307F927}"/>
              </a:ext>
            </a:extLst>
          </p:cNvPr>
          <p:cNvSpPr/>
          <p:nvPr/>
        </p:nvSpPr>
        <p:spPr>
          <a:xfrm>
            <a:off x="6950603"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3" name="Oval 1052">
            <a:hlinkClick r:id="rId5" tooltip="Need to migrate by hand because  Confluence will automatically convert individual tabs, from a body with a macro to a regular macro without body, the content of the body will no longer be accessible in the new editor and tabs won't display correctly."/>
            <a:extLst>
              <a:ext uri="{FF2B5EF4-FFF2-40B4-BE49-F238E27FC236}">
                <a16:creationId xmlns:a16="http://schemas.microsoft.com/office/drawing/2014/main" id="{AFF2ABB2-8BAD-0EB7-9A0A-8087C2F7677B}"/>
              </a:ext>
            </a:extLst>
          </p:cNvPr>
          <p:cNvSpPr/>
          <p:nvPr/>
        </p:nvSpPr>
        <p:spPr>
          <a:xfrm>
            <a:off x="1544159" y="45228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54" name="Oval 1053">
            <a:extLst>
              <a:ext uri="{FF2B5EF4-FFF2-40B4-BE49-F238E27FC236}">
                <a16:creationId xmlns:a16="http://schemas.microsoft.com/office/drawing/2014/main" id="{E8E4FF2B-50E6-DE38-C8BD-863FD4012AB6}"/>
              </a:ext>
            </a:extLst>
          </p:cNvPr>
          <p:cNvSpPr/>
          <p:nvPr/>
        </p:nvSpPr>
        <p:spPr>
          <a:xfrm>
            <a:off x="2445233"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5" name="Oval 1054">
            <a:extLst>
              <a:ext uri="{FF2B5EF4-FFF2-40B4-BE49-F238E27FC236}">
                <a16:creationId xmlns:a16="http://schemas.microsoft.com/office/drawing/2014/main" id="{9CAE4AB8-839E-54C1-9783-01CBFF59ED39}"/>
              </a:ext>
            </a:extLst>
          </p:cNvPr>
          <p:cNvSpPr/>
          <p:nvPr/>
        </p:nvSpPr>
        <p:spPr>
          <a:xfrm>
            <a:off x="3346307" y="452282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6" name="Oval 1055">
            <a:extLst>
              <a:ext uri="{FF2B5EF4-FFF2-40B4-BE49-F238E27FC236}">
                <a16:creationId xmlns:a16="http://schemas.microsoft.com/office/drawing/2014/main" id="{FEDA3FAE-415A-57E8-9CE2-3CF4107D09E2}"/>
              </a:ext>
            </a:extLst>
          </p:cNvPr>
          <p:cNvSpPr/>
          <p:nvPr/>
        </p:nvSpPr>
        <p:spPr>
          <a:xfrm>
            <a:off x="3346307"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7" name="Oval 1056">
            <a:extLst>
              <a:ext uri="{FF2B5EF4-FFF2-40B4-BE49-F238E27FC236}">
                <a16:creationId xmlns:a16="http://schemas.microsoft.com/office/drawing/2014/main" id="{FA94BC14-3AC2-EF8E-10C9-DF3031739F54}"/>
              </a:ext>
            </a:extLst>
          </p:cNvPr>
          <p:cNvSpPr/>
          <p:nvPr/>
        </p:nvSpPr>
        <p:spPr>
          <a:xfrm>
            <a:off x="1544159"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8" name="Oval 1057">
            <a:extLst>
              <a:ext uri="{FF2B5EF4-FFF2-40B4-BE49-F238E27FC236}">
                <a16:creationId xmlns:a16="http://schemas.microsoft.com/office/drawing/2014/main" id="{62D7F6A0-F463-5667-12CB-0677235CC8A1}"/>
              </a:ext>
            </a:extLst>
          </p:cNvPr>
          <p:cNvSpPr/>
          <p:nvPr/>
        </p:nvSpPr>
        <p:spPr>
          <a:xfrm>
            <a:off x="2445233"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9" name="Oval 1058">
            <a:extLst>
              <a:ext uri="{FF2B5EF4-FFF2-40B4-BE49-F238E27FC236}">
                <a16:creationId xmlns:a16="http://schemas.microsoft.com/office/drawing/2014/main" id="{1B14855D-10C5-7DA9-9E79-3EF792D4D2A1}"/>
              </a:ext>
            </a:extLst>
          </p:cNvPr>
          <p:cNvSpPr/>
          <p:nvPr/>
        </p:nvSpPr>
        <p:spPr>
          <a:xfrm>
            <a:off x="3346307" y="565932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2" name="Oval 1061">
            <a:extLst>
              <a:ext uri="{FF2B5EF4-FFF2-40B4-BE49-F238E27FC236}">
                <a16:creationId xmlns:a16="http://schemas.microsoft.com/office/drawing/2014/main" id="{9D62DE88-31BF-AA55-B3D9-3AEBA334A636}"/>
              </a:ext>
            </a:extLst>
          </p:cNvPr>
          <p:cNvSpPr/>
          <p:nvPr/>
        </p:nvSpPr>
        <p:spPr>
          <a:xfrm>
            <a:off x="1544159"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3" name="Oval 1062">
            <a:extLst>
              <a:ext uri="{FF2B5EF4-FFF2-40B4-BE49-F238E27FC236}">
                <a16:creationId xmlns:a16="http://schemas.microsoft.com/office/drawing/2014/main" id="{1A5F14AF-4063-3BC4-393F-A96C9D74B83F}"/>
              </a:ext>
            </a:extLst>
          </p:cNvPr>
          <p:cNvSpPr/>
          <p:nvPr/>
        </p:nvSpPr>
        <p:spPr>
          <a:xfrm>
            <a:off x="2445233" y="510910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5" name="Oval 1064">
            <a:hlinkClick r:id="rId5" tooltip="The existing app is not available for Cloud. However, there is an inbuilt functionality in Confluence Cloud to integrate with Slack "/>
            <a:extLst>
              <a:ext uri="{FF2B5EF4-FFF2-40B4-BE49-F238E27FC236}">
                <a16:creationId xmlns:a16="http://schemas.microsoft.com/office/drawing/2014/main" id="{38A91E0F-D5D5-6D6A-E5CC-03C1B5CE7669}"/>
              </a:ext>
            </a:extLst>
          </p:cNvPr>
          <p:cNvSpPr/>
          <p:nvPr/>
        </p:nvSpPr>
        <p:spPr>
          <a:xfrm>
            <a:off x="11455973" y="5109107"/>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66" name="Picture 1065" descr="Graphical user interface, application&#10;&#10;Description automatically generated">
            <a:extLst>
              <a:ext uri="{FF2B5EF4-FFF2-40B4-BE49-F238E27FC236}">
                <a16:creationId xmlns:a16="http://schemas.microsoft.com/office/drawing/2014/main" id="{FB73A14C-A941-96F5-89CB-CAD0ACFBA5AA}"/>
              </a:ext>
            </a:extLst>
          </p:cNvPr>
          <p:cNvPicPr>
            <a:picLocks noChangeAspect="1"/>
          </p:cNvPicPr>
          <p:nvPr/>
        </p:nvPicPr>
        <p:blipFill rotWithShape="1">
          <a:blip r:embed="rId7">
            <a:extLst>
              <a:ext uri="{BEBA8EAE-BF5A-486C-A8C5-ECC9F3942E4B}">
                <a14:imgProps xmlns:a14="http://schemas.microsoft.com/office/drawing/2010/main">
                  <a14:imgLayer r:embed="rId8">
                    <a14:imgEffect>
                      <a14:backgroundRemoval t="26501" b="41782" l="63567" r="77478"/>
                    </a14:imgEffect>
                  </a14:imgLayer>
                </a14:imgProps>
              </a:ext>
              <a:ext uri="{28A0092B-C50C-407E-A947-70E740481C1C}">
                <a14:useLocalDpi xmlns:a14="http://schemas.microsoft.com/office/drawing/2010/main" val="0"/>
              </a:ext>
            </a:extLst>
          </a:blip>
          <a:srcRect l="61828" t="24591" r="20783" b="56308"/>
          <a:stretch/>
        </p:blipFill>
        <p:spPr>
          <a:xfrm>
            <a:off x="231668" y="5179355"/>
            <a:ext cx="300528" cy="343645"/>
          </a:xfrm>
          <a:prstGeom prst="rect">
            <a:avLst/>
          </a:prstGeom>
        </p:spPr>
      </p:pic>
      <p:pic>
        <p:nvPicPr>
          <p:cNvPr id="1067" name="Picture 1066" descr="Graphical user interface, application&#10;&#10;Description automatically generated">
            <a:extLst>
              <a:ext uri="{FF2B5EF4-FFF2-40B4-BE49-F238E27FC236}">
                <a16:creationId xmlns:a16="http://schemas.microsoft.com/office/drawing/2014/main" id="{E3ACAD7D-2928-9E3C-C2BB-8D785255E0A0}"/>
              </a:ext>
            </a:extLst>
          </p:cNvPr>
          <p:cNvPicPr>
            <a:picLocks noChangeAspect="1"/>
          </p:cNvPicPr>
          <p:nvPr/>
        </p:nvPicPr>
        <p:blipFill rotWithShape="1">
          <a:blip r:embed="rId9">
            <a:extLst>
              <a:ext uri="{28A0092B-C50C-407E-A947-70E740481C1C}">
                <a14:useLocalDpi xmlns:a14="http://schemas.microsoft.com/office/drawing/2010/main" val="0"/>
              </a:ext>
            </a:extLst>
          </a:blip>
          <a:srcRect l="80298" t="73375" b="9010"/>
          <a:stretch/>
        </p:blipFill>
        <p:spPr>
          <a:xfrm>
            <a:off x="230978" y="4480038"/>
            <a:ext cx="331510" cy="308558"/>
          </a:xfrm>
          <a:prstGeom prst="rect">
            <a:avLst/>
          </a:prstGeom>
        </p:spPr>
      </p:pic>
      <p:pic>
        <p:nvPicPr>
          <p:cNvPr id="1070" name="Picture 1069" descr="Graphical user interface, application&#10;&#10;Description automatically generated">
            <a:extLst>
              <a:ext uri="{FF2B5EF4-FFF2-40B4-BE49-F238E27FC236}">
                <a16:creationId xmlns:a16="http://schemas.microsoft.com/office/drawing/2014/main" id="{3C4C2351-2236-68E4-565B-5CA5186DD0CD}"/>
              </a:ext>
            </a:extLst>
          </p:cNvPr>
          <p:cNvPicPr>
            <a:picLocks noChangeAspect="1"/>
          </p:cNvPicPr>
          <p:nvPr/>
        </p:nvPicPr>
        <p:blipFill rotWithShape="1">
          <a:blip r:embed="rId10">
            <a:extLst>
              <a:ext uri="{BEBA8EAE-BF5A-486C-A8C5-ECC9F3942E4B}">
                <a14:imgProps xmlns:a14="http://schemas.microsoft.com/office/drawing/2010/main">
                  <a14:imgLayer r:embed="rId8">
                    <a14:imgEffect>
                      <a14:backgroundRemoval t="50344" b="65259" l="62551" r="78979"/>
                    </a14:imgEffect>
                  </a14:imgLayer>
                </a14:imgProps>
              </a:ext>
              <a:ext uri="{28A0092B-C50C-407E-A947-70E740481C1C}">
                <a14:useLocalDpi xmlns:a14="http://schemas.microsoft.com/office/drawing/2010/main" val="0"/>
              </a:ext>
            </a:extLst>
          </a:blip>
          <a:srcRect l="60497" t="48480" r="18968" b="32877"/>
          <a:stretch/>
        </p:blipFill>
        <p:spPr>
          <a:xfrm>
            <a:off x="218279" y="4053274"/>
            <a:ext cx="307105" cy="290265"/>
          </a:xfrm>
          <a:prstGeom prst="rect">
            <a:avLst/>
          </a:prstGeom>
        </p:spPr>
      </p:pic>
      <p:pic>
        <p:nvPicPr>
          <p:cNvPr id="1071" name="Picture 1070" descr="Graphical user interface, application&#10;&#10;Description automatically generated">
            <a:extLst>
              <a:ext uri="{FF2B5EF4-FFF2-40B4-BE49-F238E27FC236}">
                <a16:creationId xmlns:a16="http://schemas.microsoft.com/office/drawing/2014/main" id="{EAC000A1-4B82-DAEA-8466-16C5DA5E05C6}"/>
              </a:ext>
            </a:extLst>
          </p:cNvPr>
          <p:cNvPicPr>
            <a:picLocks noChangeAspect="1"/>
          </p:cNvPicPr>
          <p:nvPr/>
        </p:nvPicPr>
        <p:blipFill rotWithShape="1">
          <a:blip r:embed="rId9">
            <a:extLst>
              <a:ext uri="{28A0092B-C50C-407E-A947-70E740481C1C}">
                <a14:useLocalDpi xmlns:a14="http://schemas.microsoft.com/office/drawing/2010/main" val="0"/>
              </a:ext>
            </a:extLst>
          </a:blip>
          <a:srcRect t="73341" r="82678" b="9574"/>
          <a:stretch/>
        </p:blipFill>
        <p:spPr>
          <a:xfrm>
            <a:off x="266111" y="5742362"/>
            <a:ext cx="300529" cy="308558"/>
          </a:xfrm>
          <a:prstGeom prst="rect">
            <a:avLst/>
          </a:prstGeom>
        </p:spPr>
      </p:pic>
      <p:pic>
        <p:nvPicPr>
          <p:cNvPr id="3" name="Picture 2" descr="Graphical user interface, application&#10;&#10;Description automatically generated">
            <a:extLst>
              <a:ext uri="{FF2B5EF4-FFF2-40B4-BE49-F238E27FC236}">
                <a16:creationId xmlns:a16="http://schemas.microsoft.com/office/drawing/2014/main" id="{E62FBE84-55BA-F725-2D59-DA3398C32CF1}"/>
              </a:ext>
            </a:extLst>
          </p:cNvPr>
          <p:cNvPicPr>
            <a:picLocks noChangeAspect="1"/>
          </p:cNvPicPr>
          <p:nvPr/>
        </p:nvPicPr>
        <p:blipFill rotWithShape="1">
          <a:blip r:embed="rId11">
            <a:extLst>
              <a:ext uri="{BEBA8EAE-BF5A-486C-A8C5-ECC9F3942E4B}">
                <a14:imgProps xmlns:a14="http://schemas.microsoft.com/office/drawing/2010/main">
                  <a14:imgLayer r:embed="rId8">
                    <a14:imgEffect>
                      <a14:backgroundRemoval t="27150" b="41004" l="22410" r="36322"/>
                    </a14:imgEffect>
                  </a14:imgLayer>
                </a14:imgProps>
              </a:ext>
              <a:ext uri="{28A0092B-C50C-407E-A947-70E740481C1C}">
                <a14:useLocalDpi xmlns:a14="http://schemas.microsoft.com/office/drawing/2010/main" val="0"/>
              </a:ext>
            </a:extLst>
          </a:blip>
          <a:srcRect l="20671" t="25418" r="61939" b="57264"/>
          <a:stretch/>
        </p:blipFill>
        <p:spPr>
          <a:xfrm>
            <a:off x="239501" y="3466086"/>
            <a:ext cx="301679" cy="312762"/>
          </a:xfrm>
          <a:prstGeom prst="rect">
            <a:avLst/>
          </a:prstGeom>
        </p:spPr>
      </p:pic>
    </p:spTree>
    <p:extLst>
      <p:ext uri="{BB962C8B-B14F-4D97-AF65-F5344CB8AC3E}">
        <p14:creationId xmlns:p14="http://schemas.microsoft.com/office/powerpoint/2010/main" val="2564817315"/>
      </p:ext>
    </p:extLst>
  </p:cSld>
  <p:clrMapOvr>
    <a:masterClrMapping/>
  </p:clrMapOvr>
  <p:extLst>
    <p:ext uri="{6950BFC3-D8DA-4A85-94F7-54DA5524770B}">
      <p188:commentRel xmlns:p188="http://schemas.microsoft.com/office/powerpoint/2018/8/main" r:id="rId3"/>
    </p:ext>
  </p:extLs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4</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473061810"/>
              </p:ext>
            </p:extLst>
          </p:nvPr>
        </p:nvGraphicFramePr>
        <p:xfrm>
          <a:off x="237994" y="2153311"/>
          <a:ext cx="10399862" cy="4102346"/>
        </p:xfrm>
        <a:graphic>
          <a:graphicData uri="http://schemas.openxmlformats.org/drawingml/2006/table">
            <a:tbl>
              <a:tblPr firstRow="1" bandRow="1">
                <a:tableStyleId>{5C22544A-7EE6-4342-B048-85BDC9FD1C3A}</a:tableStyleId>
              </a:tblPr>
              <a:tblGrid>
                <a:gridCol w="981206">
                  <a:extLst>
                    <a:ext uri="{9D8B030D-6E8A-4147-A177-3AD203B41FA5}">
                      <a16:colId xmlns:a16="http://schemas.microsoft.com/office/drawing/2014/main" val="380432476"/>
                    </a:ext>
                  </a:extLst>
                </a:gridCol>
                <a:gridCol w="784888">
                  <a:extLst>
                    <a:ext uri="{9D8B030D-6E8A-4147-A177-3AD203B41FA5}">
                      <a16:colId xmlns:a16="http://schemas.microsoft.com/office/drawing/2014/main" val="1343327588"/>
                    </a:ext>
                  </a:extLst>
                </a:gridCol>
                <a:gridCol w="784888">
                  <a:extLst>
                    <a:ext uri="{9D8B030D-6E8A-4147-A177-3AD203B41FA5}">
                      <a16:colId xmlns:a16="http://schemas.microsoft.com/office/drawing/2014/main" val="2719287692"/>
                    </a:ext>
                  </a:extLst>
                </a:gridCol>
                <a:gridCol w="784888">
                  <a:extLst>
                    <a:ext uri="{9D8B030D-6E8A-4147-A177-3AD203B41FA5}">
                      <a16:colId xmlns:a16="http://schemas.microsoft.com/office/drawing/2014/main" val="1968680544"/>
                    </a:ext>
                  </a:extLst>
                </a:gridCol>
                <a:gridCol w="784888">
                  <a:extLst>
                    <a:ext uri="{9D8B030D-6E8A-4147-A177-3AD203B41FA5}">
                      <a16:colId xmlns:a16="http://schemas.microsoft.com/office/drawing/2014/main" val="4099801158"/>
                    </a:ext>
                  </a:extLst>
                </a:gridCol>
                <a:gridCol w="784888">
                  <a:extLst>
                    <a:ext uri="{9D8B030D-6E8A-4147-A177-3AD203B41FA5}">
                      <a16:colId xmlns:a16="http://schemas.microsoft.com/office/drawing/2014/main" val="515991806"/>
                    </a:ext>
                  </a:extLst>
                </a:gridCol>
                <a:gridCol w="784888">
                  <a:extLst>
                    <a:ext uri="{9D8B030D-6E8A-4147-A177-3AD203B41FA5}">
                      <a16:colId xmlns:a16="http://schemas.microsoft.com/office/drawing/2014/main" val="2826762432"/>
                    </a:ext>
                  </a:extLst>
                </a:gridCol>
                <a:gridCol w="784888">
                  <a:extLst>
                    <a:ext uri="{9D8B030D-6E8A-4147-A177-3AD203B41FA5}">
                      <a16:colId xmlns:a16="http://schemas.microsoft.com/office/drawing/2014/main" val="88827074"/>
                    </a:ext>
                  </a:extLst>
                </a:gridCol>
                <a:gridCol w="784888">
                  <a:extLst>
                    <a:ext uri="{9D8B030D-6E8A-4147-A177-3AD203B41FA5}">
                      <a16:colId xmlns:a16="http://schemas.microsoft.com/office/drawing/2014/main" val="1291040742"/>
                    </a:ext>
                  </a:extLst>
                </a:gridCol>
                <a:gridCol w="784888">
                  <a:extLst>
                    <a:ext uri="{9D8B030D-6E8A-4147-A177-3AD203B41FA5}">
                      <a16:colId xmlns:a16="http://schemas.microsoft.com/office/drawing/2014/main" val="953321026"/>
                    </a:ext>
                  </a:extLst>
                </a:gridCol>
                <a:gridCol w="784888">
                  <a:extLst>
                    <a:ext uri="{9D8B030D-6E8A-4147-A177-3AD203B41FA5}">
                      <a16:colId xmlns:a16="http://schemas.microsoft.com/office/drawing/2014/main" val="1869702792"/>
                    </a:ext>
                  </a:extLst>
                </a:gridCol>
                <a:gridCol w="784888">
                  <a:extLst>
                    <a:ext uri="{9D8B030D-6E8A-4147-A177-3AD203B41FA5}">
                      <a16:colId xmlns:a16="http://schemas.microsoft.com/office/drawing/2014/main" val="3800362960"/>
                    </a:ext>
                  </a:extLst>
                </a:gridCol>
                <a:gridCol w="784888">
                  <a:extLst>
                    <a:ext uri="{9D8B030D-6E8A-4147-A177-3AD203B41FA5}">
                      <a16:colId xmlns:a16="http://schemas.microsoft.com/office/drawing/2014/main" val="1023052810"/>
                    </a:ext>
                  </a:extLst>
                </a:gridCol>
              </a:tblGrid>
              <a:tr h="875069">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rtl="0" fontAlgn="t"/>
                      <a:r>
                        <a:rPr lang="en-US" sz="900" b="1" i="0" u="none" strike="noStrike">
                          <a:solidFill>
                            <a:schemeClr val="bg1"/>
                          </a:solidFill>
                          <a:effectLst/>
                          <a:latin typeface="+mn-lt"/>
                        </a:rPr>
                        <a:t>Custom Charts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Xray</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Easy Agile TeamRhythm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Advanced Roadmaps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Configuration Manager for Jira SPI Bundle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Easy Agile Programs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Queue Collapse for JIRA Service Desk</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fr-FR" sz="900" b="1" i="0" u="none" strike="noStrike">
                          <a:solidFill>
                            <a:schemeClr val="bg1"/>
                          </a:solidFill>
                          <a:effectLst/>
                          <a:latin typeface="+mn-lt"/>
                        </a:rPr>
                        <a:t>Structure - Flexible Jira Project Management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Structure.Gantt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Canned Responses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SSO for Atlassian Data Center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Integrity Check for Jira (Configuration Manager)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071443">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Migrated:</a:t>
                      </a:r>
                    </a:p>
                    <a:p>
                      <a:pPr algn="ctr" fontAlgn="t"/>
                      <a:r>
                        <a:rPr lang="en-US" sz="900" b="0" i="0" u="none" strike="noStrike" dirty="0">
                          <a:solidFill>
                            <a:srgbClr val="000000"/>
                          </a:solidFill>
                          <a:effectLst/>
                          <a:latin typeface="+mn-lt"/>
                        </a:rPr>
                        <a:t>Manual migration and recreation of charts.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Migrated: </a:t>
                      </a:r>
                      <a:r>
                        <a:rPr lang="en-US" sz="900" b="0" i="0" u="none" strike="noStrike" dirty="0">
                          <a:solidFill>
                            <a:srgbClr val="000000"/>
                          </a:solidFill>
                          <a:effectLst/>
                          <a:latin typeface="+mn-lt"/>
                        </a:rPr>
                        <a:t>Subtle feature differences to user interface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Migrated:</a:t>
                      </a:r>
                    </a:p>
                    <a:p>
                      <a:pPr algn="ctr" fontAlgn="t"/>
                      <a:r>
                        <a:rPr lang="en-US" sz="900" b="0" i="0" u="none" strike="noStrike" dirty="0">
                          <a:solidFill>
                            <a:srgbClr val="000000"/>
                          </a:solidFill>
                          <a:effectLst/>
                          <a:latin typeface="+mn-lt"/>
                        </a:rPr>
                        <a:t> Users need to be on the most recent version before migration. .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Migrated: </a:t>
                      </a:r>
                    </a:p>
                    <a:p>
                      <a:pPr algn="ctr" fontAlgn="t"/>
                      <a:r>
                        <a:rPr lang="en-US" sz="900" b="0" i="0" u="none" strike="noStrike">
                          <a:solidFill>
                            <a:srgbClr val="000000"/>
                          </a:solidFill>
                          <a:effectLst/>
                          <a:latin typeface="+mn-lt"/>
                        </a:rPr>
                        <a:t>Some fields  not migrated. </a:t>
                      </a:r>
                      <a:br>
                        <a:rPr lang="en-US" sz="900" b="0" i="0" u="none" strike="noStrike">
                          <a:solidFill>
                            <a:srgbClr val="000000"/>
                          </a:solidFill>
                          <a:effectLst/>
                          <a:latin typeface="+mn-lt"/>
                        </a:rPr>
                      </a:br>
                      <a:endParaRPr lang="en-US" sz="900" b="0" i="0" u="none" strike="noStrike">
                        <a:solidFill>
                          <a:srgbClr val="000000"/>
                        </a:solidFill>
                        <a:effectLst/>
                        <a:latin typeface="+mn-lt"/>
                      </a:endParaRP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Migrated:</a:t>
                      </a:r>
                      <a:r>
                        <a:rPr lang="en-US" sz="900" b="0" i="0" u="none" strike="noStrike" dirty="0">
                          <a:solidFill>
                            <a:srgbClr val="000000"/>
                          </a:solidFill>
                          <a:effectLst/>
                          <a:latin typeface="+mn-lt"/>
                        </a:rPr>
                        <a:t> </a:t>
                      </a:r>
                    </a:p>
                    <a:p>
                      <a:pPr algn="ctr" fontAlgn="t"/>
                      <a:r>
                        <a:rPr lang="en-US" sz="900" b="0" i="0" u="none" strike="noStrike" dirty="0">
                          <a:solidFill>
                            <a:srgbClr val="000000"/>
                          </a:solidFill>
                          <a:effectLst/>
                          <a:latin typeface="+mn-lt"/>
                        </a:rPr>
                        <a:t>Built in with CMJ add-on.</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a:solidFill>
                            <a:srgbClr val="000000"/>
                          </a:solidFill>
                          <a:effectLst/>
                          <a:latin typeface="+mn-lt"/>
                        </a:rPr>
                        <a:t>Migrated:</a:t>
                      </a:r>
                      <a:r>
                        <a:rPr lang="en-US" sz="900" b="0" i="0" u="none" strike="noStrike">
                          <a:solidFill>
                            <a:srgbClr val="000000"/>
                          </a:solidFill>
                          <a:effectLst/>
                          <a:latin typeface="+mn-lt"/>
                        </a:rPr>
                        <a:t> </a:t>
                      </a:r>
                    </a:p>
                    <a:p>
                      <a:pPr algn="ctr" fontAlgn="t"/>
                      <a:r>
                        <a:rPr lang="en-US" sz="900" b="0" i="0" u="none" strike="noStrike">
                          <a:solidFill>
                            <a:srgbClr val="000000"/>
                          </a:solidFill>
                          <a:effectLst/>
                          <a:latin typeface="+mn-lt"/>
                        </a:rPr>
                        <a:t>No feature difference.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Migrated:</a:t>
                      </a:r>
                      <a:r>
                        <a:rPr lang="en-US" sz="900" b="0" i="0" u="none" strike="noStrike" dirty="0">
                          <a:solidFill>
                            <a:srgbClr val="000000"/>
                          </a:solidFill>
                          <a:effectLst/>
                          <a:latin typeface="+mn-lt"/>
                        </a:rPr>
                        <a:t> </a:t>
                      </a:r>
                    </a:p>
                    <a:p>
                      <a:pPr algn="ctr" fontAlgn="t"/>
                      <a:r>
                        <a:rPr lang="en-US" sz="900" b="0" i="0" u="none" strike="noStrike" dirty="0">
                          <a:solidFill>
                            <a:srgbClr val="000000"/>
                          </a:solidFill>
                          <a:effectLst/>
                          <a:latin typeface="+mn-lt"/>
                        </a:rPr>
                        <a:t>Queues not Collapsible in the Cloud.</a:t>
                      </a:r>
                    </a:p>
                    <a:p>
                      <a:pPr algn="ctr" fontAlgn="t"/>
                      <a:r>
                        <a:rPr lang="en-US" sz="900" b="0" i="0" u="none" strike="noStrike" dirty="0">
                          <a:solidFill>
                            <a:srgbClr val="000000"/>
                          </a:solidFill>
                          <a:effectLst/>
                          <a:latin typeface="+mn-lt"/>
                        </a:rPr>
                        <a:t>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 </a:t>
                      </a:r>
                    </a:p>
                    <a:p>
                      <a:pPr algn="ctr" fontAlgn="t"/>
                      <a:r>
                        <a:rPr lang="en-US" sz="900" b="0" i="0" u="none" strike="noStrike">
                          <a:solidFill>
                            <a:srgbClr val="000000"/>
                          </a:solidFill>
                          <a:effectLst/>
                          <a:latin typeface="+mn-lt"/>
                        </a:rPr>
                        <a:t>Data center outside of policy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Decommissioned: </a:t>
                      </a:r>
                    </a:p>
                    <a:p>
                      <a:pPr marL="0" marR="0" lvl="0" indent="0" algn="ctr" defTabSz="914400" rtl="0" eaLnBrk="1" fontAlgn="t" latinLnBrk="0" hangingPunct="1">
                        <a:lnSpc>
                          <a:spcPct val="100000"/>
                        </a:lnSpc>
                        <a:spcBef>
                          <a:spcPts val="0"/>
                        </a:spcBef>
                        <a:spcAft>
                          <a:spcPts val="0"/>
                        </a:spcAft>
                        <a:buClrTx/>
                        <a:buSzTx/>
                        <a:buFontTx/>
                        <a:buNone/>
                        <a:tabLst/>
                        <a:defRPr/>
                      </a:pPr>
                      <a:r>
                        <a:rPr lang="en-US" sz="900" b="0" i="0" u="none" strike="noStrike" dirty="0">
                          <a:solidFill>
                            <a:srgbClr val="000000"/>
                          </a:solidFill>
                          <a:effectLst/>
                          <a:latin typeface="+mn-lt"/>
                        </a:rPr>
                        <a:t>Data center outside of policy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sz="900" b="1" i="0" u="none" strike="noStrike" dirty="0">
                          <a:solidFill>
                            <a:srgbClr val="000000"/>
                          </a:solidFill>
                          <a:effectLst/>
                          <a:latin typeface="+mn-lt"/>
                        </a:rPr>
                        <a:t>Decommissioned: </a:t>
                      </a:r>
                    </a:p>
                    <a:p>
                      <a:pPr algn="ctr" fontAlgn="t"/>
                      <a:r>
                        <a:rPr lang="en-US" sz="900" b="0" i="0" u="none" strike="noStrike" dirty="0">
                          <a:solidFill>
                            <a:srgbClr val="000000"/>
                          </a:solidFill>
                          <a:effectLst/>
                          <a:latin typeface="+mn-lt"/>
                        </a:rPr>
                        <a:t>Not available in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Decommissioned: </a:t>
                      </a:r>
                    </a:p>
                    <a:p>
                      <a:pPr algn="ctr" fontAlgn="t"/>
                      <a:r>
                        <a:rPr lang="en-US" sz="900" b="0" i="0" u="none" strike="noStrike" dirty="0">
                          <a:solidFill>
                            <a:srgbClr val="000000"/>
                          </a:solidFill>
                          <a:effectLst/>
                          <a:latin typeface="+mn-lt"/>
                        </a:rPr>
                        <a:t>Replaced by Atlassian access.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dirty="0">
                          <a:solidFill>
                            <a:srgbClr val="000000"/>
                          </a:solidFill>
                          <a:effectLst/>
                          <a:latin typeface="+mn-lt"/>
                        </a:rPr>
                        <a:t>Upgraded:</a:t>
                      </a:r>
                    </a:p>
                    <a:p>
                      <a:pPr algn="ctr" fontAlgn="t"/>
                      <a:r>
                        <a:rPr lang="en-US" sz="900" b="0" i="0" u="none" strike="noStrike" dirty="0">
                          <a:solidFill>
                            <a:srgbClr val="000000"/>
                          </a:solidFill>
                          <a:effectLst/>
                          <a:latin typeface="+mn-lt"/>
                        </a:rPr>
                        <a:t>Built into Configuration manager for Jira.</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979039">
                <a:tc>
                  <a:txBody>
                    <a:bodyPr/>
                    <a:lstStyle/>
                    <a:p>
                      <a:pPr algn="ctr"/>
                      <a:r>
                        <a:rPr lang="en-GB" sz="9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176795">
                <a:tc>
                  <a:txBody>
                    <a:bodyPr/>
                    <a:lstStyle/>
                    <a:p>
                      <a:pPr algn="ctr"/>
                      <a:r>
                        <a:rPr lang="en-GB" sz="900" b="1">
                          <a:latin typeface="+mn-lt"/>
                        </a:rPr>
                        <a:t>T&amp;T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11" name="Oval 10">
            <a:hlinkClick r:id="rId3" tooltip="Users can search for issues in the same way but open ticket for other feature differences."/>
            <a:extLst>
              <a:ext uri="{FF2B5EF4-FFF2-40B4-BE49-F238E27FC236}">
                <a16:creationId xmlns:a16="http://schemas.microsoft.com/office/drawing/2014/main" id="{C749E63C-F5C7-81B3-62B2-9145BAD8BE4D}"/>
              </a:ext>
            </a:extLst>
          </p:cNvPr>
          <p:cNvSpPr/>
          <p:nvPr/>
        </p:nvSpPr>
        <p:spPr>
          <a:xfrm>
            <a:off x="1455045"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hlinkClick r:id="rId3" tooltip="Manual creation of  charts. Users can search for issues in the same way. Ticket to be raised for feature difference information"/>
            <a:extLst>
              <a:ext uri="{FF2B5EF4-FFF2-40B4-BE49-F238E27FC236}">
                <a16:creationId xmlns:a16="http://schemas.microsoft.com/office/drawing/2014/main" id="{D998803A-B4E6-6539-298B-BD3D0282A021}"/>
              </a:ext>
            </a:extLst>
          </p:cNvPr>
          <p:cNvSpPr/>
          <p:nvPr/>
        </p:nvSpPr>
        <p:spPr>
          <a:xfrm>
            <a:off x="1444768" y="4447073"/>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Oval 12">
            <a:hlinkClick r:id="rId3" tooltip="Some subtle feature differences which will lead to a change in the user interface.  Key limitations include some historical data cant be migrated some cucumber settings and test cases aren't coming through."/>
            <a:extLst>
              <a:ext uri="{FF2B5EF4-FFF2-40B4-BE49-F238E27FC236}">
                <a16:creationId xmlns:a16="http://schemas.microsoft.com/office/drawing/2014/main" id="{CBB62F11-483E-DD3E-A61A-D9CF94332A30}"/>
              </a:ext>
            </a:extLst>
          </p:cNvPr>
          <p:cNvSpPr/>
          <p:nvPr/>
        </p:nvSpPr>
        <p:spPr>
          <a:xfrm>
            <a:off x="2232276" y="4447073"/>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hlinkClick r:id="rId3" tooltip="Some subtle feature differences which will lead to a change in the user interface.  Key limitations include some historical data cant be migrated some cucumber settings and test cases aren't coming through."/>
            <a:extLst>
              <a:ext uri="{FF2B5EF4-FFF2-40B4-BE49-F238E27FC236}">
                <a16:creationId xmlns:a16="http://schemas.microsoft.com/office/drawing/2014/main" id="{A3D9C811-2586-2AD7-CBE2-D00D02F67989}"/>
              </a:ext>
            </a:extLst>
          </p:cNvPr>
          <p:cNvSpPr/>
          <p:nvPr/>
        </p:nvSpPr>
        <p:spPr>
          <a:xfrm>
            <a:off x="2240306"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hlinkClick r:id="rId3" tooltip="Similar Feature differences to Easy Agile roadmaps. Users need to be on the most recent version before migration."/>
            <a:extLst>
              <a:ext uri="{FF2B5EF4-FFF2-40B4-BE49-F238E27FC236}">
                <a16:creationId xmlns:a16="http://schemas.microsoft.com/office/drawing/2014/main" id="{5FA57055-1DAD-02C2-AF8F-525810DC519F}"/>
              </a:ext>
            </a:extLst>
          </p:cNvPr>
          <p:cNvSpPr/>
          <p:nvPr/>
        </p:nvSpPr>
        <p:spPr>
          <a:xfrm>
            <a:off x="3019784" y="4447073"/>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hlinkClick r:id="rId3" tooltip="Similar Feature differences to Easy Agile roadmaps. Users need to be on the most recent version before migration."/>
            <a:extLst>
              <a:ext uri="{FF2B5EF4-FFF2-40B4-BE49-F238E27FC236}">
                <a16:creationId xmlns:a16="http://schemas.microsoft.com/office/drawing/2014/main" id="{19526380-F094-D42A-0713-60710348237D}"/>
              </a:ext>
            </a:extLst>
          </p:cNvPr>
          <p:cNvSpPr/>
          <p:nvPr/>
        </p:nvSpPr>
        <p:spPr>
          <a:xfrm>
            <a:off x="3025567"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A0A4F4FF-36FB-0F79-49E5-E308F607CD67}"/>
              </a:ext>
            </a:extLst>
          </p:cNvPr>
          <p:cNvSpPr/>
          <p:nvPr/>
        </p:nvSpPr>
        <p:spPr>
          <a:xfrm>
            <a:off x="3807292" y="444707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hlinkClick r:id="rId3" tooltip="The following arent going to be migrated: Classic plans, Plans with Issue Sources as private filters, Unsaved Scenario Date, Saved Views. Users need to ensure they have the correct version pre-migration. "/>
            <a:extLst>
              <a:ext uri="{FF2B5EF4-FFF2-40B4-BE49-F238E27FC236}">
                <a16:creationId xmlns:a16="http://schemas.microsoft.com/office/drawing/2014/main" id="{540809B8-1AA8-5756-B440-76D2049D2FA3}"/>
              </a:ext>
            </a:extLst>
          </p:cNvPr>
          <p:cNvSpPr/>
          <p:nvPr/>
        </p:nvSpPr>
        <p:spPr>
          <a:xfrm>
            <a:off x="3810828"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hlinkClick r:id="rId3" tooltip="Will be built into Cloud version of the app. See CMJ for changes."/>
            <a:extLst>
              <a:ext uri="{FF2B5EF4-FFF2-40B4-BE49-F238E27FC236}">
                <a16:creationId xmlns:a16="http://schemas.microsoft.com/office/drawing/2014/main" id="{E31048BE-32CC-827B-4443-DEC1D40E883D}"/>
              </a:ext>
            </a:extLst>
          </p:cNvPr>
          <p:cNvSpPr/>
          <p:nvPr/>
        </p:nvSpPr>
        <p:spPr>
          <a:xfrm>
            <a:off x="4592553"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99F8F5D2-DE11-3FA5-F3AB-83C1A765894B}"/>
              </a:ext>
            </a:extLst>
          </p:cNvPr>
          <p:cNvSpPr/>
          <p:nvPr/>
        </p:nvSpPr>
        <p:spPr>
          <a:xfrm>
            <a:off x="4591595" y="5499048"/>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BED3C686-B509-5F3A-0466-0685468E0794}"/>
              </a:ext>
            </a:extLst>
          </p:cNvPr>
          <p:cNvSpPr/>
          <p:nvPr/>
        </p:nvSpPr>
        <p:spPr>
          <a:xfrm>
            <a:off x="5380061" y="444707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3" tooltip="Need to follow migration using JCMA or Jira site import. There is a need to check with security due to data residency."/>
            <a:extLst>
              <a:ext uri="{FF2B5EF4-FFF2-40B4-BE49-F238E27FC236}">
                <a16:creationId xmlns:a16="http://schemas.microsoft.com/office/drawing/2014/main" id="{AFC8AEA1-8766-927F-089D-214376B3A690}"/>
              </a:ext>
            </a:extLst>
          </p:cNvPr>
          <p:cNvSpPr/>
          <p:nvPr/>
        </p:nvSpPr>
        <p:spPr>
          <a:xfrm>
            <a:off x="5376856"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5A64D069-E229-132E-3ADC-34731B8AE833}"/>
              </a:ext>
            </a:extLst>
          </p:cNvPr>
          <p:cNvPicPr>
            <a:picLocks noChangeAspect="1"/>
          </p:cNvPicPr>
          <p:nvPr/>
        </p:nvPicPr>
        <p:blipFill rotWithShape="1">
          <a:blip r:embed="rId4">
            <a:extLst>
              <a:ext uri="{28A0092B-C50C-407E-A947-70E740481C1C}">
                <a14:useLocalDpi xmlns:a14="http://schemas.microsoft.com/office/drawing/2010/main" val="0"/>
              </a:ext>
            </a:extLst>
          </a:blip>
          <a:srcRect l="20671" t="25418" r="61939" b="57264"/>
          <a:stretch/>
        </p:blipFill>
        <p:spPr>
          <a:xfrm>
            <a:off x="430926" y="4159810"/>
            <a:ext cx="531671" cy="551203"/>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2339EF80-D870-572D-0100-0621DC39A287}"/>
              </a:ext>
            </a:extLst>
          </p:cNvPr>
          <p:cNvPicPr>
            <a:picLocks noChangeAspect="1"/>
          </p:cNvPicPr>
          <p:nvPr/>
        </p:nvPicPr>
        <p:blipFill rotWithShape="1">
          <a:blip r:embed="rId4">
            <a:extLst>
              <a:ext uri="{28A0092B-C50C-407E-A947-70E740481C1C}">
                <a14:useLocalDpi xmlns:a14="http://schemas.microsoft.com/office/drawing/2010/main" val="0"/>
              </a:ext>
            </a:extLst>
          </a:blip>
          <a:srcRect l="60497" t="48480" r="18968" b="32877"/>
          <a:stretch/>
        </p:blipFill>
        <p:spPr>
          <a:xfrm>
            <a:off x="405170" y="5329731"/>
            <a:ext cx="583182" cy="551203"/>
          </a:xfrm>
          <a:prstGeom prst="rect">
            <a:avLst/>
          </a:prstGeom>
        </p:spPr>
      </p:pic>
      <p:sp>
        <p:nvSpPr>
          <p:cNvPr id="17" name="Title 1">
            <a:extLst>
              <a:ext uri="{FF2B5EF4-FFF2-40B4-BE49-F238E27FC236}">
                <a16:creationId xmlns:a16="http://schemas.microsoft.com/office/drawing/2014/main" id="{F214AD74-72CF-9539-31C1-842B95910E55}"/>
              </a:ext>
            </a:extLst>
          </p:cNvPr>
          <p:cNvSpPr txBox="1">
            <a:spLocks/>
          </p:cNvSpPr>
          <p:nvPr/>
        </p:nvSpPr>
        <p:spPr>
          <a:xfrm>
            <a:off x="352302" y="158011"/>
            <a:ext cx="10515600" cy="97260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sz="3800" kern="1200">
                <a:solidFill>
                  <a:schemeClr val="bg1"/>
                </a:solidFill>
                <a:latin typeface="Arial" panose="020B0604020202020204" pitchFamily="34" charset="0"/>
                <a:ea typeface="+mj-ea"/>
                <a:cs typeface="Arial" panose="020B0604020202020204" pitchFamily="34" charset="0"/>
              </a:defRPr>
            </a:lvl1pPr>
          </a:lstStyle>
          <a:p>
            <a:r>
              <a:rPr lang="en-GB" dirty="0"/>
              <a:t>Halo:</a:t>
            </a:r>
          </a:p>
          <a:p>
            <a:r>
              <a:rPr lang="en-GB" sz="2200" dirty="0"/>
              <a:t>Jira applications and plug-ins</a:t>
            </a:r>
          </a:p>
        </p:txBody>
      </p:sp>
      <p:sp>
        <p:nvSpPr>
          <p:cNvPr id="18" name="TextBox 17">
            <a:extLst>
              <a:ext uri="{FF2B5EF4-FFF2-40B4-BE49-F238E27FC236}">
                <a16:creationId xmlns:a16="http://schemas.microsoft.com/office/drawing/2014/main" id="{8C06597A-1184-45BF-FE8A-4E5684CA31DA}"/>
              </a:ext>
            </a:extLst>
          </p:cNvPr>
          <p:cNvSpPr txBox="1"/>
          <p:nvPr/>
        </p:nvSpPr>
        <p:spPr>
          <a:xfrm>
            <a:off x="256848" y="1555423"/>
            <a:ext cx="11533701" cy="584775"/>
          </a:xfrm>
          <a:prstGeom prst="rect">
            <a:avLst/>
          </a:prstGeom>
          <a:noFill/>
        </p:spPr>
        <p:txBody>
          <a:bodyPr wrap="square" rtlCol="0">
            <a:spAutoFit/>
          </a:bodyPr>
          <a:lstStyle/>
          <a:p>
            <a:r>
              <a:rPr lang="en-GB" sz="1600"/>
              <a:t>Click on the heat map below to explore how the migration of applications and plug-ins to the Cloud will impact user groups using the Halo/T&amp;T instance of Jira </a:t>
            </a:r>
          </a:p>
        </p:txBody>
      </p:sp>
      <p:sp>
        <p:nvSpPr>
          <p:cNvPr id="40" name="Oval 39">
            <a:extLst>
              <a:ext uri="{FF2B5EF4-FFF2-40B4-BE49-F238E27FC236}">
                <a16:creationId xmlns:a16="http://schemas.microsoft.com/office/drawing/2014/main" id="{2C556905-31CF-6AFF-C07D-FE5D951824AE}"/>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226352B0-DEA4-3B6F-0313-F1D1295802D7}"/>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a:extLst>
              <a:ext uri="{FF2B5EF4-FFF2-40B4-BE49-F238E27FC236}">
                <a16:creationId xmlns:a16="http://schemas.microsoft.com/office/drawing/2014/main" id="{DFC0BD84-0BE2-0B87-6C93-54C1293488EE}"/>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A490E237-5E57-55C9-716F-E51F887E7AB8}"/>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03928755-56A6-F9A1-207F-457001641958}"/>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Oval 45">
            <a:extLst>
              <a:ext uri="{FF2B5EF4-FFF2-40B4-BE49-F238E27FC236}">
                <a16:creationId xmlns:a16="http://schemas.microsoft.com/office/drawing/2014/main" id="{C5515967-E5F5-7904-445C-AFF954A8FD95}"/>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 name="Table 58">
            <a:extLst>
              <a:ext uri="{FF2B5EF4-FFF2-40B4-BE49-F238E27FC236}">
                <a16:creationId xmlns:a16="http://schemas.microsoft.com/office/drawing/2014/main" id="{FBB22AB4-7287-DE86-235B-816FE4950903}"/>
              </a:ext>
            </a:extLst>
          </p:cNvPr>
          <p:cNvGraphicFramePr>
            <a:graphicFrameLocks noGrp="1"/>
          </p:cNvGraphicFramePr>
          <p:nvPr>
            <p:extLst>
              <p:ext uri="{D42A27DB-BD31-4B8C-83A1-F6EECF244321}">
                <p14:modId xmlns:p14="http://schemas.microsoft.com/office/powerpoint/2010/main" val="4128481584"/>
              </p:ext>
            </p:extLst>
          </p:nvPr>
        </p:nvGraphicFramePr>
        <p:xfrm>
          <a:off x="9286533" y="25361"/>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0" name="Oval 9">
            <a:hlinkClick r:id="rId3" tooltip="The icon will be migrated for the queues but they will not be collapsible in Cloud. There is no alternative for the feature in cloud."/>
            <a:extLst>
              <a:ext uri="{FF2B5EF4-FFF2-40B4-BE49-F238E27FC236}">
                <a16:creationId xmlns:a16="http://schemas.microsoft.com/office/drawing/2014/main" id="{5013F539-D554-1F3F-6948-2E41B713DCEB}"/>
              </a:ext>
            </a:extLst>
          </p:cNvPr>
          <p:cNvSpPr/>
          <p:nvPr/>
        </p:nvSpPr>
        <p:spPr>
          <a:xfrm>
            <a:off x="6167569"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hlinkClick r:id="rId3" tooltip="Advanced Roadmaps is the recommended replacement, users should recreate Gants and PM work on Advanced roadmaps or Big Picture Plug in. "/>
            <a:extLst>
              <a:ext uri="{FF2B5EF4-FFF2-40B4-BE49-F238E27FC236}">
                <a16:creationId xmlns:a16="http://schemas.microsoft.com/office/drawing/2014/main" id="{A9427682-9FC2-8BC2-D38D-A3637657EF99}"/>
              </a:ext>
            </a:extLst>
          </p:cNvPr>
          <p:cNvSpPr/>
          <p:nvPr/>
        </p:nvSpPr>
        <p:spPr>
          <a:xfrm>
            <a:off x="6947378" y="549904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hlinkClick r:id="rId3" tooltip="Advanced Roadmaps is the recommended replacement, users should recreate Gants and PM work on Advanced roadmaps or Big Picture Plug in. "/>
            <a:extLst>
              <a:ext uri="{FF2B5EF4-FFF2-40B4-BE49-F238E27FC236}">
                <a16:creationId xmlns:a16="http://schemas.microsoft.com/office/drawing/2014/main" id="{655BAD75-B07F-04AF-7FAD-4620E061DFD2}"/>
              </a:ext>
            </a:extLst>
          </p:cNvPr>
          <p:cNvSpPr/>
          <p:nvPr/>
        </p:nvSpPr>
        <p:spPr>
          <a:xfrm>
            <a:off x="6955077" y="4447073"/>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hlinkClick r:id="rId3" tooltip="The icon will be migrated for the queues but they will not be collapsible in Cloud. There is no alternative for the feature in cloud."/>
            <a:extLst>
              <a:ext uri="{FF2B5EF4-FFF2-40B4-BE49-F238E27FC236}">
                <a16:creationId xmlns:a16="http://schemas.microsoft.com/office/drawing/2014/main" id="{6CC7A9D7-1BD6-C479-1FCD-0AC2B10D7CC3}"/>
              </a:ext>
            </a:extLst>
          </p:cNvPr>
          <p:cNvSpPr/>
          <p:nvPr/>
        </p:nvSpPr>
        <p:spPr>
          <a:xfrm>
            <a:off x="6162117"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hlinkClick r:id="rId3" tooltip="Advanced Roadmaps is the recommended replacement, users should recreate Gants and PM work on Advanced roadmaps or Big Picture Plug in. "/>
            <a:extLst>
              <a:ext uri="{FF2B5EF4-FFF2-40B4-BE49-F238E27FC236}">
                <a16:creationId xmlns:a16="http://schemas.microsoft.com/office/drawing/2014/main" id="{8C53EC7A-76FA-09C8-6DA8-52964616470C}"/>
              </a:ext>
            </a:extLst>
          </p:cNvPr>
          <p:cNvSpPr/>
          <p:nvPr/>
        </p:nvSpPr>
        <p:spPr>
          <a:xfrm>
            <a:off x="7732639" y="5499048"/>
            <a:ext cx="304800" cy="315310"/>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hlinkClick r:id="rId3" tooltip="Advanced Roadmaps is the recommended replacement, users should recreate Gants and PM work on Advanced roadmaps or Big Picture Plug in. "/>
            <a:extLst>
              <a:ext uri="{FF2B5EF4-FFF2-40B4-BE49-F238E27FC236}">
                <a16:creationId xmlns:a16="http://schemas.microsoft.com/office/drawing/2014/main" id="{74710EB3-BD0E-D739-F8CF-8F60CE3EEB38}"/>
              </a:ext>
            </a:extLst>
          </p:cNvPr>
          <p:cNvSpPr/>
          <p:nvPr/>
        </p:nvSpPr>
        <p:spPr>
          <a:xfrm>
            <a:off x="7742585" y="4447073"/>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hlinkClick r:id="rId3" tooltip="Need to either use a paid add-on alternative or automation. Feature may be a replacement."/>
            <a:extLst>
              <a:ext uri="{FF2B5EF4-FFF2-40B4-BE49-F238E27FC236}">
                <a16:creationId xmlns:a16="http://schemas.microsoft.com/office/drawing/2014/main" id="{508ED85E-7827-A4EF-DD5A-9F608F9EF312}"/>
              </a:ext>
            </a:extLst>
          </p:cNvPr>
          <p:cNvSpPr/>
          <p:nvPr/>
        </p:nvSpPr>
        <p:spPr>
          <a:xfrm>
            <a:off x="8530093"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hlinkClick r:id="rId3" tooltip="Need to either use a paid add-on alternative or automation. Feature may be a replacement."/>
            <a:extLst>
              <a:ext uri="{FF2B5EF4-FFF2-40B4-BE49-F238E27FC236}">
                <a16:creationId xmlns:a16="http://schemas.microsoft.com/office/drawing/2014/main" id="{C0E76801-B470-E560-9103-3FD5542A8DB1}"/>
              </a:ext>
            </a:extLst>
          </p:cNvPr>
          <p:cNvSpPr/>
          <p:nvPr/>
        </p:nvSpPr>
        <p:spPr>
          <a:xfrm>
            <a:off x="8517900"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hlinkClick r:id="rId3"/>
            <a:extLst>
              <a:ext uri="{FF2B5EF4-FFF2-40B4-BE49-F238E27FC236}">
                <a16:creationId xmlns:a16="http://schemas.microsoft.com/office/drawing/2014/main" id="{ED6DD45B-5C9E-65F1-4F68-CC317E2EEA55}"/>
              </a:ext>
            </a:extLst>
          </p:cNvPr>
          <p:cNvSpPr/>
          <p:nvPr/>
        </p:nvSpPr>
        <p:spPr>
          <a:xfrm>
            <a:off x="9317601" y="444707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3" tooltip="Replaced by Atlassian access which will provide SSO to the cloud"/>
            <a:extLst>
              <a:ext uri="{FF2B5EF4-FFF2-40B4-BE49-F238E27FC236}">
                <a16:creationId xmlns:a16="http://schemas.microsoft.com/office/drawing/2014/main" id="{A9DB1176-913A-1C9F-892A-F8C1641080FE}"/>
              </a:ext>
            </a:extLst>
          </p:cNvPr>
          <p:cNvSpPr/>
          <p:nvPr/>
        </p:nvSpPr>
        <p:spPr>
          <a:xfrm>
            <a:off x="9303161"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hlinkClick r:id="rId3" tooltip="This is part of Configuration Manager add-on so please refer to Configuration Manager for any migration notes."/>
            <a:extLst>
              <a:ext uri="{FF2B5EF4-FFF2-40B4-BE49-F238E27FC236}">
                <a16:creationId xmlns:a16="http://schemas.microsoft.com/office/drawing/2014/main" id="{5B151FC2-4DA7-5385-AD94-E26527368527}"/>
              </a:ext>
            </a:extLst>
          </p:cNvPr>
          <p:cNvSpPr/>
          <p:nvPr/>
        </p:nvSpPr>
        <p:spPr>
          <a:xfrm>
            <a:off x="10105107" y="4447073"/>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hlinkClick r:id="rId3" tooltip="This is part of Configuration Manager add-on so please refer to Configuration Manager for any migration notes."/>
            <a:extLst>
              <a:ext uri="{FF2B5EF4-FFF2-40B4-BE49-F238E27FC236}">
                <a16:creationId xmlns:a16="http://schemas.microsoft.com/office/drawing/2014/main" id="{16DFFF98-A159-A122-721D-3A5F453E5125}"/>
              </a:ext>
            </a:extLst>
          </p:cNvPr>
          <p:cNvSpPr/>
          <p:nvPr/>
        </p:nvSpPr>
        <p:spPr>
          <a:xfrm>
            <a:off x="10088427" y="5499048"/>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A picture containing font, graphics, logo, graphic design&#10;&#10;Description automatically generated">
            <a:extLst>
              <a:ext uri="{FF2B5EF4-FFF2-40B4-BE49-F238E27FC236}">
                <a16:creationId xmlns:a16="http://schemas.microsoft.com/office/drawing/2014/main" id="{4857063E-6911-C542-8688-58664D337F46}"/>
              </a:ext>
            </a:extLst>
          </p:cNvPr>
          <p:cNvPicPr>
            <a:picLocks noChangeAspect="1"/>
          </p:cNvPicPr>
          <p:nvPr/>
        </p:nvPicPr>
        <p:blipFill rotWithShape="1">
          <a:blip r:embed="rId5">
            <a:extLst>
              <a:ext uri="{28A0092B-C50C-407E-A947-70E740481C1C}">
                <a14:useLocalDpi xmlns:a14="http://schemas.microsoft.com/office/drawing/2010/main" val="0"/>
              </a:ext>
            </a:extLst>
          </a:blip>
          <a:srcRect t="19427" b="31174"/>
          <a:stretch/>
        </p:blipFill>
        <p:spPr>
          <a:xfrm>
            <a:off x="6253522" y="191590"/>
            <a:ext cx="2829894" cy="948257"/>
          </a:xfrm>
          <a:prstGeom prst="rect">
            <a:avLst/>
          </a:prstGeom>
        </p:spPr>
      </p:pic>
    </p:spTree>
    <p:extLst>
      <p:ext uri="{BB962C8B-B14F-4D97-AF65-F5344CB8AC3E}">
        <p14:creationId xmlns:p14="http://schemas.microsoft.com/office/powerpoint/2010/main" val="478455608"/>
      </p:ext>
    </p:extLst>
  </p:cSld>
  <p:clrMapOvr>
    <a:masterClrMapping/>
  </p:clrMapOvr>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t>PHE:</a:t>
            </a:r>
            <a:br>
              <a:rPr kumimoji="0" lang="en-GB" sz="38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br>
            <a:r>
              <a:rPr kumimoji="0" lang="en-GB" sz="2200" b="0" i="0" u="none" strike="noStrike" kern="1200" cap="none" spc="0" normalizeH="0" baseline="0" noProof="0" dirty="0">
                <a:ln>
                  <a:noFill/>
                </a:ln>
                <a:solidFill>
                  <a:srgbClr val="FFFFFF"/>
                </a:solidFill>
                <a:effectLst/>
                <a:uLnTx/>
                <a:uFillTx/>
                <a:latin typeface="Arial" panose="020B0604020202020204" pitchFamily="34" charset="0"/>
                <a:ea typeface="+mj-ea"/>
                <a:cs typeface="Arial" panose="020B0604020202020204" pitchFamily="34" charset="0"/>
              </a:rPr>
              <a:t>Jira applications and plug-Ins:</a:t>
            </a:r>
            <a:endParaRPr lang="en-GB" sz="2200" dirty="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5</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9357222"/>
              </p:ext>
            </p:extLst>
          </p:nvPr>
        </p:nvGraphicFramePr>
        <p:xfrm>
          <a:off x="237994" y="1429409"/>
          <a:ext cx="11023564" cy="4934091"/>
        </p:xfrm>
        <a:graphic>
          <a:graphicData uri="http://schemas.openxmlformats.org/drawingml/2006/table">
            <a:tbl>
              <a:tblPr firstRow="1" bandRow="1">
                <a:tableStyleId>{5C22544A-7EE6-4342-B048-85BDC9FD1C3A}</a:tableStyleId>
              </a:tblPr>
              <a:tblGrid>
                <a:gridCol w="1103404">
                  <a:extLst>
                    <a:ext uri="{9D8B030D-6E8A-4147-A177-3AD203B41FA5}">
                      <a16:colId xmlns:a16="http://schemas.microsoft.com/office/drawing/2014/main" val="380432476"/>
                    </a:ext>
                  </a:extLst>
                </a:gridCol>
                <a:gridCol w="992016">
                  <a:extLst>
                    <a:ext uri="{9D8B030D-6E8A-4147-A177-3AD203B41FA5}">
                      <a16:colId xmlns:a16="http://schemas.microsoft.com/office/drawing/2014/main" val="3121170550"/>
                    </a:ext>
                  </a:extLst>
                </a:gridCol>
                <a:gridCol w="992016">
                  <a:extLst>
                    <a:ext uri="{9D8B030D-6E8A-4147-A177-3AD203B41FA5}">
                      <a16:colId xmlns:a16="http://schemas.microsoft.com/office/drawing/2014/main" val="3018812229"/>
                    </a:ext>
                  </a:extLst>
                </a:gridCol>
                <a:gridCol w="992016">
                  <a:extLst>
                    <a:ext uri="{9D8B030D-6E8A-4147-A177-3AD203B41FA5}">
                      <a16:colId xmlns:a16="http://schemas.microsoft.com/office/drawing/2014/main" val="3514737683"/>
                    </a:ext>
                  </a:extLst>
                </a:gridCol>
                <a:gridCol w="992016">
                  <a:extLst>
                    <a:ext uri="{9D8B030D-6E8A-4147-A177-3AD203B41FA5}">
                      <a16:colId xmlns:a16="http://schemas.microsoft.com/office/drawing/2014/main" val="1609985352"/>
                    </a:ext>
                  </a:extLst>
                </a:gridCol>
                <a:gridCol w="992016">
                  <a:extLst>
                    <a:ext uri="{9D8B030D-6E8A-4147-A177-3AD203B41FA5}">
                      <a16:colId xmlns:a16="http://schemas.microsoft.com/office/drawing/2014/main" val="1343327588"/>
                    </a:ext>
                  </a:extLst>
                </a:gridCol>
                <a:gridCol w="992016">
                  <a:extLst>
                    <a:ext uri="{9D8B030D-6E8A-4147-A177-3AD203B41FA5}">
                      <a16:colId xmlns:a16="http://schemas.microsoft.com/office/drawing/2014/main" val="3049687073"/>
                    </a:ext>
                  </a:extLst>
                </a:gridCol>
                <a:gridCol w="992016">
                  <a:extLst>
                    <a:ext uri="{9D8B030D-6E8A-4147-A177-3AD203B41FA5}">
                      <a16:colId xmlns:a16="http://schemas.microsoft.com/office/drawing/2014/main" val="3223054763"/>
                    </a:ext>
                  </a:extLst>
                </a:gridCol>
                <a:gridCol w="992016">
                  <a:extLst>
                    <a:ext uri="{9D8B030D-6E8A-4147-A177-3AD203B41FA5}">
                      <a16:colId xmlns:a16="http://schemas.microsoft.com/office/drawing/2014/main" val="1220373823"/>
                    </a:ext>
                  </a:extLst>
                </a:gridCol>
                <a:gridCol w="992016">
                  <a:extLst>
                    <a:ext uri="{9D8B030D-6E8A-4147-A177-3AD203B41FA5}">
                      <a16:colId xmlns:a16="http://schemas.microsoft.com/office/drawing/2014/main" val="3701083732"/>
                    </a:ext>
                  </a:extLst>
                </a:gridCol>
                <a:gridCol w="992016">
                  <a:extLst>
                    <a:ext uri="{9D8B030D-6E8A-4147-A177-3AD203B41FA5}">
                      <a16:colId xmlns:a16="http://schemas.microsoft.com/office/drawing/2014/main" val="1008083161"/>
                    </a:ext>
                  </a:extLst>
                </a:gridCol>
              </a:tblGrid>
              <a:tr h="1544621">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ctr"/>
                      <a:r>
                        <a:rPr lang="en-US" sz="900" b="1" i="0" u="none" strike="noStrike">
                          <a:solidFill>
                            <a:schemeClr val="bg1"/>
                          </a:solidFill>
                          <a:effectLst/>
                          <a:latin typeface="+mn-lt"/>
                        </a:rPr>
                        <a:t>Tempo Timesheets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Email This Issue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Smart Checklist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Elements Connect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nn-NO" sz="900" b="1" i="0" u="none" strike="noStrike">
                          <a:solidFill>
                            <a:schemeClr val="bg1"/>
                          </a:solidFill>
                          <a:effectLst/>
                          <a:latin typeface="+mn-lt"/>
                        </a:rPr>
                        <a:t>Microsoft Teams for Jira 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PII Protection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Attachment Checker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Extended Schemes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User Management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Easy Email Attachments for Service Desk</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1276909">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a:t>
                      </a:r>
                    </a:p>
                    <a:p>
                      <a:pPr algn="ctr" fontAlgn="ctr"/>
                      <a:r>
                        <a:rPr lang="en-US" sz="900" b="0" i="0" u="none" strike="noStrike" dirty="0">
                          <a:solidFill>
                            <a:srgbClr val="000000"/>
                          </a:solidFill>
                          <a:effectLst/>
                          <a:latin typeface="+mn-lt"/>
                        </a:rPr>
                        <a:t>Some feature differences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a:t>
                      </a:r>
                    </a:p>
                    <a:p>
                      <a:pPr algn="ctr" fontAlgn="ctr"/>
                      <a:r>
                        <a:rPr lang="en-US" sz="900" b="0" i="0" u="none" strike="noStrike" dirty="0">
                          <a:solidFill>
                            <a:srgbClr val="000000"/>
                          </a:solidFill>
                          <a:effectLst/>
                          <a:latin typeface="+mn-lt"/>
                        </a:rPr>
                        <a:t>Some configuration not migrated. </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 </a:t>
                      </a:r>
                    </a:p>
                    <a:p>
                      <a:pPr algn="ctr" fontAlgn="ctr"/>
                      <a:r>
                        <a:rPr lang="en-US" sz="900" b="0" i="0" u="none" strike="noStrike" dirty="0">
                          <a:solidFill>
                            <a:srgbClr val="000000"/>
                          </a:solidFill>
                          <a:effectLst/>
                          <a:latin typeface="+mn-lt"/>
                        </a:rPr>
                        <a:t>Some feature differences.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Replaced: </a:t>
                      </a:r>
                    </a:p>
                    <a:p>
                      <a:pPr algn="ctr" fontAlgn="ctr"/>
                      <a:r>
                        <a:rPr lang="en-US" sz="900" b="0" i="0" u="none" strike="noStrike" dirty="0">
                          <a:solidFill>
                            <a:srgbClr val="000000"/>
                          </a:solidFill>
                          <a:effectLst/>
                          <a:latin typeface="+mn-lt"/>
                        </a:rPr>
                        <a:t>All live fields need to be converted to snapshots and other feature differences.</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Migrated:</a:t>
                      </a:r>
                    </a:p>
                    <a:p>
                      <a:pPr algn="ctr" fontAlgn="ctr"/>
                      <a:r>
                        <a:rPr lang="en-US" sz="900" b="0" i="0" u="none" strike="noStrike" dirty="0">
                          <a:solidFill>
                            <a:srgbClr val="000000"/>
                          </a:solidFill>
                          <a:effectLst/>
                          <a:latin typeface="+mn-lt"/>
                        </a:rPr>
                        <a:t>Teams admin need to establish new connection.</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Unlicensed app in Jira server.</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No migration possible and no alternative.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No migration or alternative.</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a:solidFill>
                            <a:srgbClr val="000000"/>
                          </a:solidFill>
                          <a:effectLst/>
                          <a:latin typeface="+mn-lt"/>
                        </a:rPr>
                        <a:t>Decommissioned: </a:t>
                      </a:r>
                      <a:r>
                        <a:rPr lang="en-US" sz="900" b="0" i="0" u="none" strike="noStrike" dirty="0">
                          <a:solidFill>
                            <a:srgbClr val="000000"/>
                          </a:solidFill>
                          <a:effectLst/>
                          <a:latin typeface="+mn-lt"/>
                        </a:rPr>
                        <a:t>Most management will be done by Azure AD.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ctr"/>
                      <a:r>
                        <a:rPr lang="en-US" sz="900" b="1" i="0" u="none" strike="noStrike" dirty="0" err="1">
                          <a:solidFill>
                            <a:srgbClr val="000000"/>
                          </a:solidFill>
                          <a:effectLst/>
                          <a:latin typeface="+mn-lt"/>
                        </a:rPr>
                        <a:t>Decommissioned:</a:t>
                      </a:r>
                      <a:r>
                        <a:rPr lang="en-US" sz="900" b="0" i="0" u="none" strike="noStrike" dirty="0" err="1">
                          <a:solidFill>
                            <a:srgbClr val="000000"/>
                          </a:solidFill>
                          <a:effectLst/>
                          <a:latin typeface="+mn-lt"/>
                        </a:rPr>
                        <a:t>Transitions</a:t>
                      </a:r>
                      <a:r>
                        <a:rPr lang="en-US" sz="900" b="0" i="0" u="none" strike="noStrike" dirty="0">
                          <a:solidFill>
                            <a:srgbClr val="000000"/>
                          </a:solidFill>
                          <a:effectLst/>
                          <a:latin typeface="+mn-lt"/>
                        </a:rPr>
                        <a:t> and validators used as a workaround.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1076341">
                <a:tc>
                  <a:txBody>
                    <a:bodyPr/>
                    <a:lstStyle/>
                    <a:p>
                      <a:pPr algn="ctr"/>
                      <a:r>
                        <a:rPr lang="en-GB" sz="900" b="1" dirty="0">
                          <a:latin typeface="+mn-lt"/>
                        </a:rPr>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036220">
                <a:tc>
                  <a:txBody>
                    <a:bodyPr/>
                    <a:lstStyle/>
                    <a:p>
                      <a:pPr algn="ctr"/>
                      <a:r>
                        <a:rPr lang="en-GB" sz="900" b="1">
                          <a:latin typeface="+mn-lt"/>
                        </a:rPr>
                        <a:t>PHE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3" name="Oval 2">
            <a:hlinkClick r:id="rId3" tooltip="Some feature differences, most usage found is related to tempo teams, logging of time and expenses. Limitations include; Log Expenses not available recommended to use Cost Tracker instead, Groups in Teams not supported, Logging time of issues limited."/>
            <a:extLst>
              <a:ext uri="{FF2B5EF4-FFF2-40B4-BE49-F238E27FC236}">
                <a16:creationId xmlns:a16="http://schemas.microsoft.com/office/drawing/2014/main" id="{CD220765-AF75-287F-DB8D-D09EB6EB3656}"/>
              </a:ext>
            </a:extLst>
          </p:cNvPr>
          <p:cNvSpPr/>
          <p:nvPr/>
        </p:nvSpPr>
        <p:spPr>
          <a:xfrm>
            <a:off x="1696972"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 6">
            <a:hlinkClick r:id="rId3" tooltip="Some feature differences, most usage found is related to tempo teams, logging of time and expenses. Limitations include; Log Expenses not available recommended to use Cost Tracker instead, Groups in Teams not supported, Logging time of issues limited."/>
            <a:extLst>
              <a:ext uri="{FF2B5EF4-FFF2-40B4-BE49-F238E27FC236}">
                <a16:creationId xmlns:a16="http://schemas.microsoft.com/office/drawing/2014/main" id="{623D84A7-4398-E3BB-8AAB-3826EBCD2246}"/>
              </a:ext>
            </a:extLst>
          </p:cNvPr>
          <p:cNvSpPr/>
          <p:nvPr/>
        </p:nvSpPr>
        <p:spPr>
          <a:xfrm>
            <a:off x="1696972" y="566504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a:hlinkClick r:id="rId3" tooltip="Some configuration that is outdated will not be migrated. There is an add on update that will be required before migration. "/>
            <a:extLst>
              <a:ext uri="{FF2B5EF4-FFF2-40B4-BE49-F238E27FC236}">
                <a16:creationId xmlns:a16="http://schemas.microsoft.com/office/drawing/2014/main" id="{E567C3D4-4A72-5091-6DF6-199146E733C0}"/>
              </a:ext>
            </a:extLst>
          </p:cNvPr>
          <p:cNvSpPr/>
          <p:nvPr/>
        </p:nvSpPr>
        <p:spPr>
          <a:xfrm>
            <a:off x="2688745" y="46319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a:hlinkClick r:id="rId3" tooltip="Some configuration that is outdated will not be migrated. There is an add on update that will be required before migration. "/>
            <a:extLst>
              <a:ext uri="{FF2B5EF4-FFF2-40B4-BE49-F238E27FC236}">
                <a16:creationId xmlns:a16="http://schemas.microsoft.com/office/drawing/2014/main" id="{CB60D7F4-6EF8-D1A2-D7A5-7BC205B58288}"/>
              </a:ext>
            </a:extLst>
          </p:cNvPr>
          <p:cNvSpPr/>
          <p:nvPr/>
        </p:nvSpPr>
        <p:spPr>
          <a:xfrm>
            <a:off x="2686462" y="566504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hlinkClick r:id="rId3" tooltip="Some feature differences Some configuration that is outdated will not be migrated. There is an add on update that will be required before migration. "/>
            <a:extLst>
              <a:ext uri="{FF2B5EF4-FFF2-40B4-BE49-F238E27FC236}">
                <a16:creationId xmlns:a16="http://schemas.microsoft.com/office/drawing/2014/main" id="{D6C6B8DE-49D2-5554-13E7-F7B817B633D6}"/>
              </a:ext>
            </a:extLst>
          </p:cNvPr>
          <p:cNvSpPr/>
          <p:nvPr/>
        </p:nvSpPr>
        <p:spPr>
          <a:xfrm>
            <a:off x="3680518" y="4631920"/>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a:hlinkClick r:id="rId3" tooltip="Some feature differences Some configuration that is outdated will not be migrated. There is an add on update that will be required before migration. "/>
            <a:extLst>
              <a:ext uri="{FF2B5EF4-FFF2-40B4-BE49-F238E27FC236}">
                <a16:creationId xmlns:a16="http://schemas.microsoft.com/office/drawing/2014/main" id="{FB98C0DA-4295-9BB9-0DB3-53030AAFB20D}"/>
              </a:ext>
            </a:extLst>
          </p:cNvPr>
          <p:cNvSpPr/>
          <p:nvPr/>
        </p:nvSpPr>
        <p:spPr>
          <a:xfrm>
            <a:off x="3675952" y="5665045"/>
            <a:ext cx="304800" cy="315310"/>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a:hlinkClick r:id="rId3" tooltip="Manual recreation of configuration. All live fields need to be converted to snapshots, post functions arent available and the rule action feature is no longer available but isn't currently in use anyway"/>
            <a:extLst>
              <a:ext uri="{FF2B5EF4-FFF2-40B4-BE49-F238E27FC236}">
                <a16:creationId xmlns:a16="http://schemas.microsoft.com/office/drawing/2014/main" id="{994498D5-4EAD-909A-8997-11A19AFFF735}"/>
              </a:ext>
            </a:extLst>
          </p:cNvPr>
          <p:cNvSpPr/>
          <p:nvPr/>
        </p:nvSpPr>
        <p:spPr>
          <a:xfrm>
            <a:off x="4672291" y="4631920"/>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hlinkClick r:id="rId3" tooltip="All live fields need to be converted to snapshots, post functions arent available and the rule action feature is no longer available but isn't currently in use anyway"/>
            <a:extLst>
              <a:ext uri="{FF2B5EF4-FFF2-40B4-BE49-F238E27FC236}">
                <a16:creationId xmlns:a16="http://schemas.microsoft.com/office/drawing/2014/main" id="{8FDEA508-46E2-9F0D-0BA3-7356CD210F71}"/>
              </a:ext>
            </a:extLst>
          </p:cNvPr>
          <p:cNvSpPr/>
          <p:nvPr/>
        </p:nvSpPr>
        <p:spPr>
          <a:xfrm>
            <a:off x="4665442" y="566504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hlinkClick r:id="rId3" tooltip="Teams admin need to establish new connection with cloud based app. No data migration needed."/>
            <a:extLst>
              <a:ext uri="{FF2B5EF4-FFF2-40B4-BE49-F238E27FC236}">
                <a16:creationId xmlns:a16="http://schemas.microsoft.com/office/drawing/2014/main" id="{4AC94463-6787-5628-9EBF-CE55187CB2C7}"/>
              </a:ext>
            </a:extLst>
          </p:cNvPr>
          <p:cNvSpPr/>
          <p:nvPr/>
        </p:nvSpPr>
        <p:spPr>
          <a:xfrm>
            <a:off x="5664064" y="4631920"/>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19AFCD47-86CD-B6EC-6D90-84BA5386E59E}"/>
              </a:ext>
            </a:extLst>
          </p:cNvPr>
          <p:cNvSpPr/>
          <p:nvPr/>
        </p:nvSpPr>
        <p:spPr>
          <a:xfrm>
            <a:off x="5654932" y="566504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4E84E221-496A-E3A1-5B6A-8A0920FAD62C}"/>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9E057C60-7483-DA98-A6FE-2E03F2CBFE10}"/>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8FE5C3B4-A6EC-FA4B-757B-5162F0A0C47A}"/>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3ABADCBB-1A41-597C-2C72-CB1492A3FCD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14F7B8A-57DE-2B76-C911-A1E605122625}"/>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752E6B63-44E6-2A57-7E2A-EC4DE60A5E3D}"/>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26" name="Table 58">
            <a:extLst>
              <a:ext uri="{FF2B5EF4-FFF2-40B4-BE49-F238E27FC236}">
                <a16:creationId xmlns:a16="http://schemas.microsoft.com/office/drawing/2014/main" id="{CF6E54CC-67D0-9E2A-E05E-5B7C1E97B7CA}"/>
              </a:ext>
            </a:extLst>
          </p:cNvPr>
          <p:cNvGraphicFramePr>
            <a:graphicFrameLocks noGrp="1"/>
          </p:cNvGraphicFramePr>
          <p:nvPr>
            <p:extLst>
              <p:ext uri="{D42A27DB-BD31-4B8C-83A1-F6EECF244321}">
                <p14:modId xmlns:p14="http://schemas.microsoft.com/office/powerpoint/2010/main" val="332292887"/>
              </p:ext>
            </p:extLst>
          </p:nvPr>
        </p:nvGraphicFramePr>
        <p:xfrm>
          <a:off x="9273074" y="39036"/>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pic>
        <p:nvPicPr>
          <p:cNvPr id="27" name="Picture 26" descr="Graphical user interface, application&#10;&#10;Description automatically generated">
            <a:extLst>
              <a:ext uri="{FF2B5EF4-FFF2-40B4-BE49-F238E27FC236}">
                <a16:creationId xmlns:a16="http://schemas.microsoft.com/office/drawing/2014/main" id="{18BAC040-C5C5-424B-FC1F-8930C0DD5581}"/>
              </a:ext>
            </a:extLst>
          </p:cNvPr>
          <p:cNvPicPr>
            <a:picLocks noChangeAspect="1"/>
          </p:cNvPicPr>
          <p:nvPr/>
        </p:nvPicPr>
        <p:blipFill rotWithShape="1">
          <a:blip r:embed="rId4">
            <a:extLst>
              <a:ext uri="{28A0092B-C50C-407E-A947-70E740481C1C}">
                <a14:useLocalDpi xmlns:a14="http://schemas.microsoft.com/office/drawing/2010/main" val="0"/>
              </a:ext>
            </a:extLst>
          </a:blip>
          <a:srcRect l="80298" t="73375" b="9010"/>
          <a:stretch/>
        </p:blipFill>
        <p:spPr>
          <a:xfrm>
            <a:off x="467051" y="4417344"/>
            <a:ext cx="590956" cy="550041"/>
          </a:xfrm>
          <a:prstGeom prst="rect">
            <a:avLst/>
          </a:prstGeom>
        </p:spPr>
      </p:pic>
      <p:pic>
        <p:nvPicPr>
          <p:cNvPr id="29" name="Picture 28" descr="A picture containing font, graphics, logo, graphic design&#10;&#10;Description automatically generated">
            <a:extLst>
              <a:ext uri="{FF2B5EF4-FFF2-40B4-BE49-F238E27FC236}">
                <a16:creationId xmlns:a16="http://schemas.microsoft.com/office/drawing/2014/main" id="{9C89D58A-92F5-6FF8-4E1C-6287E79068A8}"/>
              </a:ext>
            </a:extLst>
          </p:cNvPr>
          <p:cNvPicPr>
            <a:picLocks noChangeAspect="1"/>
          </p:cNvPicPr>
          <p:nvPr/>
        </p:nvPicPr>
        <p:blipFill rotWithShape="1">
          <a:blip r:embed="rId5">
            <a:extLst>
              <a:ext uri="{28A0092B-C50C-407E-A947-70E740481C1C}">
                <a14:useLocalDpi xmlns:a14="http://schemas.microsoft.com/office/drawing/2010/main" val="0"/>
              </a:ext>
            </a:extLst>
          </a:blip>
          <a:srcRect t="19427" b="31174"/>
          <a:stretch/>
        </p:blipFill>
        <p:spPr>
          <a:xfrm>
            <a:off x="5822490" y="268106"/>
            <a:ext cx="2829894" cy="948257"/>
          </a:xfrm>
          <a:prstGeom prst="rect">
            <a:avLst/>
          </a:prstGeom>
        </p:spPr>
      </p:pic>
      <p:sp>
        <p:nvSpPr>
          <p:cNvPr id="30" name="Oval 29">
            <a:hlinkClick r:id="rId3" tooltip="Feature is built into Jira. No data migration required."/>
            <a:extLst>
              <a:ext uri="{FF2B5EF4-FFF2-40B4-BE49-F238E27FC236}">
                <a16:creationId xmlns:a16="http://schemas.microsoft.com/office/drawing/2014/main" id="{D7A13874-95E4-E5CD-77E5-C25DB1B80B44}"/>
              </a:ext>
            </a:extLst>
          </p:cNvPr>
          <p:cNvSpPr/>
          <p:nvPr/>
        </p:nvSpPr>
        <p:spPr>
          <a:xfrm>
            <a:off x="6655837"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hlinkClick r:id="rId3" tooltip="Feature is built into Jira. No data migration required."/>
            <a:extLst>
              <a:ext uri="{FF2B5EF4-FFF2-40B4-BE49-F238E27FC236}">
                <a16:creationId xmlns:a16="http://schemas.microsoft.com/office/drawing/2014/main" id="{3502C7A2-53E0-4258-1817-EA9197A9C31F}"/>
              </a:ext>
            </a:extLst>
          </p:cNvPr>
          <p:cNvSpPr/>
          <p:nvPr/>
        </p:nvSpPr>
        <p:spPr>
          <a:xfrm>
            <a:off x="6644422" y="56650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3" tooltip="No migration possible and no alternative. There is currently an open feature request."/>
            <a:extLst>
              <a:ext uri="{FF2B5EF4-FFF2-40B4-BE49-F238E27FC236}">
                <a16:creationId xmlns:a16="http://schemas.microsoft.com/office/drawing/2014/main" id="{587747EB-82DE-74CC-97B0-1E793D51E076}"/>
              </a:ext>
            </a:extLst>
          </p:cNvPr>
          <p:cNvSpPr/>
          <p:nvPr/>
        </p:nvSpPr>
        <p:spPr>
          <a:xfrm>
            <a:off x="7647610" y="4631920"/>
            <a:ext cx="304800" cy="315310"/>
          </a:xfrm>
          <a:prstGeom prst="ellipse">
            <a:avLst/>
          </a:prstGeom>
          <a:gradFill>
            <a:gsLst>
              <a:gs pos="100000">
                <a:schemeClr val="accent1">
                  <a:lumMod val="5000"/>
                  <a:lumOff val="95000"/>
                </a:schemeClr>
              </a:gs>
              <a:gs pos="53000">
                <a:srgbClr val="5D97E2"/>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hlinkClick r:id="rId3" tooltip="No migration possible and no alternative. There is currently an open feature request."/>
            <a:extLst>
              <a:ext uri="{FF2B5EF4-FFF2-40B4-BE49-F238E27FC236}">
                <a16:creationId xmlns:a16="http://schemas.microsoft.com/office/drawing/2014/main" id="{39AF0C3B-81BE-80EB-B5CA-BF37A5154C5E}"/>
              </a:ext>
            </a:extLst>
          </p:cNvPr>
          <p:cNvSpPr/>
          <p:nvPr/>
        </p:nvSpPr>
        <p:spPr>
          <a:xfrm>
            <a:off x="7633912" y="566504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hlinkClick r:id="rId3" tooltip=" All priorities and resolutions will be available as global context in Cloud, there is not separation per projects. No migration path available."/>
            <a:extLst>
              <a:ext uri="{FF2B5EF4-FFF2-40B4-BE49-F238E27FC236}">
                <a16:creationId xmlns:a16="http://schemas.microsoft.com/office/drawing/2014/main" id="{D685ABF5-F77A-F739-5C77-52DC53E675DF}"/>
              </a:ext>
            </a:extLst>
          </p:cNvPr>
          <p:cNvSpPr/>
          <p:nvPr/>
        </p:nvSpPr>
        <p:spPr>
          <a:xfrm>
            <a:off x="8639383"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hlinkClick r:id="rId3" tooltip=" All priorities and resolutions will be available as global context in Cloud, there is not separation per projects. No migration path available."/>
            <a:extLst>
              <a:ext uri="{FF2B5EF4-FFF2-40B4-BE49-F238E27FC236}">
                <a16:creationId xmlns:a16="http://schemas.microsoft.com/office/drawing/2014/main" id="{41022188-FC74-2A12-CA4D-201F04D1EE4A}"/>
              </a:ext>
            </a:extLst>
          </p:cNvPr>
          <p:cNvSpPr/>
          <p:nvPr/>
        </p:nvSpPr>
        <p:spPr>
          <a:xfrm>
            <a:off x="8623402" y="56650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3" tooltip="Most management will be done by Azure AD. Atlassian Access will be used for visualisations of access and reports. Believed to only have been used for bulk actions."/>
            <a:extLst>
              <a:ext uri="{FF2B5EF4-FFF2-40B4-BE49-F238E27FC236}">
                <a16:creationId xmlns:a16="http://schemas.microsoft.com/office/drawing/2014/main" id="{B60109B7-B729-7F3C-1B8F-A4C8D570099F}"/>
              </a:ext>
            </a:extLst>
          </p:cNvPr>
          <p:cNvSpPr/>
          <p:nvPr/>
        </p:nvSpPr>
        <p:spPr>
          <a:xfrm>
            <a:off x="9631156" y="4631920"/>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hlinkClick r:id="rId3" tooltip="Most management will be done by Azure AD. Atlassian Access will be used for visualisations of access and reports. Believed to only have been used for bulk actions."/>
            <a:extLst>
              <a:ext uri="{FF2B5EF4-FFF2-40B4-BE49-F238E27FC236}">
                <a16:creationId xmlns:a16="http://schemas.microsoft.com/office/drawing/2014/main" id="{D9EC3E7D-E5E9-93ED-D397-4EDBBDC05955}"/>
              </a:ext>
            </a:extLst>
          </p:cNvPr>
          <p:cNvSpPr/>
          <p:nvPr/>
        </p:nvSpPr>
        <p:spPr>
          <a:xfrm>
            <a:off x="9612892" y="5665045"/>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hlinkClick r:id="rId3" tooltip="This app is mostly used for verification of attachments extensions. However it has an expired license on Jira server, so no need to migrate it."/>
            <a:extLst>
              <a:ext uri="{FF2B5EF4-FFF2-40B4-BE49-F238E27FC236}">
                <a16:creationId xmlns:a16="http://schemas.microsoft.com/office/drawing/2014/main" id="{E9D5993A-3326-8412-77CB-5540BB3FA19C}"/>
              </a:ext>
            </a:extLst>
          </p:cNvPr>
          <p:cNvSpPr/>
          <p:nvPr/>
        </p:nvSpPr>
        <p:spPr>
          <a:xfrm>
            <a:off x="10622930" y="4631920"/>
            <a:ext cx="304800" cy="315310"/>
          </a:xfrm>
          <a:prstGeom prst="ellipse">
            <a:avLst/>
          </a:prstGeom>
          <a:gradFill>
            <a:gsLst>
              <a:gs pos="100000">
                <a:schemeClr val="accent1">
                  <a:lumMod val="5000"/>
                  <a:lumOff val="95000"/>
                </a:schemeClr>
              </a:gs>
              <a:gs pos="53000">
                <a:srgbClr val="5D97E2"/>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hlinkClick r:id="rId3" tooltip="This app is mostly used for verification of attachments extensions. However it has an expired license on Jira server, so no need to migrate it."/>
            <a:extLst>
              <a:ext uri="{FF2B5EF4-FFF2-40B4-BE49-F238E27FC236}">
                <a16:creationId xmlns:a16="http://schemas.microsoft.com/office/drawing/2014/main" id="{1BA8A293-A917-7E6E-7FEE-CFACD1500B7E}"/>
              </a:ext>
            </a:extLst>
          </p:cNvPr>
          <p:cNvSpPr/>
          <p:nvPr/>
        </p:nvSpPr>
        <p:spPr>
          <a:xfrm>
            <a:off x="10602382" y="5665045"/>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0" name="Picture 39" descr="Graphical user interface, application&#10;&#10;Description automatically generated">
            <a:extLst>
              <a:ext uri="{FF2B5EF4-FFF2-40B4-BE49-F238E27FC236}">
                <a16:creationId xmlns:a16="http://schemas.microsoft.com/office/drawing/2014/main" id="{0046A204-E3D4-4767-21A9-7B8E000A2239}"/>
              </a:ext>
            </a:extLst>
          </p:cNvPr>
          <p:cNvPicPr>
            <a:picLocks noChangeAspect="1"/>
          </p:cNvPicPr>
          <p:nvPr/>
        </p:nvPicPr>
        <p:blipFill rotWithShape="1">
          <a:blip r:embed="rId4">
            <a:extLst>
              <a:ext uri="{28A0092B-C50C-407E-A947-70E740481C1C}">
                <a14:useLocalDpi xmlns:a14="http://schemas.microsoft.com/office/drawing/2010/main" val="0"/>
              </a:ext>
            </a:extLst>
          </a:blip>
          <a:srcRect l="61828" t="24591" r="20783" b="56308"/>
          <a:stretch/>
        </p:blipFill>
        <p:spPr>
          <a:xfrm>
            <a:off x="481608" y="5348928"/>
            <a:ext cx="590955" cy="675739"/>
          </a:xfrm>
          <a:prstGeom prst="rect">
            <a:avLst/>
          </a:prstGeom>
        </p:spPr>
      </p:pic>
    </p:spTree>
    <p:extLst>
      <p:ext uri="{BB962C8B-B14F-4D97-AF65-F5344CB8AC3E}">
        <p14:creationId xmlns:p14="http://schemas.microsoft.com/office/powerpoint/2010/main" val="2162748070"/>
      </p:ext>
    </p:extLst>
  </p:cSld>
  <p:clrMapOvr>
    <a:masterClrMapping/>
  </p:clrMapOvr>
  <p:extLst>
    <p:ext uri="{6950BFC3-D8DA-4A85-94F7-54DA5524770B}">
      <p188:commentRel xmlns:p188="http://schemas.microsoft.com/office/powerpoint/2018/8/main" r:id="rId2"/>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lang="en-GB"/>
              <a:t>Change impact assessment</a:t>
            </a:r>
            <a:br>
              <a:rPr lang="en-GB"/>
            </a:br>
            <a:r>
              <a:rPr lang="en-GB" sz="2200"/>
              <a:t>Integrations by Persona group</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6</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675282187"/>
              </p:ext>
            </p:extLst>
          </p:nvPr>
        </p:nvGraphicFramePr>
        <p:xfrm>
          <a:off x="237995" y="1429409"/>
          <a:ext cx="10724624" cy="4820708"/>
        </p:xfrm>
        <a:graphic>
          <a:graphicData uri="http://schemas.openxmlformats.org/drawingml/2006/table">
            <a:tbl>
              <a:tblPr firstRow="1" bandRow="1">
                <a:tableStyleId>{5C22544A-7EE6-4342-B048-85BDC9FD1C3A}</a:tableStyleId>
              </a:tblPr>
              <a:tblGrid>
                <a:gridCol w="1197613">
                  <a:extLst>
                    <a:ext uri="{9D8B030D-6E8A-4147-A177-3AD203B41FA5}">
                      <a16:colId xmlns:a16="http://schemas.microsoft.com/office/drawing/2014/main" val="380432476"/>
                    </a:ext>
                  </a:extLst>
                </a:gridCol>
                <a:gridCol w="732847">
                  <a:extLst>
                    <a:ext uri="{9D8B030D-6E8A-4147-A177-3AD203B41FA5}">
                      <a16:colId xmlns:a16="http://schemas.microsoft.com/office/drawing/2014/main" val="3121170550"/>
                    </a:ext>
                  </a:extLst>
                </a:gridCol>
                <a:gridCol w="732847">
                  <a:extLst>
                    <a:ext uri="{9D8B030D-6E8A-4147-A177-3AD203B41FA5}">
                      <a16:colId xmlns:a16="http://schemas.microsoft.com/office/drawing/2014/main" val="2541738000"/>
                    </a:ext>
                  </a:extLst>
                </a:gridCol>
                <a:gridCol w="732847">
                  <a:extLst>
                    <a:ext uri="{9D8B030D-6E8A-4147-A177-3AD203B41FA5}">
                      <a16:colId xmlns:a16="http://schemas.microsoft.com/office/drawing/2014/main" val="2084039846"/>
                    </a:ext>
                  </a:extLst>
                </a:gridCol>
                <a:gridCol w="732847">
                  <a:extLst>
                    <a:ext uri="{9D8B030D-6E8A-4147-A177-3AD203B41FA5}">
                      <a16:colId xmlns:a16="http://schemas.microsoft.com/office/drawing/2014/main" val="1343327588"/>
                    </a:ext>
                  </a:extLst>
                </a:gridCol>
                <a:gridCol w="732847">
                  <a:extLst>
                    <a:ext uri="{9D8B030D-6E8A-4147-A177-3AD203B41FA5}">
                      <a16:colId xmlns:a16="http://schemas.microsoft.com/office/drawing/2014/main" val="3049687073"/>
                    </a:ext>
                  </a:extLst>
                </a:gridCol>
                <a:gridCol w="732847">
                  <a:extLst>
                    <a:ext uri="{9D8B030D-6E8A-4147-A177-3AD203B41FA5}">
                      <a16:colId xmlns:a16="http://schemas.microsoft.com/office/drawing/2014/main" val="2719287692"/>
                    </a:ext>
                  </a:extLst>
                </a:gridCol>
                <a:gridCol w="732847">
                  <a:extLst>
                    <a:ext uri="{9D8B030D-6E8A-4147-A177-3AD203B41FA5}">
                      <a16:colId xmlns:a16="http://schemas.microsoft.com/office/drawing/2014/main" val="95032028"/>
                    </a:ext>
                  </a:extLst>
                </a:gridCol>
                <a:gridCol w="732847">
                  <a:extLst>
                    <a:ext uri="{9D8B030D-6E8A-4147-A177-3AD203B41FA5}">
                      <a16:colId xmlns:a16="http://schemas.microsoft.com/office/drawing/2014/main" val="1968680544"/>
                    </a:ext>
                  </a:extLst>
                </a:gridCol>
                <a:gridCol w="732847">
                  <a:extLst>
                    <a:ext uri="{9D8B030D-6E8A-4147-A177-3AD203B41FA5}">
                      <a16:colId xmlns:a16="http://schemas.microsoft.com/office/drawing/2014/main" val="2658221661"/>
                    </a:ext>
                  </a:extLst>
                </a:gridCol>
                <a:gridCol w="732847">
                  <a:extLst>
                    <a:ext uri="{9D8B030D-6E8A-4147-A177-3AD203B41FA5}">
                      <a16:colId xmlns:a16="http://schemas.microsoft.com/office/drawing/2014/main" val="4099801158"/>
                    </a:ext>
                  </a:extLst>
                </a:gridCol>
                <a:gridCol w="732847">
                  <a:extLst>
                    <a:ext uri="{9D8B030D-6E8A-4147-A177-3AD203B41FA5}">
                      <a16:colId xmlns:a16="http://schemas.microsoft.com/office/drawing/2014/main" val="3919430479"/>
                    </a:ext>
                  </a:extLst>
                </a:gridCol>
                <a:gridCol w="732847">
                  <a:extLst>
                    <a:ext uri="{9D8B030D-6E8A-4147-A177-3AD203B41FA5}">
                      <a16:colId xmlns:a16="http://schemas.microsoft.com/office/drawing/2014/main" val="515991806"/>
                    </a:ext>
                  </a:extLst>
                </a:gridCol>
                <a:gridCol w="732847">
                  <a:extLst>
                    <a:ext uri="{9D8B030D-6E8A-4147-A177-3AD203B41FA5}">
                      <a16:colId xmlns:a16="http://schemas.microsoft.com/office/drawing/2014/main" val="2826762432"/>
                    </a:ext>
                  </a:extLst>
                </a:gridCol>
              </a:tblGrid>
              <a:tr h="502514">
                <a:tc>
                  <a:txBody>
                    <a:bodyPr/>
                    <a:lstStyle/>
                    <a:p>
                      <a:pPr algn="ctr"/>
                      <a:r>
                        <a:rPr lang="en-GB" sz="800" dirty="0"/>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t" latinLnBrk="0" hangingPunct="1"/>
                      <a:r>
                        <a:rPr lang="en-US" sz="800" b="1" kern="1200">
                          <a:solidFill>
                            <a:schemeClr val="lt1"/>
                          </a:solidFill>
                          <a:latin typeface="+mn-lt"/>
                          <a:ea typeface="+mn-ea"/>
                          <a:cs typeface="+mn-cs"/>
                        </a:rPr>
                        <a:t>BitBucket</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Bamboo</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Slack</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Github</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PowerBI</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dirty="0">
                          <a:solidFill>
                            <a:schemeClr val="lt1"/>
                          </a:solidFill>
                          <a:latin typeface="+mn-lt"/>
                          <a:ea typeface="+mn-ea"/>
                          <a:cs typeface="+mn-cs"/>
                        </a:rPr>
                        <a:t>SNOW </a:t>
                      </a:r>
                      <a:r>
                        <a:rPr lang="en-US" sz="800" b="1" kern="1200" dirty="0" err="1">
                          <a:solidFill>
                            <a:schemeClr val="lt1"/>
                          </a:solidFill>
                          <a:latin typeface="+mn-lt"/>
                          <a:ea typeface="+mn-ea"/>
                          <a:cs typeface="+mn-cs"/>
                        </a:rPr>
                        <a:t>WebHook</a:t>
                      </a:r>
                      <a:r>
                        <a:rPr lang="en-US" sz="800" b="1" kern="1200" dirty="0">
                          <a:solidFill>
                            <a:schemeClr val="lt1"/>
                          </a:solidFill>
                          <a:latin typeface="+mn-lt"/>
                          <a:ea typeface="+mn-ea"/>
                          <a:cs typeface="+mn-cs"/>
                        </a:rPr>
                        <a:t> Listener </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AzureDevOps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JSM Incoming Mailboxes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Webhook/ Ops Genie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Confluence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CrowdServer</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a:solidFill>
                            <a:schemeClr val="lt1"/>
                          </a:solidFill>
                          <a:latin typeface="+mn-lt"/>
                          <a:ea typeface="+mn-ea"/>
                          <a:cs typeface="+mn-cs"/>
                        </a:rPr>
                        <a:t>Kahootz</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800" b="1" kern="1200" dirty="0">
                          <a:solidFill>
                            <a:schemeClr val="lt1"/>
                          </a:solidFill>
                          <a:latin typeface="+mn-lt"/>
                          <a:ea typeface="+mn-ea"/>
                          <a:cs typeface="+mn-cs"/>
                        </a:rPr>
                        <a:t>Trello</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848855">
                <a:tc>
                  <a:txBody>
                    <a:bodyPr/>
                    <a:lstStyle/>
                    <a:p>
                      <a:pPr algn="ctr"/>
                      <a:r>
                        <a:rPr lang="en-GB" sz="800" b="1"/>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t>Admins need to re-create application link in Cloud.</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t>Admins need to re-create application link in Cloud.</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a:t>Admins will need to connect new and remove existing.</a:t>
                      </a:r>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a:solidFill>
                            <a:schemeClr val="tx1"/>
                          </a:solidFill>
                        </a:rPr>
                        <a:t>Kiran to </a:t>
                      </a:r>
                      <a:r>
                        <a:rPr lang="en-US" sz="800">
                          <a:solidFill>
                            <a:schemeClr val="tx1"/>
                          </a:solidFill>
                        </a:rPr>
                        <a:t>Create a new connection on Github side</a:t>
                      </a:r>
                      <a:endParaRPr lang="en-GB" sz="80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Will not be integrated with Jira.</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a:t>Set up activities only.</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No integration no migration required.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t>No mailboxes setup for any of the JSM projects.</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a:t>Linked to offloading covid project, no integration required.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800" dirty="0"/>
                        <a:t>Links need updated, there will be some work post migration to update.</a:t>
                      </a:r>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SSO being Replaced.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Not Migrated.</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800" dirty="0"/>
                        <a:t>Not being migrated as considered a luxury.</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62219">
                <a:tc>
                  <a:txBody>
                    <a:bodyPr/>
                    <a:lstStyle/>
                    <a:p>
                      <a:pPr algn="r"/>
                      <a:r>
                        <a:rPr lang="en-GB" sz="800" b="1"/>
                        <a:t>Leadership</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562219">
                <a:tc>
                  <a:txBody>
                    <a:bodyPr/>
                    <a:lstStyle/>
                    <a:p>
                      <a:pPr algn="r"/>
                      <a:r>
                        <a:rPr lang="en-GB" sz="800" b="1" dirty="0"/>
                        <a:t>Site</a:t>
                      </a:r>
                    </a:p>
                    <a:p>
                      <a:pPr algn="r"/>
                      <a:r>
                        <a:rPr lang="en-GB" sz="800" b="1" dirty="0"/>
                        <a:t>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562219">
                <a:tc>
                  <a:txBody>
                    <a:bodyPr/>
                    <a:lstStyle/>
                    <a:p>
                      <a:pPr algn="r"/>
                      <a:r>
                        <a:rPr lang="en-GB" sz="800" b="1"/>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endParaRPr lang="en-GB" sz="800" dirty="0"/>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62219">
                <a:tc>
                  <a:txBody>
                    <a:bodyPr/>
                    <a:lstStyle/>
                    <a:p>
                      <a:pPr algn="r"/>
                      <a:r>
                        <a:rPr lang="en-GB" sz="800" b="1"/>
                        <a:t>PHE Projects </a:t>
                      </a:r>
                    </a:p>
                    <a:p>
                      <a:pPr algn="r"/>
                      <a:r>
                        <a:rPr lang="en-GB" sz="8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562219">
                <a:tc>
                  <a:txBody>
                    <a:bodyPr/>
                    <a:lstStyle/>
                    <a:p>
                      <a:pPr algn="r"/>
                      <a:r>
                        <a:rPr lang="en-GB" sz="800" b="1"/>
                        <a:t>T&amp;T Projects </a:t>
                      </a:r>
                    </a:p>
                    <a:p>
                      <a:pPr algn="r"/>
                      <a:r>
                        <a:rPr lang="en-GB" sz="8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62219">
                <a:tc>
                  <a:txBody>
                    <a:bodyPr/>
                    <a:lstStyle/>
                    <a:p>
                      <a:pPr algn="r"/>
                      <a:r>
                        <a:rPr lang="en-GB" sz="800" b="1"/>
                        <a:t>External users, partners, vendors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8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sp>
        <p:nvSpPr>
          <p:cNvPr id="3" name="Oval 2">
            <a:extLst>
              <a:ext uri="{FF2B5EF4-FFF2-40B4-BE49-F238E27FC236}">
                <a16:creationId xmlns:a16="http://schemas.microsoft.com/office/drawing/2014/main" id="{1603AF9F-7953-AB9A-BFFF-6B796A944954}"/>
              </a:ext>
            </a:extLst>
          </p:cNvPr>
          <p:cNvSpPr/>
          <p:nvPr/>
        </p:nvSpPr>
        <p:spPr>
          <a:xfrm>
            <a:off x="161987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Oval 54">
            <a:hlinkClick r:id="rId3" tooltip="Atlassian will recreate the link in cloud during migration. "/>
            <a:extLst>
              <a:ext uri="{FF2B5EF4-FFF2-40B4-BE49-F238E27FC236}">
                <a16:creationId xmlns:a16="http://schemas.microsoft.com/office/drawing/2014/main" id="{544E8E69-39EE-BBDD-0BFC-983320504C35}"/>
              </a:ext>
            </a:extLst>
          </p:cNvPr>
          <p:cNvSpPr/>
          <p:nvPr/>
        </p:nvSpPr>
        <p:spPr>
          <a:xfrm>
            <a:off x="1616281"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Oval 55">
            <a:extLst>
              <a:ext uri="{FF2B5EF4-FFF2-40B4-BE49-F238E27FC236}">
                <a16:creationId xmlns:a16="http://schemas.microsoft.com/office/drawing/2014/main" id="{3FA63A69-33A5-7741-837B-B95EAE15CAC3}"/>
              </a:ext>
            </a:extLst>
          </p:cNvPr>
          <p:cNvSpPr/>
          <p:nvPr/>
        </p:nvSpPr>
        <p:spPr>
          <a:xfrm>
            <a:off x="1616281" y="410669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Oval 56">
            <a:extLst>
              <a:ext uri="{FF2B5EF4-FFF2-40B4-BE49-F238E27FC236}">
                <a16:creationId xmlns:a16="http://schemas.microsoft.com/office/drawing/2014/main" id="{E0F61DC2-A3DB-0D91-213F-92121FC03183}"/>
              </a:ext>
            </a:extLst>
          </p:cNvPr>
          <p:cNvSpPr/>
          <p:nvPr/>
        </p:nvSpPr>
        <p:spPr>
          <a:xfrm>
            <a:off x="1613586"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Oval 57">
            <a:extLst>
              <a:ext uri="{FF2B5EF4-FFF2-40B4-BE49-F238E27FC236}">
                <a16:creationId xmlns:a16="http://schemas.microsoft.com/office/drawing/2014/main" id="{867ADB8F-AF1F-4D09-CEBC-D5B89B900D24}"/>
              </a:ext>
            </a:extLst>
          </p:cNvPr>
          <p:cNvSpPr/>
          <p:nvPr/>
        </p:nvSpPr>
        <p:spPr>
          <a:xfrm>
            <a:off x="1608388"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Oval 58">
            <a:extLst>
              <a:ext uri="{FF2B5EF4-FFF2-40B4-BE49-F238E27FC236}">
                <a16:creationId xmlns:a16="http://schemas.microsoft.com/office/drawing/2014/main" id="{FF7EAEEC-EF87-F8B8-C603-BB79EBED17AB}"/>
              </a:ext>
            </a:extLst>
          </p:cNvPr>
          <p:cNvSpPr/>
          <p:nvPr/>
        </p:nvSpPr>
        <p:spPr>
          <a:xfrm>
            <a:off x="160958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val 59">
            <a:extLst>
              <a:ext uri="{FF2B5EF4-FFF2-40B4-BE49-F238E27FC236}">
                <a16:creationId xmlns:a16="http://schemas.microsoft.com/office/drawing/2014/main" id="{600D53C7-E042-9EBD-8B03-D62851A1EE23}"/>
              </a:ext>
            </a:extLst>
          </p:cNvPr>
          <p:cNvSpPr/>
          <p:nvPr/>
        </p:nvSpPr>
        <p:spPr>
          <a:xfrm>
            <a:off x="235411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42469048-757B-E15F-D744-9E4CAEEDC200}"/>
              </a:ext>
            </a:extLst>
          </p:cNvPr>
          <p:cNvSpPr/>
          <p:nvPr/>
        </p:nvSpPr>
        <p:spPr>
          <a:xfrm>
            <a:off x="23493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extLst>
              <a:ext uri="{FF2B5EF4-FFF2-40B4-BE49-F238E27FC236}">
                <a16:creationId xmlns:a16="http://schemas.microsoft.com/office/drawing/2014/main" id="{652A7465-1C08-7C04-E79C-210A4D926C14}"/>
              </a:ext>
            </a:extLst>
          </p:cNvPr>
          <p:cNvSpPr/>
          <p:nvPr/>
        </p:nvSpPr>
        <p:spPr>
          <a:xfrm>
            <a:off x="2348275"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9A8D9140-7E98-5229-1839-E62AC178B453}"/>
              </a:ext>
            </a:extLst>
          </p:cNvPr>
          <p:cNvSpPr/>
          <p:nvPr/>
        </p:nvSpPr>
        <p:spPr>
          <a:xfrm>
            <a:off x="2343449"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extLst>
              <a:ext uri="{FF2B5EF4-FFF2-40B4-BE49-F238E27FC236}">
                <a16:creationId xmlns:a16="http://schemas.microsoft.com/office/drawing/2014/main" id="{64ACE0DF-70CB-BCFD-79D5-29FE559B2729}"/>
              </a:ext>
            </a:extLst>
          </p:cNvPr>
          <p:cNvSpPr/>
          <p:nvPr/>
        </p:nvSpPr>
        <p:spPr>
          <a:xfrm>
            <a:off x="2344557"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hlinkClick r:id="rId3" tooltip="Atlassian will recreate the link in cloud during migration. "/>
            <a:extLst>
              <a:ext uri="{FF2B5EF4-FFF2-40B4-BE49-F238E27FC236}">
                <a16:creationId xmlns:a16="http://schemas.microsoft.com/office/drawing/2014/main" id="{4FA0F8D7-A87B-847C-B3CC-21F7D4D0ED13}"/>
              </a:ext>
            </a:extLst>
          </p:cNvPr>
          <p:cNvSpPr/>
          <p:nvPr/>
        </p:nvSpPr>
        <p:spPr>
          <a:xfrm>
            <a:off x="2350778"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Oval 66">
            <a:extLst>
              <a:ext uri="{FF2B5EF4-FFF2-40B4-BE49-F238E27FC236}">
                <a16:creationId xmlns:a16="http://schemas.microsoft.com/office/drawing/2014/main" id="{088DDF8E-B7BE-985B-979D-5FE9A9F3DD06}"/>
              </a:ext>
            </a:extLst>
          </p:cNvPr>
          <p:cNvSpPr/>
          <p:nvPr/>
        </p:nvSpPr>
        <p:spPr>
          <a:xfrm>
            <a:off x="308835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Oval 67">
            <a:extLst>
              <a:ext uri="{FF2B5EF4-FFF2-40B4-BE49-F238E27FC236}">
                <a16:creationId xmlns:a16="http://schemas.microsoft.com/office/drawing/2014/main" id="{662D151E-79BC-1B9B-6604-B147F4403889}"/>
              </a:ext>
            </a:extLst>
          </p:cNvPr>
          <p:cNvSpPr/>
          <p:nvPr/>
        </p:nvSpPr>
        <p:spPr>
          <a:xfrm>
            <a:off x="30824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Oval 68">
            <a:extLst>
              <a:ext uri="{FF2B5EF4-FFF2-40B4-BE49-F238E27FC236}">
                <a16:creationId xmlns:a16="http://schemas.microsoft.com/office/drawing/2014/main" id="{36D6DB08-B76E-1F45-2FA1-C649D7761068}"/>
              </a:ext>
            </a:extLst>
          </p:cNvPr>
          <p:cNvSpPr/>
          <p:nvPr/>
        </p:nvSpPr>
        <p:spPr>
          <a:xfrm>
            <a:off x="3082964"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hlinkClick r:id="rId3" tooltip="The integration to Opsgenie is pointing to COVID-19 project which is off-loading at 19th of June, so no need to create the integration with Cloud. Same for the Webhook that is pointing to Opsgenie for Halo Support and Jupiter IQS projects."/>
            <a:extLst>
              <a:ext uri="{FF2B5EF4-FFF2-40B4-BE49-F238E27FC236}">
                <a16:creationId xmlns:a16="http://schemas.microsoft.com/office/drawing/2014/main" id="{60B9E323-16B9-D624-D6D0-7B369C9C9B4A}"/>
              </a:ext>
            </a:extLst>
          </p:cNvPr>
          <p:cNvSpPr/>
          <p:nvPr/>
        </p:nvSpPr>
        <p:spPr>
          <a:xfrm>
            <a:off x="7511012" y="524373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Oval 70">
            <a:extLst>
              <a:ext uri="{FF2B5EF4-FFF2-40B4-BE49-F238E27FC236}">
                <a16:creationId xmlns:a16="http://schemas.microsoft.com/office/drawing/2014/main" id="{CBB67B27-93D6-85FE-B81C-C2AB2F84A980}"/>
              </a:ext>
            </a:extLst>
          </p:cNvPr>
          <p:cNvSpPr/>
          <p:nvPr/>
        </p:nvSpPr>
        <p:spPr>
          <a:xfrm>
            <a:off x="307953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Oval 71">
            <a:hlinkClick r:id="rId3" tooltip="Some work by admins to reconnect slack integrations , copying the configuration from PHE Server."/>
            <a:extLst>
              <a:ext uri="{FF2B5EF4-FFF2-40B4-BE49-F238E27FC236}">
                <a16:creationId xmlns:a16="http://schemas.microsoft.com/office/drawing/2014/main" id="{11F416A4-695F-B7FF-4BD7-4A063FAB0A14}"/>
              </a:ext>
            </a:extLst>
          </p:cNvPr>
          <p:cNvSpPr/>
          <p:nvPr/>
        </p:nvSpPr>
        <p:spPr>
          <a:xfrm>
            <a:off x="3085275" y="3538084"/>
            <a:ext cx="304800" cy="315310"/>
          </a:xfrm>
          <a:prstGeom prst="ellipse">
            <a:avLst/>
          </a:prstGeom>
          <a:gradFill>
            <a:gsLst>
              <a:gs pos="100000">
                <a:schemeClr val="accent1">
                  <a:lumMod val="5000"/>
                  <a:lumOff val="95000"/>
                </a:schemeClr>
              </a:gs>
              <a:gs pos="53000">
                <a:srgbClr val="5D97E2"/>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hlinkClick r:id="rId3" tooltip="May require workarounds for some reports. Current use is automated."/>
            <a:extLst>
              <a:ext uri="{FF2B5EF4-FFF2-40B4-BE49-F238E27FC236}">
                <a16:creationId xmlns:a16="http://schemas.microsoft.com/office/drawing/2014/main" id="{388ED0D5-7418-C9E5-DCE6-9FF2E43E5002}"/>
              </a:ext>
            </a:extLst>
          </p:cNvPr>
          <p:cNvSpPr/>
          <p:nvPr/>
        </p:nvSpPr>
        <p:spPr>
          <a:xfrm>
            <a:off x="4556831" y="299054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Oval 73">
            <a:extLst>
              <a:ext uri="{FF2B5EF4-FFF2-40B4-BE49-F238E27FC236}">
                <a16:creationId xmlns:a16="http://schemas.microsoft.com/office/drawing/2014/main" id="{1C83D3CE-18E1-BB80-4A9E-752EAADAA483}"/>
              </a:ext>
            </a:extLst>
          </p:cNvPr>
          <p:cNvSpPr/>
          <p:nvPr/>
        </p:nvSpPr>
        <p:spPr>
          <a:xfrm>
            <a:off x="38155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5" name="Oval 74">
            <a:hlinkClick r:id="rId3"/>
            <a:extLst>
              <a:ext uri="{FF2B5EF4-FFF2-40B4-BE49-F238E27FC236}">
                <a16:creationId xmlns:a16="http://schemas.microsoft.com/office/drawing/2014/main" id="{3B623746-BDD3-4DC5-61D5-BC5B952049EF}"/>
              </a:ext>
            </a:extLst>
          </p:cNvPr>
          <p:cNvSpPr/>
          <p:nvPr/>
        </p:nvSpPr>
        <p:spPr>
          <a:xfrm>
            <a:off x="3817653"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6" name="Oval 75">
            <a:extLst>
              <a:ext uri="{FF2B5EF4-FFF2-40B4-BE49-F238E27FC236}">
                <a16:creationId xmlns:a16="http://schemas.microsoft.com/office/drawing/2014/main" id="{C5FFD922-B775-1F6A-8AD8-89A91AB55521}"/>
              </a:ext>
            </a:extLst>
          </p:cNvPr>
          <p:cNvSpPr/>
          <p:nvPr/>
        </p:nvSpPr>
        <p:spPr>
          <a:xfrm>
            <a:off x="3078510"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Oval 76">
            <a:extLst>
              <a:ext uri="{FF2B5EF4-FFF2-40B4-BE49-F238E27FC236}">
                <a16:creationId xmlns:a16="http://schemas.microsoft.com/office/drawing/2014/main" id="{D11EF3AA-1B39-2663-3DCD-F57090DF3E03}"/>
              </a:ext>
            </a:extLst>
          </p:cNvPr>
          <p:cNvSpPr/>
          <p:nvPr/>
        </p:nvSpPr>
        <p:spPr>
          <a:xfrm>
            <a:off x="3814507" y="5803287"/>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8" name="Oval 77">
            <a:hlinkClick r:id="rId3" tooltip="Some work by PHE Admins to connect with cloud and test."/>
            <a:extLst>
              <a:ext uri="{FF2B5EF4-FFF2-40B4-BE49-F238E27FC236}">
                <a16:creationId xmlns:a16="http://schemas.microsoft.com/office/drawing/2014/main" id="{683E689B-7B1D-FFEF-6592-F5F0ABDB8687}"/>
              </a:ext>
            </a:extLst>
          </p:cNvPr>
          <p:cNvSpPr/>
          <p:nvPr/>
        </p:nvSpPr>
        <p:spPr>
          <a:xfrm>
            <a:off x="3819772"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Oval 78">
            <a:extLst>
              <a:ext uri="{FF2B5EF4-FFF2-40B4-BE49-F238E27FC236}">
                <a16:creationId xmlns:a16="http://schemas.microsoft.com/office/drawing/2014/main" id="{35FB3450-22E6-745C-5F01-D0C697F4C176}"/>
              </a:ext>
            </a:extLst>
          </p:cNvPr>
          <p:cNvSpPr/>
          <p:nvPr/>
        </p:nvSpPr>
        <p:spPr>
          <a:xfrm>
            <a:off x="382259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hlinkClick r:id="rId3" tooltip="Not Connected and has no integration with Jira"/>
            <a:extLst>
              <a:ext uri="{FF2B5EF4-FFF2-40B4-BE49-F238E27FC236}">
                <a16:creationId xmlns:a16="http://schemas.microsoft.com/office/drawing/2014/main" id="{603CA150-7F63-0FDA-8CCF-0A117B37DB06}"/>
              </a:ext>
            </a:extLst>
          </p:cNvPr>
          <p:cNvSpPr/>
          <p:nvPr/>
        </p:nvSpPr>
        <p:spPr>
          <a:xfrm>
            <a:off x="4548681" y="4135606"/>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extLst>
              <a:ext uri="{FF2B5EF4-FFF2-40B4-BE49-F238E27FC236}">
                <a16:creationId xmlns:a16="http://schemas.microsoft.com/office/drawing/2014/main" id="{2E2AE61C-875E-BA25-2A92-9C39AB8E718B}"/>
              </a:ext>
            </a:extLst>
          </p:cNvPr>
          <p:cNvSpPr/>
          <p:nvPr/>
        </p:nvSpPr>
        <p:spPr>
          <a:xfrm>
            <a:off x="4552342"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2" name="Oval 81">
            <a:hlinkClick r:id="rId3"/>
            <a:extLst>
              <a:ext uri="{FF2B5EF4-FFF2-40B4-BE49-F238E27FC236}">
                <a16:creationId xmlns:a16="http://schemas.microsoft.com/office/drawing/2014/main" id="{293AE971-3AC8-3692-DBA0-3378F77E46ED}"/>
              </a:ext>
            </a:extLst>
          </p:cNvPr>
          <p:cNvSpPr/>
          <p:nvPr/>
        </p:nvSpPr>
        <p:spPr>
          <a:xfrm>
            <a:off x="3813571"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extLst>
              <a:ext uri="{FF2B5EF4-FFF2-40B4-BE49-F238E27FC236}">
                <a16:creationId xmlns:a16="http://schemas.microsoft.com/office/drawing/2014/main" id="{B58BD210-543F-1D10-6BC4-C620A47B7B10}"/>
              </a:ext>
            </a:extLst>
          </p:cNvPr>
          <p:cNvSpPr/>
          <p:nvPr/>
        </p:nvSpPr>
        <p:spPr>
          <a:xfrm>
            <a:off x="4549482" y="5803287"/>
            <a:ext cx="304800" cy="315310"/>
          </a:xfrm>
          <a:prstGeom prst="ellipse">
            <a:avLst/>
          </a:prstGeom>
          <a:solidFill>
            <a:srgbClr val="FFFF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extLst>
              <a:ext uri="{FF2B5EF4-FFF2-40B4-BE49-F238E27FC236}">
                <a16:creationId xmlns:a16="http://schemas.microsoft.com/office/drawing/2014/main" id="{F8B24263-DD71-C6CF-D80E-FD51D664D652}"/>
              </a:ext>
            </a:extLst>
          </p:cNvPr>
          <p:cNvSpPr/>
          <p:nvPr/>
        </p:nvSpPr>
        <p:spPr>
          <a:xfrm>
            <a:off x="4554269"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5" name="Oval 84">
            <a:extLst>
              <a:ext uri="{FF2B5EF4-FFF2-40B4-BE49-F238E27FC236}">
                <a16:creationId xmlns:a16="http://schemas.microsoft.com/office/drawing/2014/main" id="{284C8D10-A5A3-CC0E-A9AA-89891C10D6B9}"/>
              </a:ext>
            </a:extLst>
          </p:cNvPr>
          <p:cNvSpPr/>
          <p:nvPr/>
        </p:nvSpPr>
        <p:spPr>
          <a:xfrm>
            <a:off x="5291071"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Oval 85">
            <a:extLst>
              <a:ext uri="{FF2B5EF4-FFF2-40B4-BE49-F238E27FC236}">
                <a16:creationId xmlns:a16="http://schemas.microsoft.com/office/drawing/2014/main" id="{DDE5C2D3-2CA4-6C67-FF92-178406E155FE}"/>
              </a:ext>
            </a:extLst>
          </p:cNvPr>
          <p:cNvSpPr/>
          <p:nvPr/>
        </p:nvSpPr>
        <p:spPr>
          <a:xfrm>
            <a:off x="5281781"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Oval 86">
            <a:extLst>
              <a:ext uri="{FF2B5EF4-FFF2-40B4-BE49-F238E27FC236}">
                <a16:creationId xmlns:a16="http://schemas.microsoft.com/office/drawing/2014/main" id="{0D14F105-7893-21E8-8759-87BDB531C0CA}"/>
              </a:ext>
            </a:extLst>
          </p:cNvPr>
          <p:cNvSpPr/>
          <p:nvPr/>
        </p:nvSpPr>
        <p:spPr>
          <a:xfrm>
            <a:off x="5287031"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hlinkClick r:id="rId3" tooltip="Not Connected and has no integration with Jira."/>
            <a:extLst>
              <a:ext uri="{FF2B5EF4-FFF2-40B4-BE49-F238E27FC236}">
                <a16:creationId xmlns:a16="http://schemas.microsoft.com/office/drawing/2014/main" id="{5495A1DE-8EDC-97D7-55C6-3A76F60B1FBF}"/>
              </a:ext>
            </a:extLst>
          </p:cNvPr>
          <p:cNvSpPr/>
          <p:nvPr/>
        </p:nvSpPr>
        <p:spPr>
          <a:xfrm>
            <a:off x="4548632" y="524373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Oval 88">
            <a:extLst>
              <a:ext uri="{FF2B5EF4-FFF2-40B4-BE49-F238E27FC236}">
                <a16:creationId xmlns:a16="http://schemas.microsoft.com/office/drawing/2014/main" id="{F2B8F09F-4244-31AC-89CD-D40E320C1E1F}"/>
              </a:ext>
            </a:extLst>
          </p:cNvPr>
          <p:cNvSpPr/>
          <p:nvPr/>
        </p:nvSpPr>
        <p:spPr>
          <a:xfrm>
            <a:off x="5284457" y="5803287"/>
            <a:ext cx="304800" cy="315310"/>
          </a:xfrm>
          <a:prstGeom prst="ellipse">
            <a:avLst/>
          </a:prstGeom>
          <a:solidFill>
            <a:srgbClr val="FFFFFF"/>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Oval 89">
            <a:hlinkClick r:id="rId3" tooltip="SNOW can create issues into Jira. Comments and attachments are synced both ways. The integration is only to HSOP project."/>
            <a:extLst>
              <a:ext uri="{FF2B5EF4-FFF2-40B4-BE49-F238E27FC236}">
                <a16:creationId xmlns:a16="http://schemas.microsoft.com/office/drawing/2014/main" id="{8A1FB549-FDEA-9FDB-D824-1A5EE17FB75E}"/>
              </a:ext>
            </a:extLst>
          </p:cNvPr>
          <p:cNvSpPr/>
          <p:nvPr/>
        </p:nvSpPr>
        <p:spPr>
          <a:xfrm>
            <a:off x="5288766" y="3538084"/>
            <a:ext cx="304800" cy="315310"/>
          </a:xfrm>
          <a:prstGeom prst="ellipse">
            <a:avLst/>
          </a:prstGeom>
          <a:gradFill>
            <a:gsLst>
              <a:gs pos="100000">
                <a:schemeClr val="accent1">
                  <a:lumMod val="5000"/>
                  <a:lumOff val="95000"/>
                </a:schemeClr>
              </a:gs>
              <a:gs pos="53000">
                <a:srgbClr val="C9DCF5"/>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4" name="Oval 93">
            <a:extLst>
              <a:ext uri="{FF2B5EF4-FFF2-40B4-BE49-F238E27FC236}">
                <a16:creationId xmlns:a16="http://schemas.microsoft.com/office/drawing/2014/main" id="{9EDF936D-B544-F816-F71B-E090ED81C9B4}"/>
              </a:ext>
            </a:extLst>
          </p:cNvPr>
          <p:cNvSpPr/>
          <p:nvPr/>
        </p:nvSpPr>
        <p:spPr>
          <a:xfrm>
            <a:off x="5283693"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Oval 96">
            <a:extLst>
              <a:ext uri="{FF2B5EF4-FFF2-40B4-BE49-F238E27FC236}">
                <a16:creationId xmlns:a16="http://schemas.microsoft.com/office/drawing/2014/main" id="{1E6CB786-9F60-A7CA-0990-84DAF421424A}"/>
              </a:ext>
            </a:extLst>
          </p:cNvPr>
          <p:cNvSpPr/>
          <p:nvPr/>
        </p:nvSpPr>
        <p:spPr>
          <a:xfrm>
            <a:off x="604662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Oval 98">
            <a:extLst>
              <a:ext uri="{FF2B5EF4-FFF2-40B4-BE49-F238E27FC236}">
                <a16:creationId xmlns:a16="http://schemas.microsoft.com/office/drawing/2014/main" id="{828CECC0-114E-2C41-A7E0-26993792B83F}"/>
              </a:ext>
            </a:extLst>
          </p:cNvPr>
          <p:cNvSpPr/>
          <p:nvPr/>
        </p:nvSpPr>
        <p:spPr>
          <a:xfrm>
            <a:off x="6043484"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1" name="Oval 100">
            <a:extLst>
              <a:ext uri="{FF2B5EF4-FFF2-40B4-BE49-F238E27FC236}">
                <a16:creationId xmlns:a16="http://schemas.microsoft.com/office/drawing/2014/main" id="{15CF4E3B-FB4C-E9A4-7192-39AD5F7B6D80}"/>
              </a:ext>
            </a:extLst>
          </p:cNvPr>
          <p:cNvSpPr/>
          <p:nvPr/>
        </p:nvSpPr>
        <p:spPr>
          <a:xfrm>
            <a:off x="604148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2" name="Oval 101">
            <a:extLst>
              <a:ext uri="{FF2B5EF4-FFF2-40B4-BE49-F238E27FC236}">
                <a16:creationId xmlns:a16="http://schemas.microsoft.com/office/drawing/2014/main" id="{AA402D53-824D-B1B1-FAAD-68BAA727880C}"/>
              </a:ext>
            </a:extLst>
          </p:cNvPr>
          <p:cNvSpPr/>
          <p:nvPr/>
        </p:nvSpPr>
        <p:spPr>
          <a:xfrm>
            <a:off x="6044835"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3" name="Oval 102">
            <a:extLst>
              <a:ext uri="{FF2B5EF4-FFF2-40B4-BE49-F238E27FC236}">
                <a16:creationId xmlns:a16="http://schemas.microsoft.com/office/drawing/2014/main" id="{6E4555EA-6459-FE7F-3413-345E4E3FFC09}"/>
              </a:ext>
            </a:extLst>
          </p:cNvPr>
          <p:cNvSpPr/>
          <p:nvPr/>
        </p:nvSpPr>
        <p:spPr>
          <a:xfrm>
            <a:off x="678086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4" name="Oval 103">
            <a:extLst>
              <a:ext uri="{FF2B5EF4-FFF2-40B4-BE49-F238E27FC236}">
                <a16:creationId xmlns:a16="http://schemas.microsoft.com/office/drawing/2014/main" id="{DCD0A9C3-029D-5A7D-5BE1-13D55F9B6095}"/>
              </a:ext>
            </a:extLst>
          </p:cNvPr>
          <p:cNvSpPr/>
          <p:nvPr/>
        </p:nvSpPr>
        <p:spPr>
          <a:xfrm>
            <a:off x="67681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5" name="Oval 104">
            <a:hlinkClick r:id="rId3" tooltip="Can set up some mail accounts but they don't want to connect them through IMAP."/>
            <a:extLst>
              <a:ext uri="{FF2B5EF4-FFF2-40B4-BE49-F238E27FC236}">
                <a16:creationId xmlns:a16="http://schemas.microsoft.com/office/drawing/2014/main" id="{BEF48214-98D8-799C-D8C4-AD99F15F0761}"/>
              </a:ext>
            </a:extLst>
          </p:cNvPr>
          <p:cNvSpPr/>
          <p:nvPr/>
        </p:nvSpPr>
        <p:spPr>
          <a:xfrm>
            <a:off x="6778173" y="468580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6" name="Oval 105">
            <a:extLst>
              <a:ext uri="{FF2B5EF4-FFF2-40B4-BE49-F238E27FC236}">
                <a16:creationId xmlns:a16="http://schemas.microsoft.com/office/drawing/2014/main" id="{8C887A2D-2058-E004-9E38-5EC7244F9224}"/>
              </a:ext>
            </a:extLst>
          </p:cNvPr>
          <p:cNvSpPr/>
          <p:nvPr/>
        </p:nvSpPr>
        <p:spPr>
          <a:xfrm>
            <a:off x="6040890"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7" name="Oval 106">
            <a:hlinkClick r:id="rId3" tooltip="Can set up some mail accounts but they don't want to connect them through IMAP."/>
            <a:extLst>
              <a:ext uri="{FF2B5EF4-FFF2-40B4-BE49-F238E27FC236}">
                <a16:creationId xmlns:a16="http://schemas.microsoft.com/office/drawing/2014/main" id="{CCD6D557-73B5-E3FF-5F23-78CD2118DB26}"/>
              </a:ext>
            </a:extLst>
          </p:cNvPr>
          <p:cNvSpPr/>
          <p:nvPr/>
        </p:nvSpPr>
        <p:spPr>
          <a:xfrm>
            <a:off x="6776457" y="580328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8" name="Oval 107">
            <a:hlinkClick r:id="rId3" tooltip="Kiran and Tash confirmed that there are no mailboxes setup for any of the JSM projects."/>
            <a:extLst>
              <a:ext uri="{FF2B5EF4-FFF2-40B4-BE49-F238E27FC236}">
                <a16:creationId xmlns:a16="http://schemas.microsoft.com/office/drawing/2014/main" id="{C0707EE2-81FD-7491-C161-FD01CEAA3EE9}"/>
              </a:ext>
            </a:extLst>
          </p:cNvPr>
          <p:cNvSpPr/>
          <p:nvPr/>
        </p:nvSpPr>
        <p:spPr>
          <a:xfrm>
            <a:off x="6779332" y="3538084"/>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809676D8-DCDB-F996-2199-7EE4E7CC33AD}"/>
              </a:ext>
            </a:extLst>
          </p:cNvPr>
          <p:cNvSpPr/>
          <p:nvPr/>
        </p:nvSpPr>
        <p:spPr>
          <a:xfrm>
            <a:off x="751510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hlinkClick r:id="rId3" tooltip="The integration to Opsgenie is pointing to COVID-19 project which is off-loading at 19th of June, so no need to create the integration with Cloud. Same for the Webhook that is pointing to Opsgenie for Halo Support and Jupiter IQS projects."/>
            <a:extLst>
              <a:ext uri="{FF2B5EF4-FFF2-40B4-BE49-F238E27FC236}">
                <a16:creationId xmlns:a16="http://schemas.microsoft.com/office/drawing/2014/main" id="{3B7B8F9A-D90F-F1FD-BF89-9633C7980568}"/>
              </a:ext>
            </a:extLst>
          </p:cNvPr>
          <p:cNvSpPr/>
          <p:nvPr/>
        </p:nvSpPr>
        <p:spPr>
          <a:xfrm>
            <a:off x="7501256" y="4135606"/>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a:extLst>
              <a:ext uri="{FF2B5EF4-FFF2-40B4-BE49-F238E27FC236}">
                <a16:creationId xmlns:a16="http://schemas.microsoft.com/office/drawing/2014/main" id="{F283A876-53CA-3BE3-AE9A-EF4F886016AC}"/>
              </a:ext>
            </a:extLst>
          </p:cNvPr>
          <p:cNvSpPr/>
          <p:nvPr/>
        </p:nvSpPr>
        <p:spPr>
          <a:xfrm>
            <a:off x="7512862"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2" name="Oval 111">
            <a:extLst>
              <a:ext uri="{FF2B5EF4-FFF2-40B4-BE49-F238E27FC236}">
                <a16:creationId xmlns:a16="http://schemas.microsoft.com/office/drawing/2014/main" id="{36A8F0D7-A87D-C005-EFFF-A76D434277FB}"/>
              </a:ext>
            </a:extLst>
          </p:cNvPr>
          <p:cNvSpPr/>
          <p:nvPr/>
        </p:nvSpPr>
        <p:spPr>
          <a:xfrm>
            <a:off x="6775951"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extLst>
              <a:ext uri="{FF2B5EF4-FFF2-40B4-BE49-F238E27FC236}">
                <a16:creationId xmlns:a16="http://schemas.microsoft.com/office/drawing/2014/main" id="{B666CEDB-8614-65BE-3955-6659076E715E}"/>
              </a:ext>
            </a:extLst>
          </p:cNvPr>
          <p:cNvSpPr/>
          <p:nvPr/>
        </p:nvSpPr>
        <p:spPr>
          <a:xfrm>
            <a:off x="751143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a:extLst>
              <a:ext uri="{FF2B5EF4-FFF2-40B4-BE49-F238E27FC236}">
                <a16:creationId xmlns:a16="http://schemas.microsoft.com/office/drawing/2014/main" id="{D6E2DAC2-2E07-90B3-533C-3985FBAFD7EE}"/>
              </a:ext>
            </a:extLst>
          </p:cNvPr>
          <p:cNvSpPr/>
          <p:nvPr/>
        </p:nvSpPr>
        <p:spPr>
          <a:xfrm>
            <a:off x="7513829"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5" name="Oval 114">
            <a:extLst>
              <a:ext uri="{FF2B5EF4-FFF2-40B4-BE49-F238E27FC236}">
                <a16:creationId xmlns:a16="http://schemas.microsoft.com/office/drawing/2014/main" id="{81A6C3D4-5785-889F-2E2F-18BE08F2E9DF}"/>
              </a:ext>
            </a:extLst>
          </p:cNvPr>
          <p:cNvSpPr/>
          <p:nvPr/>
        </p:nvSpPr>
        <p:spPr>
          <a:xfrm>
            <a:off x="824934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6" name="Oval 115">
            <a:extLst>
              <a:ext uri="{FF2B5EF4-FFF2-40B4-BE49-F238E27FC236}">
                <a16:creationId xmlns:a16="http://schemas.microsoft.com/office/drawing/2014/main" id="{13F857E9-31F2-2A8D-4D10-DEFF493BC199}"/>
              </a:ext>
            </a:extLst>
          </p:cNvPr>
          <p:cNvSpPr/>
          <p:nvPr/>
        </p:nvSpPr>
        <p:spPr>
          <a:xfrm>
            <a:off x="82343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7" name="Oval 116">
            <a:extLst>
              <a:ext uri="{FF2B5EF4-FFF2-40B4-BE49-F238E27FC236}">
                <a16:creationId xmlns:a16="http://schemas.microsoft.com/office/drawing/2014/main" id="{8ABC06C5-0A40-78BA-C77C-A8ECEA85E1EC}"/>
              </a:ext>
            </a:extLst>
          </p:cNvPr>
          <p:cNvSpPr/>
          <p:nvPr/>
        </p:nvSpPr>
        <p:spPr>
          <a:xfrm>
            <a:off x="8247551"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Oval 117">
            <a:extLst>
              <a:ext uri="{FF2B5EF4-FFF2-40B4-BE49-F238E27FC236}">
                <a16:creationId xmlns:a16="http://schemas.microsoft.com/office/drawing/2014/main" id="{2D97CFF4-FC68-6708-5FE1-ED6418027A0C}"/>
              </a:ext>
            </a:extLst>
          </p:cNvPr>
          <p:cNvSpPr/>
          <p:nvPr/>
        </p:nvSpPr>
        <p:spPr>
          <a:xfrm>
            <a:off x="8246073"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9" name="Oval 118">
            <a:extLst>
              <a:ext uri="{FF2B5EF4-FFF2-40B4-BE49-F238E27FC236}">
                <a16:creationId xmlns:a16="http://schemas.microsoft.com/office/drawing/2014/main" id="{C62C4B24-4581-CE70-DC1D-CCA16F55DE33}"/>
              </a:ext>
            </a:extLst>
          </p:cNvPr>
          <p:cNvSpPr/>
          <p:nvPr/>
        </p:nvSpPr>
        <p:spPr>
          <a:xfrm>
            <a:off x="8246407"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Oval 119">
            <a:hlinkClick r:id="rId3" tooltip="Confluence will be migrated to Cloud as well."/>
            <a:extLst>
              <a:ext uri="{FF2B5EF4-FFF2-40B4-BE49-F238E27FC236}">
                <a16:creationId xmlns:a16="http://schemas.microsoft.com/office/drawing/2014/main" id="{855B0535-499E-C4A1-A944-F14CBF82530D}"/>
              </a:ext>
            </a:extLst>
          </p:cNvPr>
          <p:cNvSpPr/>
          <p:nvPr/>
        </p:nvSpPr>
        <p:spPr>
          <a:xfrm>
            <a:off x="8248326" y="3538084"/>
            <a:ext cx="304800" cy="315310"/>
          </a:xfrm>
          <a:prstGeom prst="ellipse">
            <a:avLst/>
          </a:prstGeom>
          <a:gradFill>
            <a:gsLst>
              <a:gs pos="100000">
                <a:schemeClr val="accent1">
                  <a:lumMod val="5000"/>
                  <a:lumOff val="95000"/>
                </a:schemeClr>
              </a:gs>
              <a:gs pos="53000">
                <a:srgbClr val="5D97E2"/>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1" name="Oval 120">
            <a:extLst>
              <a:ext uri="{FF2B5EF4-FFF2-40B4-BE49-F238E27FC236}">
                <a16:creationId xmlns:a16="http://schemas.microsoft.com/office/drawing/2014/main" id="{50004B25-B3A9-0D28-CCD0-BAFCE8FF38D7}"/>
              </a:ext>
            </a:extLst>
          </p:cNvPr>
          <p:cNvSpPr/>
          <p:nvPr/>
        </p:nvSpPr>
        <p:spPr>
          <a:xfrm>
            <a:off x="898358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Oval 121">
            <a:extLst>
              <a:ext uri="{FF2B5EF4-FFF2-40B4-BE49-F238E27FC236}">
                <a16:creationId xmlns:a16="http://schemas.microsoft.com/office/drawing/2014/main" id="{D7E3F2F1-95E7-1E3E-E5A2-763F896C73C3}"/>
              </a:ext>
            </a:extLst>
          </p:cNvPr>
          <p:cNvSpPr/>
          <p:nvPr/>
        </p:nvSpPr>
        <p:spPr>
          <a:xfrm>
            <a:off x="89674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3" name="Oval 122">
            <a:extLst>
              <a:ext uri="{FF2B5EF4-FFF2-40B4-BE49-F238E27FC236}">
                <a16:creationId xmlns:a16="http://schemas.microsoft.com/office/drawing/2014/main" id="{AE0F43B3-41E9-DFCB-F43F-DB542C214DFC}"/>
              </a:ext>
            </a:extLst>
          </p:cNvPr>
          <p:cNvSpPr/>
          <p:nvPr/>
        </p:nvSpPr>
        <p:spPr>
          <a:xfrm>
            <a:off x="8982240" y="468580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4" name="Oval 123">
            <a:extLst>
              <a:ext uri="{FF2B5EF4-FFF2-40B4-BE49-F238E27FC236}">
                <a16:creationId xmlns:a16="http://schemas.microsoft.com/office/drawing/2014/main" id="{9D7BA3BA-FFB0-8E8C-E8CE-E42075E3C80E}"/>
              </a:ext>
            </a:extLst>
          </p:cNvPr>
          <p:cNvSpPr/>
          <p:nvPr/>
        </p:nvSpPr>
        <p:spPr>
          <a:xfrm>
            <a:off x="8981134" y="524373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5" name="Oval 124">
            <a:extLst>
              <a:ext uri="{FF2B5EF4-FFF2-40B4-BE49-F238E27FC236}">
                <a16:creationId xmlns:a16="http://schemas.microsoft.com/office/drawing/2014/main" id="{B22BB288-EB73-F4FC-105F-FA5773D807CB}"/>
              </a:ext>
            </a:extLst>
          </p:cNvPr>
          <p:cNvSpPr/>
          <p:nvPr/>
        </p:nvSpPr>
        <p:spPr>
          <a:xfrm>
            <a:off x="8981382" y="580328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6" name="Oval 125">
            <a:extLst>
              <a:ext uri="{FF2B5EF4-FFF2-40B4-BE49-F238E27FC236}">
                <a16:creationId xmlns:a16="http://schemas.microsoft.com/office/drawing/2014/main" id="{8E68F4D3-9F80-47E9-DEB3-297D3591B18D}"/>
              </a:ext>
            </a:extLst>
          </p:cNvPr>
          <p:cNvSpPr/>
          <p:nvPr/>
        </p:nvSpPr>
        <p:spPr>
          <a:xfrm>
            <a:off x="8982823"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Oval 126">
            <a:extLst>
              <a:ext uri="{FF2B5EF4-FFF2-40B4-BE49-F238E27FC236}">
                <a16:creationId xmlns:a16="http://schemas.microsoft.com/office/drawing/2014/main" id="{11859202-C413-C45A-65C9-79DFA43D1C7F}"/>
              </a:ext>
            </a:extLst>
          </p:cNvPr>
          <p:cNvSpPr/>
          <p:nvPr/>
        </p:nvSpPr>
        <p:spPr>
          <a:xfrm>
            <a:off x="9717826"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Oval 127">
            <a:extLst>
              <a:ext uri="{FF2B5EF4-FFF2-40B4-BE49-F238E27FC236}">
                <a16:creationId xmlns:a16="http://schemas.microsoft.com/office/drawing/2014/main" id="{B75FF887-38C3-6F14-97A0-28A7D5409CE5}"/>
              </a:ext>
            </a:extLst>
          </p:cNvPr>
          <p:cNvSpPr/>
          <p:nvPr/>
        </p:nvSpPr>
        <p:spPr>
          <a:xfrm>
            <a:off x="10433659"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Oval 128">
            <a:hlinkClick r:id="rId3" tooltip="Cost to continue usage outweighs benefit. Not considered essential to continue. Switching to use Jira functionality instead."/>
            <a:extLst>
              <a:ext uri="{FF2B5EF4-FFF2-40B4-BE49-F238E27FC236}">
                <a16:creationId xmlns:a16="http://schemas.microsoft.com/office/drawing/2014/main" id="{DDFEE37A-5138-9346-9AA1-5485825D5C01}"/>
              </a:ext>
            </a:extLst>
          </p:cNvPr>
          <p:cNvSpPr/>
          <p:nvPr/>
        </p:nvSpPr>
        <p:spPr>
          <a:xfrm>
            <a:off x="10451621" y="4685800"/>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0" name="Oval 129">
            <a:hlinkClick r:id="rId3" tooltip="Cost to continue usage outweighs benefit. Not considered essential to continue. Switching to use Jira functionality instead."/>
            <a:extLst>
              <a:ext uri="{FF2B5EF4-FFF2-40B4-BE49-F238E27FC236}">
                <a16:creationId xmlns:a16="http://schemas.microsoft.com/office/drawing/2014/main" id="{45C76BE0-2E19-6CE6-F31F-6582ABFD7CF4}"/>
              </a:ext>
            </a:extLst>
          </p:cNvPr>
          <p:cNvSpPr/>
          <p:nvPr/>
        </p:nvSpPr>
        <p:spPr>
          <a:xfrm>
            <a:off x="10451259" y="5243731"/>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Oval 130">
            <a:hlinkClick r:id="rId3" tooltip="Cost to continue usage outweighs benefit. Not considered essential to continue. Switching to use Jira functionality instead."/>
            <a:extLst>
              <a:ext uri="{FF2B5EF4-FFF2-40B4-BE49-F238E27FC236}">
                <a16:creationId xmlns:a16="http://schemas.microsoft.com/office/drawing/2014/main" id="{85C5085E-C561-76DC-1973-30D79952E81B}"/>
              </a:ext>
            </a:extLst>
          </p:cNvPr>
          <p:cNvSpPr/>
          <p:nvPr/>
        </p:nvSpPr>
        <p:spPr>
          <a:xfrm>
            <a:off x="10451335" y="5803287"/>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2" name="Oval 131">
            <a:extLst>
              <a:ext uri="{FF2B5EF4-FFF2-40B4-BE49-F238E27FC236}">
                <a16:creationId xmlns:a16="http://schemas.microsoft.com/office/drawing/2014/main" id="{C2EB2F36-C686-7548-2F7E-B6E739D26454}"/>
              </a:ext>
            </a:extLst>
          </p:cNvPr>
          <p:cNvSpPr/>
          <p:nvPr/>
        </p:nvSpPr>
        <p:spPr>
          <a:xfrm>
            <a:off x="9717320"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Graphical user interface, application&#10;&#10;Description automatically generated">
            <a:extLst>
              <a:ext uri="{FF2B5EF4-FFF2-40B4-BE49-F238E27FC236}">
                <a16:creationId xmlns:a16="http://schemas.microsoft.com/office/drawing/2014/main" id="{18710BAF-0E35-6970-4519-9C828D0C744C}"/>
              </a:ext>
            </a:extLst>
          </p:cNvPr>
          <p:cNvPicPr>
            <a:picLocks noChangeAspect="1"/>
          </p:cNvPicPr>
          <p:nvPr/>
        </p:nvPicPr>
        <p:blipFill rotWithShape="1">
          <a:blip r:embed="rId4">
            <a:extLst>
              <a:ext uri="{28A0092B-C50C-407E-A947-70E740481C1C}">
                <a14:useLocalDpi xmlns:a14="http://schemas.microsoft.com/office/drawing/2010/main" val="0"/>
              </a:ext>
            </a:extLst>
          </a:blip>
          <a:srcRect l="61828" t="24591" r="20783" b="56308"/>
          <a:stretch/>
        </p:blipFill>
        <p:spPr>
          <a:xfrm>
            <a:off x="246377" y="4762981"/>
            <a:ext cx="300528" cy="343645"/>
          </a:xfrm>
          <a:prstGeom prst="rect">
            <a:avLst/>
          </a:prstGeom>
        </p:spPr>
      </p:pic>
      <p:pic>
        <p:nvPicPr>
          <p:cNvPr id="8" name="Picture 7" descr="Graphical user interface, application&#10;&#10;Description automatically generated">
            <a:extLst>
              <a:ext uri="{FF2B5EF4-FFF2-40B4-BE49-F238E27FC236}">
                <a16:creationId xmlns:a16="http://schemas.microsoft.com/office/drawing/2014/main" id="{DEC8EC40-10C9-32E5-6304-3E648CBC39B8}"/>
              </a:ext>
            </a:extLst>
          </p:cNvPr>
          <p:cNvPicPr>
            <a:picLocks noChangeAspect="1"/>
          </p:cNvPicPr>
          <p:nvPr/>
        </p:nvPicPr>
        <p:blipFill rotWithShape="1">
          <a:blip r:embed="rId4">
            <a:extLst>
              <a:ext uri="{28A0092B-C50C-407E-A947-70E740481C1C}">
                <a14:useLocalDpi xmlns:a14="http://schemas.microsoft.com/office/drawing/2010/main" val="0"/>
              </a:ext>
            </a:extLst>
          </a:blip>
          <a:srcRect l="80298" t="73375" b="9010"/>
          <a:stretch/>
        </p:blipFill>
        <p:spPr>
          <a:xfrm>
            <a:off x="246377" y="3597834"/>
            <a:ext cx="364831" cy="339572"/>
          </a:xfrm>
          <a:prstGeom prst="rect">
            <a:avLst/>
          </a:prstGeom>
        </p:spPr>
      </p:pic>
      <p:pic>
        <p:nvPicPr>
          <p:cNvPr id="9" name="Picture 8" descr="Graphical user interface, application&#10;&#10;Description automatically generated">
            <a:extLst>
              <a:ext uri="{FF2B5EF4-FFF2-40B4-BE49-F238E27FC236}">
                <a16:creationId xmlns:a16="http://schemas.microsoft.com/office/drawing/2014/main" id="{0960AE34-2685-6E84-2138-A28C819F1D57}"/>
              </a:ext>
            </a:extLst>
          </p:cNvPr>
          <p:cNvPicPr>
            <a:picLocks noChangeAspect="1"/>
          </p:cNvPicPr>
          <p:nvPr/>
        </p:nvPicPr>
        <p:blipFill rotWithShape="1">
          <a:blip r:embed="rId4">
            <a:extLst>
              <a:ext uri="{28A0092B-C50C-407E-A947-70E740481C1C}">
                <a14:useLocalDpi xmlns:a14="http://schemas.microsoft.com/office/drawing/2010/main" val="0"/>
              </a:ext>
            </a:extLst>
          </a:blip>
          <a:srcRect l="20671" t="25418" r="61939" b="57264"/>
          <a:stretch/>
        </p:blipFill>
        <p:spPr>
          <a:xfrm>
            <a:off x="246377" y="4186530"/>
            <a:ext cx="326408" cy="338400"/>
          </a:xfrm>
          <a:prstGeom prst="rect">
            <a:avLst/>
          </a:prstGeom>
        </p:spPr>
      </p:pic>
      <p:pic>
        <p:nvPicPr>
          <p:cNvPr id="10" name="Picture 9" descr="Graphical user interface, application&#10;&#10;Description automatically generated">
            <a:extLst>
              <a:ext uri="{FF2B5EF4-FFF2-40B4-BE49-F238E27FC236}">
                <a16:creationId xmlns:a16="http://schemas.microsoft.com/office/drawing/2014/main" id="{F85E54D4-7081-59B9-F04C-45D625D56B90}"/>
              </a:ext>
            </a:extLst>
          </p:cNvPr>
          <p:cNvPicPr>
            <a:picLocks noChangeAspect="1"/>
          </p:cNvPicPr>
          <p:nvPr/>
        </p:nvPicPr>
        <p:blipFill rotWithShape="1">
          <a:blip r:embed="rId4">
            <a:extLst>
              <a:ext uri="{28A0092B-C50C-407E-A947-70E740481C1C}">
                <a14:useLocalDpi xmlns:a14="http://schemas.microsoft.com/office/drawing/2010/main" val="0"/>
              </a:ext>
            </a:extLst>
          </a:blip>
          <a:srcRect l="42039" r="41995" b="85610"/>
          <a:stretch/>
        </p:blipFill>
        <p:spPr>
          <a:xfrm>
            <a:off x="246377" y="3049531"/>
            <a:ext cx="360670" cy="338400"/>
          </a:xfrm>
          <a:prstGeom prst="rect">
            <a:avLst/>
          </a:prstGeom>
        </p:spPr>
      </p:pic>
      <p:pic>
        <p:nvPicPr>
          <p:cNvPr id="11" name="Picture 10" descr="Graphical user interface, application&#10;&#10;Description automatically generated">
            <a:extLst>
              <a:ext uri="{FF2B5EF4-FFF2-40B4-BE49-F238E27FC236}">
                <a16:creationId xmlns:a16="http://schemas.microsoft.com/office/drawing/2014/main" id="{7395D320-75ED-ED52-04E8-3B617FBBF3FE}"/>
              </a:ext>
            </a:extLst>
          </p:cNvPr>
          <p:cNvPicPr>
            <a:picLocks noChangeAspect="1"/>
          </p:cNvPicPr>
          <p:nvPr/>
        </p:nvPicPr>
        <p:blipFill rotWithShape="1">
          <a:blip r:embed="rId4">
            <a:extLst>
              <a:ext uri="{28A0092B-C50C-407E-A947-70E740481C1C}">
                <a14:useLocalDpi xmlns:a14="http://schemas.microsoft.com/office/drawing/2010/main" val="0"/>
              </a:ext>
            </a:extLst>
          </a:blip>
          <a:srcRect l="60497" t="48480" r="18968" b="32877"/>
          <a:stretch/>
        </p:blipFill>
        <p:spPr>
          <a:xfrm>
            <a:off x="246377" y="5339681"/>
            <a:ext cx="307105" cy="290265"/>
          </a:xfrm>
          <a:prstGeom prst="rect">
            <a:avLst/>
          </a:prstGeom>
        </p:spPr>
      </p:pic>
      <p:pic>
        <p:nvPicPr>
          <p:cNvPr id="12" name="Picture 11" descr="Graphical user interface, application&#10;&#10;Description automatically generated">
            <a:extLst>
              <a:ext uri="{FF2B5EF4-FFF2-40B4-BE49-F238E27FC236}">
                <a16:creationId xmlns:a16="http://schemas.microsoft.com/office/drawing/2014/main" id="{15A7796F-BF31-0841-07C1-64A5F26A0600}"/>
              </a:ext>
            </a:extLst>
          </p:cNvPr>
          <p:cNvPicPr>
            <a:picLocks noChangeAspect="1"/>
          </p:cNvPicPr>
          <p:nvPr/>
        </p:nvPicPr>
        <p:blipFill rotWithShape="1">
          <a:blip r:embed="rId4">
            <a:extLst>
              <a:ext uri="{28A0092B-C50C-407E-A947-70E740481C1C}">
                <a14:useLocalDpi xmlns:a14="http://schemas.microsoft.com/office/drawing/2010/main" val="0"/>
              </a:ext>
            </a:extLst>
          </a:blip>
          <a:srcRect t="73341" r="82678" b="9574"/>
          <a:stretch/>
        </p:blipFill>
        <p:spPr>
          <a:xfrm>
            <a:off x="246377" y="5744830"/>
            <a:ext cx="300529" cy="308558"/>
          </a:xfrm>
          <a:prstGeom prst="rect">
            <a:avLst/>
          </a:prstGeom>
        </p:spPr>
      </p:pic>
      <p:sp>
        <p:nvSpPr>
          <p:cNvPr id="13" name="Oval 12">
            <a:extLst>
              <a:ext uri="{FF2B5EF4-FFF2-40B4-BE49-F238E27FC236}">
                <a16:creationId xmlns:a16="http://schemas.microsoft.com/office/drawing/2014/main" id="{F3AFFA94-3685-392F-3F43-5DBFC8A15271}"/>
              </a:ext>
            </a:extLst>
          </p:cNvPr>
          <p:cNvSpPr/>
          <p:nvPr/>
        </p:nvSpPr>
        <p:spPr>
          <a:xfrm>
            <a:off x="10452069" y="2990549"/>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C8A87C09-51F4-FF19-AF49-D8380B1E8741}"/>
              </a:ext>
            </a:extLst>
          </p:cNvPr>
          <p:cNvSpPr/>
          <p:nvPr/>
        </p:nvSpPr>
        <p:spPr>
          <a:xfrm>
            <a:off x="10451820" y="3538084"/>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E03B849A-C224-65A0-06A3-5AA33FB74A72}"/>
              </a:ext>
            </a:extLst>
          </p:cNvPr>
          <p:cNvSpPr/>
          <p:nvPr/>
        </p:nvSpPr>
        <p:spPr>
          <a:xfrm>
            <a:off x="97005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hlinkClick r:id="rId3" tooltip="Suggested not to be migrated, was previously used for document storage."/>
            <a:extLst>
              <a:ext uri="{FF2B5EF4-FFF2-40B4-BE49-F238E27FC236}">
                <a16:creationId xmlns:a16="http://schemas.microsoft.com/office/drawing/2014/main" id="{1DF1E7BE-5EEE-B1AD-2713-C28E2E9BC8A9}"/>
              </a:ext>
            </a:extLst>
          </p:cNvPr>
          <p:cNvSpPr/>
          <p:nvPr/>
        </p:nvSpPr>
        <p:spPr>
          <a:xfrm>
            <a:off x="9716929" y="468580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hlinkClick r:id="rId3" tooltip="Suggested not to be migrated, was previously used for document storage."/>
            <a:extLst>
              <a:ext uri="{FF2B5EF4-FFF2-40B4-BE49-F238E27FC236}">
                <a16:creationId xmlns:a16="http://schemas.microsoft.com/office/drawing/2014/main" id="{856ACE35-3594-C42A-7202-A48E93CA46D7}"/>
              </a:ext>
            </a:extLst>
          </p:cNvPr>
          <p:cNvSpPr/>
          <p:nvPr/>
        </p:nvSpPr>
        <p:spPr>
          <a:xfrm>
            <a:off x="9716195" y="524373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hlinkClick r:id="rId3" tooltip="Suggested not to be migrated, was previously used for document storage."/>
            <a:extLst>
              <a:ext uri="{FF2B5EF4-FFF2-40B4-BE49-F238E27FC236}">
                <a16:creationId xmlns:a16="http://schemas.microsoft.com/office/drawing/2014/main" id="{D82DA997-AB50-DD2C-5057-BAA8EAF468C8}"/>
              </a:ext>
            </a:extLst>
          </p:cNvPr>
          <p:cNvSpPr/>
          <p:nvPr/>
        </p:nvSpPr>
        <p:spPr>
          <a:xfrm>
            <a:off x="9716357" y="580328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extLst>
              <a:ext uri="{FF2B5EF4-FFF2-40B4-BE49-F238E27FC236}">
                <a16:creationId xmlns:a16="http://schemas.microsoft.com/office/drawing/2014/main" id="{90A6A077-A6C7-7334-97AE-742DFDEC31CB}"/>
              </a:ext>
            </a:extLst>
          </p:cNvPr>
          <p:cNvSpPr/>
          <p:nvPr/>
        </p:nvSpPr>
        <p:spPr>
          <a:xfrm>
            <a:off x="6035056" y="4135606"/>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A0578D5D-32DC-02E8-1854-616F1303A09A}"/>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Oval 30">
            <a:extLst>
              <a:ext uri="{FF2B5EF4-FFF2-40B4-BE49-F238E27FC236}">
                <a16:creationId xmlns:a16="http://schemas.microsoft.com/office/drawing/2014/main" id="{B418E013-EFA7-A401-AECF-02DCC29311C1}"/>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C48A9247-7BFE-8476-7240-FBD7CC40AEB1}"/>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CC864FB0-ABE3-A5BB-D428-13F01E3DC1AF}"/>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Oval 34">
            <a:extLst>
              <a:ext uri="{FF2B5EF4-FFF2-40B4-BE49-F238E27FC236}">
                <a16:creationId xmlns:a16="http://schemas.microsoft.com/office/drawing/2014/main" id="{64C1B8E0-A887-1D4B-FA5D-632A1106348F}"/>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extLst>
              <a:ext uri="{FF2B5EF4-FFF2-40B4-BE49-F238E27FC236}">
                <a16:creationId xmlns:a16="http://schemas.microsoft.com/office/drawing/2014/main" id="{1FDE154E-C280-EBEE-972E-810176BE0122}"/>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37" name="Table 58">
            <a:extLst>
              <a:ext uri="{FF2B5EF4-FFF2-40B4-BE49-F238E27FC236}">
                <a16:creationId xmlns:a16="http://schemas.microsoft.com/office/drawing/2014/main" id="{9766A153-541F-A0FE-16AD-95A5FC02CA77}"/>
              </a:ext>
            </a:extLst>
          </p:cNvPr>
          <p:cNvGraphicFramePr>
            <a:graphicFrameLocks noGrp="1"/>
          </p:cNvGraphicFramePr>
          <p:nvPr>
            <p:extLst>
              <p:ext uri="{D42A27DB-BD31-4B8C-83A1-F6EECF244321}">
                <p14:modId xmlns:p14="http://schemas.microsoft.com/office/powerpoint/2010/main" val="332292887"/>
              </p:ext>
            </p:extLst>
          </p:nvPr>
        </p:nvGraphicFramePr>
        <p:xfrm>
          <a:off x="9273074" y="39036"/>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Tree>
    <p:extLst>
      <p:ext uri="{BB962C8B-B14F-4D97-AF65-F5344CB8AC3E}">
        <p14:creationId xmlns:p14="http://schemas.microsoft.com/office/powerpoint/2010/main" val="4126150877"/>
      </p:ext>
    </p:extLst>
  </p:cSld>
  <p:clrMapOvr>
    <a:masterClrMapping/>
  </p:clrMapOvr>
  <p:extLst>
    <p:ext uri="{6950BFC3-D8DA-4A85-94F7-54DA5524770B}">
      <p188:commentRel xmlns:p188="http://schemas.microsoft.com/office/powerpoint/2018/8/main" r:id="rId2"/>
    </p:ext>
  </p:extLst>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2408477412"/>
              </p:ext>
            </p:extLst>
          </p:nvPr>
        </p:nvGraphicFramePr>
        <p:xfrm>
          <a:off x="237994" y="1429409"/>
          <a:ext cx="11001507" cy="4893654"/>
        </p:xfrm>
        <a:graphic>
          <a:graphicData uri="http://schemas.openxmlformats.org/drawingml/2006/table">
            <a:tbl>
              <a:tblPr firstRow="1" bandRow="1">
                <a:tableStyleId>{5C22544A-7EE6-4342-B048-85BDC9FD1C3A}</a:tableStyleId>
              </a:tblPr>
              <a:tblGrid>
                <a:gridCol w="1181499">
                  <a:extLst>
                    <a:ext uri="{9D8B030D-6E8A-4147-A177-3AD203B41FA5}">
                      <a16:colId xmlns:a16="http://schemas.microsoft.com/office/drawing/2014/main" val="380432476"/>
                    </a:ext>
                  </a:extLst>
                </a:gridCol>
                <a:gridCol w="1636668">
                  <a:extLst>
                    <a:ext uri="{9D8B030D-6E8A-4147-A177-3AD203B41FA5}">
                      <a16:colId xmlns:a16="http://schemas.microsoft.com/office/drawing/2014/main" val="3121170550"/>
                    </a:ext>
                  </a:extLst>
                </a:gridCol>
                <a:gridCol w="1636668">
                  <a:extLst>
                    <a:ext uri="{9D8B030D-6E8A-4147-A177-3AD203B41FA5}">
                      <a16:colId xmlns:a16="http://schemas.microsoft.com/office/drawing/2014/main" val="2541738000"/>
                    </a:ext>
                  </a:extLst>
                </a:gridCol>
                <a:gridCol w="1636668">
                  <a:extLst>
                    <a:ext uri="{9D8B030D-6E8A-4147-A177-3AD203B41FA5}">
                      <a16:colId xmlns:a16="http://schemas.microsoft.com/office/drawing/2014/main" val="2084039846"/>
                    </a:ext>
                  </a:extLst>
                </a:gridCol>
                <a:gridCol w="1636668">
                  <a:extLst>
                    <a:ext uri="{9D8B030D-6E8A-4147-A177-3AD203B41FA5}">
                      <a16:colId xmlns:a16="http://schemas.microsoft.com/office/drawing/2014/main" val="1343327588"/>
                    </a:ext>
                  </a:extLst>
                </a:gridCol>
                <a:gridCol w="1636668">
                  <a:extLst>
                    <a:ext uri="{9D8B030D-6E8A-4147-A177-3AD203B41FA5}">
                      <a16:colId xmlns:a16="http://schemas.microsoft.com/office/drawing/2014/main" val="4040478803"/>
                    </a:ext>
                  </a:extLst>
                </a:gridCol>
                <a:gridCol w="1636668">
                  <a:extLst>
                    <a:ext uri="{9D8B030D-6E8A-4147-A177-3AD203B41FA5}">
                      <a16:colId xmlns:a16="http://schemas.microsoft.com/office/drawing/2014/main" val="1970320439"/>
                    </a:ext>
                  </a:extLst>
                </a:gridCol>
              </a:tblGrid>
              <a:tr h="520485">
                <a:tc>
                  <a:txBody>
                    <a:bodyPr/>
                    <a:lstStyle/>
                    <a:p>
                      <a:pPr algn="ctr"/>
                      <a:r>
                        <a:rPr lang="en-GB" sz="900"/>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marL="0" algn="ctr" defTabSz="914400" rtl="0" eaLnBrk="1" fontAlgn="t" latinLnBrk="0" hangingPunct="1"/>
                      <a:r>
                        <a:rPr lang="en-US" sz="900" b="1" kern="1200">
                          <a:solidFill>
                            <a:schemeClr val="lt1"/>
                          </a:solidFill>
                          <a:latin typeface="+mn-lt"/>
                          <a:ea typeface="+mn-ea"/>
                          <a:cs typeface="+mn-cs"/>
                        </a:rPr>
                        <a:t>MS Teams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Product Plan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Rest API</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QA Portal</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EQMS</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marL="0" algn="ctr" defTabSz="914400" rtl="0" eaLnBrk="1" fontAlgn="t" latinLnBrk="0" hangingPunct="1"/>
                      <a:r>
                        <a:rPr lang="en-US" sz="900" b="1" kern="1200">
                          <a:solidFill>
                            <a:schemeClr val="lt1"/>
                          </a:solidFill>
                          <a:latin typeface="+mn-lt"/>
                          <a:ea typeface="+mn-ea"/>
                          <a:cs typeface="+mn-cs"/>
                        </a:rPr>
                        <a:t>Figma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879213">
                <a:tc>
                  <a:txBody>
                    <a:bodyPr/>
                    <a:lstStyle/>
                    <a:p>
                      <a:pPr algn="ctr"/>
                      <a:r>
                        <a:rPr lang="en-GB" sz="900" b="1"/>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t>Need to create a test channel in the existing Teams and create a new integration.</a:t>
                      </a:r>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t>Product Plan license is expired. </a:t>
                      </a:r>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t>REST API has some differences between server and Cloud</a:t>
                      </a:r>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err="1">
                          <a:solidFill>
                            <a:schemeClr val="tx1"/>
                          </a:solidFill>
                        </a:rPr>
                        <a:t>QAPortal</a:t>
                      </a:r>
                      <a:r>
                        <a:rPr lang="en-US" sz="900" dirty="0">
                          <a:solidFill>
                            <a:schemeClr val="tx1"/>
                          </a:solidFill>
                        </a:rPr>
                        <a:t> retrieves information from Jira through REST API &amp; using Atlassian python library</a:t>
                      </a:r>
                      <a:endParaRPr lang="en-GB" sz="900" dirty="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US" sz="900" dirty="0">
                          <a:solidFill>
                            <a:schemeClr val="tx1"/>
                          </a:solidFill>
                        </a:rPr>
                        <a:t>Link appears to be broken and not used integration will not be migrated.</a:t>
                      </a:r>
                      <a:endParaRPr lang="en-GB" sz="900" dirty="0">
                        <a:solidFill>
                          <a:schemeClr val="tx1"/>
                        </a:solidFill>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r>
                        <a:rPr lang="en-GB" sz="900" dirty="0">
                          <a:solidFill>
                            <a:schemeClr val="tx1"/>
                          </a:solidFill>
                        </a:rPr>
                        <a:t>No business need to continue use or subscription as has same functionality as Jira.</a:t>
                      </a: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582326">
                <a:tc>
                  <a:txBody>
                    <a:bodyPr/>
                    <a:lstStyle/>
                    <a:p>
                      <a:pPr algn="r"/>
                      <a:r>
                        <a:rPr lang="en-GB" sz="900" b="1" dirty="0"/>
                        <a:t>Leadership</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18946635"/>
                  </a:ext>
                </a:extLst>
              </a:tr>
              <a:tr h="582326">
                <a:tc>
                  <a:txBody>
                    <a:bodyPr/>
                    <a:lstStyle/>
                    <a:p>
                      <a:pPr algn="r"/>
                      <a:r>
                        <a:rPr lang="en-GB" sz="900" b="1" dirty="0"/>
                        <a:t>Site Administrators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141086130"/>
                  </a:ext>
                </a:extLst>
              </a:tr>
              <a:tr h="582326">
                <a:tc>
                  <a:txBody>
                    <a:bodyPr/>
                    <a:lstStyle/>
                    <a:p>
                      <a:pPr algn="r"/>
                      <a:r>
                        <a:rPr lang="en-GB" sz="900" b="1"/>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582326">
                <a:tc>
                  <a:txBody>
                    <a:bodyPr/>
                    <a:lstStyle/>
                    <a:p>
                      <a:pPr algn="r"/>
                      <a:r>
                        <a:rPr lang="en-GB" sz="900" b="1"/>
                        <a:t>PHE Projects </a:t>
                      </a:r>
                    </a:p>
                    <a:p>
                      <a:pPr algn="r"/>
                      <a:r>
                        <a:rPr lang="en-GB" sz="9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338262441"/>
                  </a:ext>
                </a:extLst>
              </a:tr>
              <a:tr h="582326">
                <a:tc>
                  <a:txBody>
                    <a:bodyPr/>
                    <a:lstStyle/>
                    <a:p>
                      <a:pPr algn="r"/>
                      <a:r>
                        <a:rPr lang="en-GB" sz="900" b="1"/>
                        <a:t>T&amp;T Projects </a:t>
                      </a:r>
                    </a:p>
                    <a:p>
                      <a:pPr algn="r"/>
                      <a:r>
                        <a:rPr lang="en-GB" sz="900" b="1"/>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r h="582326">
                <a:tc>
                  <a:txBody>
                    <a:bodyPr/>
                    <a:lstStyle/>
                    <a:p>
                      <a:pPr algn="r"/>
                      <a:r>
                        <a:rPr lang="en-GB" sz="900" b="1"/>
                        <a:t>External users, partners, vendors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dirty="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821237488"/>
                  </a:ext>
                </a:extLst>
              </a:tr>
            </a:tbl>
          </a:graphicData>
        </a:graphic>
      </p:graphicFrame>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lang="en-GB"/>
              <a:t>Change impact assessment</a:t>
            </a:r>
            <a:br>
              <a:rPr lang="en-GB"/>
            </a:br>
            <a:r>
              <a:rPr lang="en-GB" sz="2200"/>
              <a:t>Integrations by Persona group</a:t>
            </a:r>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7</a:t>
            </a:fld>
            <a:endParaRPr lang="en-GB" sz="1400"/>
          </a:p>
        </p:txBody>
      </p:sp>
      <p:sp>
        <p:nvSpPr>
          <p:cNvPr id="60" name="Oval 59">
            <a:extLst>
              <a:ext uri="{FF2B5EF4-FFF2-40B4-BE49-F238E27FC236}">
                <a16:creationId xmlns:a16="http://schemas.microsoft.com/office/drawing/2014/main" id="{600D53C7-E042-9EBD-8B03-D62851A1EE23}"/>
              </a:ext>
            </a:extLst>
          </p:cNvPr>
          <p:cNvSpPr/>
          <p:nvPr/>
        </p:nvSpPr>
        <p:spPr>
          <a:xfrm>
            <a:off x="2020355"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Oval 61">
            <a:extLst>
              <a:ext uri="{FF2B5EF4-FFF2-40B4-BE49-F238E27FC236}">
                <a16:creationId xmlns:a16="http://schemas.microsoft.com/office/drawing/2014/main" id="{42469048-757B-E15F-D744-9E4CAEEDC200}"/>
              </a:ext>
            </a:extLst>
          </p:cNvPr>
          <p:cNvSpPr/>
          <p:nvPr/>
        </p:nvSpPr>
        <p:spPr>
          <a:xfrm>
            <a:off x="2020355" y="4123137"/>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Oval 62">
            <a:hlinkClick r:id="rId5" tooltip="Teams channel owner should generate a new URL and pass to admins to set up webhooks."/>
            <a:extLst>
              <a:ext uri="{FF2B5EF4-FFF2-40B4-BE49-F238E27FC236}">
                <a16:creationId xmlns:a16="http://schemas.microsoft.com/office/drawing/2014/main" id="{652A7465-1C08-7C04-E79C-210A4D926C14}"/>
              </a:ext>
            </a:extLst>
          </p:cNvPr>
          <p:cNvSpPr/>
          <p:nvPr/>
        </p:nvSpPr>
        <p:spPr>
          <a:xfrm>
            <a:off x="2020355" y="473317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Oval 63">
            <a:extLst>
              <a:ext uri="{FF2B5EF4-FFF2-40B4-BE49-F238E27FC236}">
                <a16:creationId xmlns:a16="http://schemas.microsoft.com/office/drawing/2014/main" id="{9A8D9140-7E98-5229-1839-E62AC178B453}"/>
              </a:ext>
            </a:extLst>
          </p:cNvPr>
          <p:cNvSpPr/>
          <p:nvPr/>
        </p:nvSpPr>
        <p:spPr>
          <a:xfrm>
            <a:off x="2020355" y="529603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Oval 64">
            <a:hlinkClick r:id="rId5" tooltip="Teams channel owner should generate a new URL and pass to admins to set up webhooks."/>
            <a:extLst>
              <a:ext uri="{FF2B5EF4-FFF2-40B4-BE49-F238E27FC236}">
                <a16:creationId xmlns:a16="http://schemas.microsoft.com/office/drawing/2014/main" id="{64ACE0DF-70CB-BCFD-79D5-29FE559B2729}"/>
              </a:ext>
            </a:extLst>
          </p:cNvPr>
          <p:cNvSpPr/>
          <p:nvPr/>
        </p:nvSpPr>
        <p:spPr>
          <a:xfrm>
            <a:off x="2020355" y="585086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Oval 65">
            <a:hlinkClick r:id="rId5" tooltip="Teams channel owner should generate a new URL and pass to admins to set up webhooks."/>
            <a:extLst>
              <a:ext uri="{FF2B5EF4-FFF2-40B4-BE49-F238E27FC236}">
                <a16:creationId xmlns:a16="http://schemas.microsoft.com/office/drawing/2014/main" id="{4FA0F8D7-A87B-847C-B3CC-21F7D4D0ED13}"/>
              </a:ext>
            </a:extLst>
          </p:cNvPr>
          <p:cNvSpPr/>
          <p:nvPr/>
        </p:nvSpPr>
        <p:spPr>
          <a:xfrm>
            <a:off x="2020355" y="3537041"/>
            <a:ext cx="304800" cy="315310"/>
          </a:xfrm>
          <a:prstGeom prst="ellipse">
            <a:avLst/>
          </a:prstGeom>
          <a:gradFill>
            <a:gsLst>
              <a:gs pos="100000">
                <a:schemeClr val="accent1">
                  <a:lumMod val="5000"/>
                  <a:lumOff val="95000"/>
                </a:schemeClr>
              </a:gs>
              <a:gs pos="53000">
                <a:srgbClr val="002060"/>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Oval 69">
            <a:extLst>
              <a:ext uri="{FF2B5EF4-FFF2-40B4-BE49-F238E27FC236}">
                <a16:creationId xmlns:a16="http://schemas.microsoft.com/office/drawing/2014/main" id="{60B9E323-16B9-D624-D6D0-7B369C9C9B4A}"/>
              </a:ext>
            </a:extLst>
          </p:cNvPr>
          <p:cNvSpPr/>
          <p:nvPr/>
        </p:nvSpPr>
        <p:spPr>
          <a:xfrm>
            <a:off x="6955520" y="529603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Oval 72">
            <a:extLst>
              <a:ext uri="{FF2B5EF4-FFF2-40B4-BE49-F238E27FC236}">
                <a16:creationId xmlns:a16="http://schemas.microsoft.com/office/drawing/2014/main" id="{388ED0D5-7418-C9E5-DCE6-9FF2E43E5002}"/>
              </a:ext>
            </a:extLst>
          </p:cNvPr>
          <p:cNvSpPr/>
          <p:nvPr/>
        </p:nvSpPr>
        <p:spPr>
          <a:xfrm>
            <a:off x="3665410"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Oval 79">
            <a:extLst>
              <a:ext uri="{FF2B5EF4-FFF2-40B4-BE49-F238E27FC236}">
                <a16:creationId xmlns:a16="http://schemas.microsoft.com/office/drawing/2014/main" id="{603CA150-7F63-0FDA-8CCF-0A117B37DB06}"/>
              </a:ext>
            </a:extLst>
          </p:cNvPr>
          <p:cNvSpPr/>
          <p:nvPr/>
        </p:nvSpPr>
        <p:spPr>
          <a:xfrm>
            <a:off x="3665410" y="4123137"/>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Oval 80">
            <a:hlinkClick r:id="rId5" tooltip="Integration is not required in Cloud."/>
            <a:extLst>
              <a:ext uri="{FF2B5EF4-FFF2-40B4-BE49-F238E27FC236}">
                <a16:creationId xmlns:a16="http://schemas.microsoft.com/office/drawing/2014/main" id="{2E2AE61C-875E-BA25-2A92-9C39AB8E718B}"/>
              </a:ext>
            </a:extLst>
          </p:cNvPr>
          <p:cNvSpPr/>
          <p:nvPr/>
        </p:nvSpPr>
        <p:spPr>
          <a:xfrm>
            <a:off x="3665410" y="473317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3" name="Oval 82">
            <a:hlinkClick r:id="rId5" tooltip="Integration is not required in Cloud."/>
            <a:extLst>
              <a:ext uri="{FF2B5EF4-FFF2-40B4-BE49-F238E27FC236}">
                <a16:creationId xmlns:a16="http://schemas.microsoft.com/office/drawing/2014/main" id="{B58BD210-543F-1D10-6BC4-C620A47B7B10}"/>
              </a:ext>
            </a:extLst>
          </p:cNvPr>
          <p:cNvSpPr/>
          <p:nvPr/>
        </p:nvSpPr>
        <p:spPr>
          <a:xfrm>
            <a:off x="3665410" y="585086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4" name="Oval 83">
            <a:hlinkClick r:id="rId5" tooltip="Integration is not required in Cloud."/>
            <a:extLst>
              <a:ext uri="{FF2B5EF4-FFF2-40B4-BE49-F238E27FC236}">
                <a16:creationId xmlns:a16="http://schemas.microsoft.com/office/drawing/2014/main" id="{F8B24263-DD71-C6CF-D80E-FD51D664D652}"/>
              </a:ext>
            </a:extLst>
          </p:cNvPr>
          <p:cNvSpPr/>
          <p:nvPr/>
        </p:nvSpPr>
        <p:spPr>
          <a:xfrm>
            <a:off x="3665410" y="3573532"/>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Oval 87">
            <a:extLst>
              <a:ext uri="{FF2B5EF4-FFF2-40B4-BE49-F238E27FC236}">
                <a16:creationId xmlns:a16="http://schemas.microsoft.com/office/drawing/2014/main" id="{5495A1DE-8EDC-97D7-55C6-3A76F60B1FBF}"/>
              </a:ext>
            </a:extLst>
          </p:cNvPr>
          <p:cNvSpPr/>
          <p:nvPr/>
        </p:nvSpPr>
        <p:spPr>
          <a:xfrm>
            <a:off x="3665410" y="5320022"/>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Oval 90">
            <a:extLst>
              <a:ext uri="{FF2B5EF4-FFF2-40B4-BE49-F238E27FC236}">
                <a16:creationId xmlns:a16="http://schemas.microsoft.com/office/drawing/2014/main" id="{29AF6E9A-C96E-996E-C6CA-185EA2D0C46E}"/>
              </a:ext>
            </a:extLst>
          </p:cNvPr>
          <p:cNvSpPr/>
          <p:nvPr/>
        </p:nvSpPr>
        <p:spPr>
          <a:xfrm>
            <a:off x="5310465"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 name="Oval 91">
            <a:extLst>
              <a:ext uri="{FF2B5EF4-FFF2-40B4-BE49-F238E27FC236}">
                <a16:creationId xmlns:a16="http://schemas.microsoft.com/office/drawing/2014/main" id="{CB860B64-97DE-DCF4-9995-E8251B4CDD1B}"/>
              </a:ext>
            </a:extLst>
          </p:cNvPr>
          <p:cNvSpPr/>
          <p:nvPr/>
        </p:nvSpPr>
        <p:spPr>
          <a:xfrm>
            <a:off x="5310465" y="4123137"/>
            <a:ext cx="304800" cy="315310"/>
          </a:xfrm>
          <a:prstGeom prst="ellipse">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3" name="Oval 92">
            <a:hlinkClick r:id="rId5" tooltip="Any user that is using REST API to interact with Jira will need to adjust the REST calls accordingly."/>
            <a:extLst>
              <a:ext uri="{FF2B5EF4-FFF2-40B4-BE49-F238E27FC236}">
                <a16:creationId xmlns:a16="http://schemas.microsoft.com/office/drawing/2014/main" id="{4E9B41B2-0C31-1E16-AE2F-CB5323465B2D}"/>
              </a:ext>
            </a:extLst>
          </p:cNvPr>
          <p:cNvSpPr/>
          <p:nvPr/>
        </p:nvSpPr>
        <p:spPr>
          <a:xfrm>
            <a:off x="5310465" y="4733179"/>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Oval 94">
            <a:hlinkClick r:id="rId5" tooltip="Any user that is using REST API to interact with Jira will need to adjust the REST calls accordingly."/>
            <a:extLst>
              <a:ext uri="{FF2B5EF4-FFF2-40B4-BE49-F238E27FC236}">
                <a16:creationId xmlns:a16="http://schemas.microsoft.com/office/drawing/2014/main" id="{D2AB90CC-AD48-0F8B-3498-29CDD58EB176}"/>
              </a:ext>
            </a:extLst>
          </p:cNvPr>
          <p:cNvSpPr/>
          <p:nvPr/>
        </p:nvSpPr>
        <p:spPr>
          <a:xfrm>
            <a:off x="5310465" y="5850861"/>
            <a:ext cx="304800" cy="315310"/>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6" name="Oval 95">
            <a:hlinkClick r:id="rId5" tooltip="Any user that is using REST API to interact with Jira will need to adjust the REST calls accordingly."/>
            <a:extLst>
              <a:ext uri="{FF2B5EF4-FFF2-40B4-BE49-F238E27FC236}">
                <a16:creationId xmlns:a16="http://schemas.microsoft.com/office/drawing/2014/main" id="{D2B1B9C2-9259-437B-8372-D98C0D1871D4}"/>
              </a:ext>
            </a:extLst>
          </p:cNvPr>
          <p:cNvSpPr/>
          <p:nvPr/>
        </p:nvSpPr>
        <p:spPr>
          <a:xfrm>
            <a:off x="5310465" y="3575172"/>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0" name="Oval 99">
            <a:extLst>
              <a:ext uri="{FF2B5EF4-FFF2-40B4-BE49-F238E27FC236}">
                <a16:creationId xmlns:a16="http://schemas.microsoft.com/office/drawing/2014/main" id="{FFA196E8-B9CC-1295-FE8C-5B0245679932}"/>
              </a:ext>
            </a:extLst>
          </p:cNvPr>
          <p:cNvSpPr/>
          <p:nvPr/>
        </p:nvSpPr>
        <p:spPr>
          <a:xfrm>
            <a:off x="5310465" y="5305135"/>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Oval 108">
            <a:extLst>
              <a:ext uri="{FF2B5EF4-FFF2-40B4-BE49-F238E27FC236}">
                <a16:creationId xmlns:a16="http://schemas.microsoft.com/office/drawing/2014/main" id="{809676D8-DCDB-F996-2199-7EE4E7CC33AD}"/>
              </a:ext>
            </a:extLst>
          </p:cNvPr>
          <p:cNvSpPr/>
          <p:nvPr/>
        </p:nvSpPr>
        <p:spPr>
          <a:xfrm>
            <a:off x="6955520"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0" name="Oval 109">
            <a:extLst>
              <a:ext uri="{FF2B5EF4-FFF2-40B4-BE49-F238E27FC236}">
                <a16:creationId xmlns:a16="http://schemas.microsoft.com/office/drawing/2014/main" id="{3B7B8F9A-D90F-F1FD-BF89-9633C7980568}"/>
              </a:ext>
            </a:extLst>
          </p:cNvPr>
          <p:cNvSpPr/>
          <p:nvPr/>
        </p:nvSpPr>
        <p:spPr>
          <a:xfrm>
            <a:off x="6955520" y="4123137"/>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Oval 110">
            <a:hlinkClick r:id="rId5" tooltip="The integration is only sending REST API requests to Jira, so any firewall is not affecting it."/>
            <a:extLst>
              <a:ext uri="{FF2B5EF4-FFF2-40B4-BE49-F238E27FC236}">
                <a16:creationId xmlns:a16="http://schemas.microsoft.com/office/drawing/2014/main" id="{F283A876-53CA-3BE3-AE9A-EF4F886016AC}"/>
              </a:ext>
            </a:extLst>
          </p:cNvPr>
          <p:cNvSpPr/>
          <p:nvPr/>
        </p:nvSpPr>
        <p:spPr>
          <a:xfrm>
            <a:off x="6955520" y="473317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Oval 112">
            <a:hlinkClick r:id="rId5" tooltip="The integration is only sending REST API requests to Jira, so any firewall is not affecting it."/>
            <a:extLst>
              <a:ext uri="{FF2B5EF4-FFF2-40B4-BE49-F238E27FC236}">
                <a16:creationId xmlns:a16="http://schemas.microsoft.com/office/drawing/2014/main" id="{B666CEDB-8614-65BE-3955-6659076E715E}"/>
              </a:ext>
            </a:extLst>
          </p:cNvPr>
          <p:cNvSpPr/>
          <p:nvPr/>
        </p:nvSpPr>
        <p:spPr>
          <a:xfrm>
            <a:off x="6955520" y="585086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4" name="Oval 113">
            <a:hlinkClick r:id="rId5" tooltip="The integration is only sending REST API requests to Jira, so any firewall is not affecting it."/>
            <a:extLst>
              <a:ext uri="{FF2B5EF4-FFF2-40B4-BE49-F238E27FC236}">
                <a16:creationId xmlns:a16="http://schemas.microsoft.com/office/drawing/2014/main" id="{D6E2DAC2-2E07-90B3-533C-3985FBAFD7EE}"/>
              </a:ext>
            </a:extLst>
          </p:cNvPr>
          <p:cNvSpPr/>
          <p:nvPr/>
        </p:nvSpPr>
        <p:spPr>
          <a:xfrm>
            <a:off x="6955520" y="3566069"/>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Oval 2">
            <a:extLst>
              <a:ext uri="{FF2B5EF4-FFF2-40B4-BE49-F238E27FC236}">
                <a16:creationId xmlns:a16="http://schemas.microsoft.com/office/drawing/2014/main" id="{A26489B4-5CD3-2FAF-A104-DCDC86154A1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31FB379B-4F9D-D155-9E0C-57C3D61EFD89}"/>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59C19E15-A26D-AC98-93D7-368E3419CAC4}"/>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49A6026B-40EC-947F-810E-ACDEBB6807D2}"/>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AFC33E58-CE2D-CE07-4581-B6A9D985E7A3}"/>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E276D7A-BBB6-D88E-3736-04B4E50337D6}"/>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aphicFrame>
        <p:nvGraphicFramePr>
          <p:cNvPr id="18" name="Table 58">
            <a:extLst>
              <a:ext uri="{FF2B5EF4-FFF2-40B4-BE49-F238E27FC236}">
                <a16:creationId xmlns:a16="http://schemas.microsoft.com/office/drawing/2014/main" id="{25D7BB74-7409-956E-59B6-D112F70CA62A}"/>
              </a:ext>
            </a:extLst>
          </p:cNvPr>
          <p:cNvGraphicFramePr>
            <a:graphicFrameLocks noGrp="1"/>
          </p:cNvGraphicFramePr>
          <p:nvPr>
            <p:extLst>
              <p:ext uri="{D42A27DB-BD31-4B8C-83A1-F6EECF244321}">
                <p14:modId xmlns:p14="http://schemas.microsoft.com/office/powerpoint/2010/main" val="332292887"/>
              </p:ext>
            </p:extLst>
          </p:nvPr>
        </p:nvGraphicFramePr>
        <p:xfrm>
          <a:off x="9273074" y="39036"/>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sp>
        <p:nvSpPr>
          <p:cNvPr id="19" name="Oval 18">
            <a:hlinkClick r:id="rId5" tooltip="Link is now decommissioned."/>
            <a:extLst>
              <a:ext uri="{FF2B5EF4-FFF2-40B4-BE49-F238E27FC236}">
                <a16:creationId xmlns:a16="http://schemas.microsoft.com/office/drawing/2014/main" id="{52F3754D-064F-F780-851C-742CAC266E6E}"/>
              </a:ext>
            </a:extLst>
          </p:cNvPr>
          <p:cNvSpPr/>
          <p:nvPr/>
        </p:nvSpPr>
        <p:spPr>
          <a:xfrm>
            <a:off x="8600575" y="4733179"/>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hlinkClick r:id="rId5" tooltip="Jira functionality will be used instead."/>
            <a:extLst>
              <a:ext uri="{FF2B5EF4-FFF2-40B4-BE49-F238E27FC236}">
                <a16:creationId xmlns:a16="http://schemas.microsoft.com/office/drawing/2014/main" id="{023CD935-50DD-221A-1FE1-27CDE3F35DDD}"/>
              </a:ext>
            </a:extLst>
          </p:cNvPr>
          <p:cNvSpPr/>
          <p:nvPr/>
        </p:nvSpPr>
        <p:spPr>
          <a:xfrm>
            <a:off x="10245630" y="412313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hlinkClick r:id="rId5" tooltip="Link is now decommissioned."/>
            <a:extLst>
              <a:ext uri="{FF2B5EF4-FFF2-40B4-BE49-F238E27FC236}">
                <a16:creationId xmlns:a16="http://schemas.microsoft.com/office/drawing/2014/main" id="{B852E52F-5F6E-D9AD-D2E7-B92758E1B903}"/>
              </a:ext>
            </a:extLst>
          </p:cNvPr>
          <p:cNvSpPr/>
          <p:nvPr/>
        </p:nvSpPr>
        <p:spPr>
          <a:xfrm>
            <a:off x="8600575" y="3511469"/>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hlinkClick r:id="rId5" tooltip="Jira functionality will be used instead."/>
            <a:extLst>
              <a:ext uri="{FF2B5EF4-FFF2-40B4-BE49-F238E27FC236}">
                <a16:creationId xmlns:a16="http://schemas.microsoft.com/office/drawing/2014/main" id="{D0DE8438-A15F-3C54-2F0B-7BD9E35F83F6}"/>
              </a:ext>
            </a:extLst>
          </p:cNvPr>
          <p:cNvSpPr/>
          <p:nvPr/>
        </p:nvSpPr>
        <p:spPr>
          <a:xfrm>
            <a:off x="10245630" y="3520572"/>
            <a:ext cx="304800" cy="315310"/>
          </a:xfrm>
          <a:prstGeom prst="ellipse">
            <a:avLst/>
          </a:prstGeom>
          <a:gradFill>
            <a:gsLst>
              <a:gs pos="100000">
                <a:schemeClr val="accent1">
                  <a:lumMod val="5000"/>
                  <a:lumOff val="95000"/>
                </a:schemeClr>
              </a:gs>
              <a:gs pos="53000">
                <a:srgbClr val="C9DCF5"/>
              </a:gs>
              <a:gs pos="57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5390842A-0232-2383-4219-26F9AC095C35}"/>
              </a:ext>
            </a:extLst>
          </p:cNvPr>
          <p:cNvSpPr/>
          <p:nvPr/>
        </p:nvSpPr>
        <p:spPr>
          <a:xfrm>
            <a:off x="10245630" y="476737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hlinkClick r:id="rId5" tooltip="Link is now decommissioned."/>
            <a:extLst>
              <a:ext uri="{FF2B5EF4-FFF2-40B4-BE49-F238E27FC236}">
                <a16:creationId xmlns:a16="http://schemas.microsoft.com/office/drawing/2014/main" id="{F6374298-67B6-8A1A-78D7-9AD47D12DD51}"/>
              </a:ext>
            </a:extLst>
          </p:cNvPr>
          <p:cNvSpPr/>
          <p:nvPr/>
        </p:nvSpPr>
        <p:spPr>
          <a:xfrm>
            <a:off x="8600575" y="5243090"/>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hlinkClick r:id="rId5" tooltip="Jira functionality will be used instead."/>
            <a:extLst>
              <a:ext uri="{FF2B5EF4-FFF2-40B4-BE49-F238E27FC236}">
                <a16:creationId xmlns:a16="http://schemas.microsoft.com/office/drawing/2014/main" id="{120DB604-32DD-6CCF-4E6B-B20D291C846E}"/>
              </a:ext>
            </a:extLst>
          </p:cNvPr>
          <p:cNvSpPr/>
          <p:nvPr/>
        </p:nvSpPr>
        <p:spPr>
          <a:xfrm>
            <a:off x="10245630" y="5280039"/>
            <a:ext cx="304800" cy="315310"/>
          </a:xfrm>
          <a:prstGeom prst="ellipse">
            <a:avLst/>
          </a:prstGeom>
          <a:solidFill>
            <a:srgbClr val="5D97E2"/>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a:extLst>
              <a:ext uri="{FF2B5EF4-FFF2-40B4-BE49-F238E27FC236}">
                <a16:creationId xmlns:a16="http://schemas.microsoft.com/office/drawing/2014/main" id="{11E95484-A1A4-BB70-592C-8C5438E9DB7C}"/>
              </a:ext>
            </a:extLst>
          </p:cNvPr>
          <p:cNvSpPr/>
          <p:nvPr/>
        </p:nvSpPr>
        <p:spPr>
          <a:xfrm>
            <a:off x="10245630" y="58508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Oval 33">
            <a:hlinkClick r:id="rId5" tooltip="Link is now decommissioned."/>
            <a:extLst>
              <a:ext uri="{FF2B5EF4-FFF2-40B4-BE49-F238E27FC236}">
                <a16:creationId xmlns:a16="http://schemas.microsoft.com/office/drawing/2014/main" id="{D2A9EDB0-3202-CA99-B678-64526DA7E948}"/>
              </a:ext>
            </a:extLst>
          </p:cNvPr>
          <p:cNvSpPr/>
          <p:nvPr/>
        </p:nvSpPr>
        <p:spPr>
          <a:xfrm>
            <a:off x="8600575" y="5850861"/>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a:hlinkClick r:id="rId5" tooltip="Link is now decommissioned."/>
            <a:extLst>
              <a:ext uri="{FF2B5EF4-FFF2-40B4-BE49-F238E27FC236}">
                <a16:creationId xmlns:a16="http://schemas.microsoft.com/office/drawing/2014/main" id="{AF2CD9F6-F1A2-826A-0E93-E823A3AC33E6}"/>
              </a:ext>
            </a:extLst>
          </p:cNvPr>
          <p:cNvSpPr/>
          <p:nvPr/>
        </p:nvSpPr>
        <p:spPr>
          <a:xfrm>
            <a:off x="8600575" y="4123137"/>
            <a:ext cx="304800" cy="315310"/>
          </a:xfrm>
          <a:prstGeom prst="ellipse">
            <a:avLst/>
          </a:prstGeom>
          <a:solidFill>
            <a:srgbClr val="C9DCF5"/>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a:extLst>
              <a:ext uri="{FF2B5EF4-FFF2-40B4-BE49-F238E27FC236}">
                <a16:creationId xmlns:a16="http://schemas.microsoft.com/office/drawing/2014/main" id="{A3428D70-FA53-7F2B-FF72-A43A111C278B}"/>
              </a:ext>
            </a:extLst>
          </p:cNvPr>
          <p:cNvSpPr/>
          <p:nvPr/>
        </p:nvSpPr>
        <p:spPr>
          <a:xfrm>
            <a:off x="8600575"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CD9D6C1E-0913-16E9-F696-3F83CE539859}"/>
              </a:ext>
            </a:extLst>
          </p:cNvPr>
          <p:cNvSpPr/>
          <p:nvPr/>
        </p:nvSpPr>
        <p:spPr>
          <a:xfrm>
            <a:off x="10245630" y="2938563"/>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9" name="Picture 38" descr="Graphical user interface, application&#10;&#10;Description automatically generated">
            <a:extLst>
              <a:ext uri="{FF2B5EF4-FFF2-40B4-BE49-F238E27FC236}">
                <a16:creationId xmlns:a16="http://schemas.microsoft.com/office/drawing/2014/main" id="{05DC767A-F341-E5CB-FE52-B32937AFB370}"/>
              </a:ext>
            </a:extLst>
          </p:cNvPr>
          <p:cNvPicPr>
            <a:picLocks noChangeAspect="1"/>
          </p:cNvPicPr>
          <p:nvPr/>
        </p:nvPicPr>
        <p:blipFill rotWithShape="1">
          <a:blip r:embed="rId6">
            <a:extLst>
              <a:ext uri="{28A0092B-C50C-407E-A947-70E740481C1C}">
                <a14:useLocalDpi xmlns:a14="http://schemas.microsoft.com/office/drawing/2010/main" val="0"/>
              </a:ext>
            </a:extLst>
          </a:blip>
          <a:srcRect l="61828" t="24591" r="20783" b="56308"/>
          <a:stretch/>
        </p:blipFill>
        <p:spPr>
          <a:xfrm>
            <a:off x="276281" y="4788869"/>
            <a:ext cx="300528" cy="343645"/>
          </a:xfrm>
          <a:prstGeom prst="rect">
            <a:avLst/>
          </a:prstGeom>
        </p:spPr>
      </p:pic>
      <p:pic>
        <p:nvPicPr>
          <p:cNvPr id="40" name="Picture 39" descr="Graphical user interface, application&#10;&#10;Description automatically generated">
            <a:extLst>
              <a:ext uri="{FF2B5EF4-FFF2-40B4-BE49-F238E27FC236}">
                <a16:creationId xmlns:a16="http://schemas.microsoft.com/office/drawing/2014/main" id="{DC5CFB97-B158-C5DD-42C5-BF379A9EA53A}"/>
              </a:ext>
            </a:extLst>
          </p:cNvPr>
          <p:cNvPicPr>
            <a:picLocks noChangeAspect="1"/>
          </p:cNvPicPr>
          <p:nvPr/>
        </p:nvPicPr>
        <p:blipFill rotWithShape="1">
          <a:blip r:embed="rId6">
            <a:extLst>
              <a:ext uri="{28A0092B-C50C-407E-A947-70E740481C1C}">
                <a14:useLocalDpi xmlns:a14="http://schemas.microsoft.com/office/drawing/2010/main" val="0"/>
              </a:ext>
            </a:extLst>
          </a:blip>
          <a:srcRect l="80298" t="73375" b="9010"/>
          <a:stretch/>
        </p:blipFill>
        <p:spPr>
          <a:xfrm>
            <a:off x="249845" y="3455350"/>
            <a:ext cx="364831" cy="339572"/>
          </a:xfrm>
          <a:prstGeom prst="rect">
            <a:avLst/>
          </a:prstGeom>
        </p:spPr>
      </p:pic>
      <p:pic>
        <p:nvPicPr>
          <p:cNvPr id="41" name="Picture 40" descr="Graphical user interface, application&#10;&#10;Description automatically generated">
            <a:extLst>
              <a:ext uri="{FF2B5EF4-FFF2-40B4-BE49-F238E27FC236}">
                <a16:creationId xmlns:a16="http://schemas.microsoft.com/office/drawing/2014/main" id="{484DBA67-6BB7-825C-9145-9D384CAD7A2D}"/>
              </a:ext>
            </a:extLst>
          </p:cNvPr>
          <p:cNvPicPr>
            <a:picLocks noChangeAspect="1"/>
          </p:cNvPicPr>
          <p:nvPr/>
        </p:nvPicPr>
        <p:blipFill rotWithShape="1">
          <a:blip r:embed="rId6">
            <a:extLst>
              <a:ext uri="{28A0092B-C50C-407E-A947-70E740481C1C}">
                <a14:useLocalDpi xmlns:a14="http://schemas.microsoft.com/office/drawing/2010/main" val="0"/>
              </a:ext>
            </a:extLst>
          </a:blip>
          <a:srcRect l="20671" t="25418" r="61939" b="57264"/>
          <a:stretch/>
        </p:blipFill>
        <p:spPr>
          <a:xfrm>
            <a:off x="287513" y="4204868"/>
            <a:ext cx="301679" cy="312762"/>
          </a:xfrm>
          <a:prstGeom prst="rect">
            <a:avLst/>
          </a:prstGeom>
        </p:spPr>
      </p:pic>
      <p:pic>
        <p:nvPicPr>
          <p:cNvPr id="42" name="Picture 41" descr="Graphical user interface, application&#10;&#10;Description automatically generated">
            <a:extLst>
              <a:ext uri="{FF2B5EF4-FFF2-40B4-BE49-F238E27FC236}">
                <a16:creationId xmlns:a16="http://schemas.microsoft.com/office/drawing/2014/main" id="{F8A864D4-212D-03CC-1EEE-81E09B4FCFC2}"/>
              </a:ext>
            </a:extLst>
          </p:cNvPr>
          <p:cNvPicPr>
            <a:picLocks noChangeAspect="1"/>
          </p:cNvPicPr>
          <p:nvPr/>
        </p:nvPicPr>
        <p:blipFill rotWithShape="1">
          <a:blip r:embed="rId6">
            <a:extLst>
              <a:ext uri="{28A0092B-C50C-407E-A947-70E740481C1C}">
                <a14:useLocalDpi xmlns:a14="http://schemas.microsoft.com/office/drawing/2010/main" val="0"/>
              </a:ext>
            </a:extLst>
          </a:blip>
          <a:srcRect l="42039" r="41995" b="85610"/>
          <a:stretch/>
        </p:blipFill>
        <p:spPr>
          <a:xfrm>
            <a:off x="305309" y="3070003"/>
            <a:ext cx="309367" cy="290265"/>
          </a:xfrm>
          <a:prstGeom prst="rect">
            <a:avLst/>
          </a:prstGeom>
        </p:spPr>
      </p:pic>
      <p:pic>
        <p:nvPicPr>
          <p:cNvPr id="43" name="Picture 42" descr="Graphical user interface, application&#10;&#10;Description automatically generated">
            <a:extLst>
              <a:ext uri="{FF2B5EF4-FFF2-40B4-BE49-F238E27FC236}">
                <a16:creationId xmlns:a16="http://schemas.microsoft.com/office/drawing/2014/main" id="{A4A85124-5EEE-C457-18FD-538D4722CADF}"/>
              </a:ext>
            </a:extLst>
          </p:cNvPr>
          <p:cNvPicPr>
            <a:picLocks noChangeAspect="1"/>
          </p:cNvPicPr>
          <p:nvPr/>
        </p:nvPicPr>
        <p:blipFill rotWithShape="1">
          <a:blip r:embed="rId6">
            <a:extLst>
              <a:ext uri="{28A0092B-C50C-407E-A947-70E740481C1C}">
                <a14:useLocalDpi xmlns:a14="http://schemas.microsoft.com/office/drawing/2010/main" val="0"/>
              </a:ext>
            </a:extLst>
          </a:blip>
          <a:srcRect l="60497" t="48480" r="18968" b="32877"/>
          <a:stretch/>
        </p:blipFill>
        <p:spPr>
          <a:xfrm>
            <a:off x="276805" y="5362230"/>
            <a:ext cx="307105" cy="290265"/>
          </a:xfrm>
          <a:prstGeom prst="rect">
            <a:avLst/>
          </a:prstGeom>
        </p:spPr>
      </p:pic>
      <p:pic>
        <p:nvPicPr>
          <p:cNvPr id="44" name="Picture 43" descr="Graphical user interface, application&#10;&#10;Description automatically generated">
            <a:extLst>
              <a:ext uri="{FF2B5EF4-FFF2-40B4-BE49-F238E27FC236}">
                <a16:creationId xmlns:a16="http://schemas.microsoft.com/office/drawing/2014/main" id="{CDD318F2-932A-9147-819B-CEE4EAA1D3C6}"/>
              </a:ext>
            </a:extLst>
          </p:cNvPr>
          <p:cNvPicPr>
            <a:picLocks noChangeAspect="1"/>
          </p:cNvPicPr>
          <p:nvPr/>
        </p:nvPicPr>
        <p:blipFill rotWithShape="1">
          <a:blip r:embed="rId6">
            <a:extLst>
              <a:ext uri="{28A0092B-C50C-407E-A947-70E740481C1C}">
                <a14:useLocalDpi xmlns:a14="http://schemas.microsoft.com/office/drawing/2010/main" val="0"/>
              </a:ext>
            </a:extLst>
          </a:blip>
          <a:srcRect t="73341" r="82678" b="9574"/>
          <a:stretch/>
        </p:blipFill>
        <p:spPr>
          <a:xfrm>
            <a:off x="283381" y="5782253"/>
            <a:ext cx="300529" cy="308558"/>
          </a:xfrm>
          <a:prstGeom prst="rect">
            <a:avLst/>
          </a:prstGeom>
        </p:spPr>
      </p:pic>
    </p:spTree>
    <p:extLst>
      <p:ext uri="{BB962C8B-B14F-4D97-AF65-F5344CB8AC3E}">
        <p14:creationId xmlns:p14="http://schemas.microsoft.com/office/powerpoint/2010/main" val="1643160971"/>
      </p:ext>
    </p:extLst>
  </p:cSld>
  <p:clrMapOvr>
    <a:overrideClrMapping bg1="lt1" tx1="dk1" bg2="lt2" tx2="dk2" accent1="accent1" accent2="accent2" accent3="accent3" accent4="accent4" accent5="accent5" accent6="accent6" hlink="hlink" folHlink="folHlink"/>
  </p:clrMapOvr>
  <p:extLst>
    <p:ext uri="{6950BFC3-D8DA-4A85-94F7-54DA5524770B}">
      <p188:commentRel xmlns:p188="http://schemas.microsoft.com/office/powerpoint/2018/8/main" r:id="rId3"/>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F60B8E87-6440-9A7D-0D71-68D451D17207}"/>
              </a:ext>
            </a:extLst>
          </p:cNvPr>
          <p:cNvSpPr>
            <a:spLocks noGrp="1"/>
          </p:cNvSpPr>
          <p:nvPr>
            <p:ph type="ctrTitle"/>
          </p:nvPr>
        </p:nvSpPr>
        <p:spPr/>
        <p:txBody>
          <a:bodyPr/>
          <a:lstStyle/>
          <a:p>
            <a:r>
              <a:rPr lang="en-US" dirty="0"/>
              <a:t>Changes to Apps with No Impact</a:t>
            </a:r>
            <a:br>
              <a:rPr lang="en-US" dirty="0"/>
            </a:br>
            <a:br>
              <a:rPr lang="en-US" dirty="0"/>
            </a:br>
            <a:endParaRPr lang="en-US" sz="2200" dirty="0"/>
          </a:p>
        </p:txBody>
      </p:sp>
      <p:sp>
        <p:nvSpPr>
          <p:cNvPr id="5" name="Slide Number Placeholder 4">
            <a:extLst>
              <a:ext uri="{FF2B5EF4-FFF2-40B4-BE49-F238E27FC236}">
                <a16:creationId xmlns:a16="http://schemas.microsoft.com/office/drawing/2014/main" id="{DC6F7AD5-C61C-08E5-FF5C-D2BE2BD782E4}"/>
              </a:ext>
            </a:extLst>
          </p:cNvPr>
          <p:cNvSpPr>
            <a:spLocks noGrp="1"/>
          </p:cNvSpPr>
          <p:nvPr>
            <p:ph type="sldNum" sz="quarter" idx="4294967295"/>
          </p:nvPr>
        </p:nvSpPr>
        <p:spPr>
          <a:xfrm>
            <a:off x="0" y="6438900"/>
            <a:ext cx="596900" cy="365125"/>
          </a:xfrm>
        </p:spPr>
        <p:txBody>
          <a:bodyPr/>
          <a:lstStyle/>
          <a:p>
            <a:fld id="{344369E4-5DE7-46E5-874E-4FD437973785}" type="slidenum">
              <a:rPr lang="en-GB" smtClean="0"/>
              <a:pPr/>
              <a:t>8</a:t>
            </a:fld>
            <a:endParaRPr lang="en-GB"/>
          </a:p>
        </p:txBody>
      </p:sp>
    </p:spTree>
    <p:extLst>
      <p:ext uri="{BB962C8B-B14F-4D97-AF65-F5344CB8AC3E}">
        <p14:creationId xmlns:p14="http://schemas.microsoft.com/office/powerpoint/2010/main" val="8894690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3E6EC1-2490-8D0E-3399-20222BECD740}"/>
              </a:ext>
            </a:extLst>
          </p:cNvPr>
          <p:cNvSpPr>
            <a:spLocks noGrp="1"/>
          </p:cNvSpPr>
          <p:nvPr>
            <p:ph type="title"/>
          </p:nvPr>
        </p:nvSpPr>
        <p:spPr/>
        <p:txBody>
          <a:bodyPr>
            <a:normAutofit/>
          </a:bodyPr>
          <a:lstStyle/>
          <a:p>
            <a: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Halo: No impact</a:t>
            </a:r>
            <a:br>
              <a:rPr kumimoji="0" lang="en-GB" sz="38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br>
            <a:r>
              <a:rPr lang="en-GB" sz="2200">
                <a:solidFill>
                  <a:srgbClr val="FFFFFF"/>
                </a:solidFill>
              </a:rPr>
              <a:t>Jira</a:t>
            </a:r>
            <a:r>
              <a:rPr kumimoji="0" lang="en-GB" sz="2200" b="0" i="0" u="none" strike="noStrike" kern="1200" cap="none" spc="0" normalizeH="0" baseline="0" noProof="0">
                <a:ln>
                  <a:noFill/>
                </a:ln>
                <a:solidFill>
                  <a:srgbClr val="FFFFFF"/>
                </a:solidFill>
                <a:effectLst/>
                <a:uLnTx/>
                <a:uFillTx/>
                <a:latin typeface="Arial" panose="020B0604020202020204" pitchFamily="34" charset="0"/>
                <a:ea typeface="+mj-ea"/>
                <a:cs typeface="Arial" panose="020B0604020202020204" pitchFamily="34" charset="0"/>
              </a:rPr>
              <a:t> applications and plug-Ins:</a:t>
            </a:r>
            <a:endParaRPr lang="en-GB" sz="2200"/>
          </a:p>
        </p:txBody>
      </p:sp>
      <p:sp>
        <p:nvSpPr>
          <p:cNvPr id="4" name="Footer Placeholder 3">
            <a:extLst>
              <a:ext uri="{FF2B5EF4-FFF2-40B4-BE49-F238E27FC236}">
                <a16:creationId xmlns:a16="http://schemas.microsoft.com/office/drawing/2014/main" id="{B831EE7C-C314-F441-F99B-B9D04A77EE1B}"/>
              </a:ext>
            </a:extLst>
          </p:cNvPr>
          <p:cNvSpPr>
            <a:spLocks noGrp="1"/>
          </p:cNvSpPr>
          <p:nvPr>
            <p:ph type="ftr" sz="quarter" idx="10"/>
          </p:nvPr>
        </p:nvSpPr>
        <p:spPr>
          <a:xfrm>
            <a:off x="726961" y="6438850"/>
            <a:ext cx="10007606" cy="363600"/>
          </a:xfrm>
        </p:spPr>
        <p:txBody>
          <a:bodyPr/>
          <a:lstStyle/>
          <a:p>
            <a:r>
              <a:rPr lang="en-GB"/>
              <a:t>Change Impact Assessment Report</a:t>
            </a:r>
            <a:endParaRPr lang="en-GB" sz="1400"/>
          </a:p>
        </p:txBody>
      </p:sp>
      <p:sp>
        <p:nvSpPr>
          <p:cNvPr id="5" name="Slide Number Placeholder 4">
            <a:extLst>
              <a:ext uri="{FF2B5EF4-FFF2-40B4-BE49-F238E27FC236}">
                <a16:creationId xmlns:a16="http://schemas.microsoft.com/office/drawing/2014/main" id="{4DF329A8-2670-760A-4DFE-B88D8FAFE542}"/>
              </a:ext>
            </a:extLst>
          </p:cNvPr>
          <p:cNvSpPr>
            <a:spLocks noGrp="1"/>
          </p:cNvSpPr>
          <p:nvPr>
            <p:ph type="sldNum" sz="quarter" idx="11"/>
          </p:nvPr>
        </p:nvSpPr>
        <p:spPr/>
        <p:txBody>
          <a:bodyPr/>
          <a:lstStyle/>
          <a:p>
            <a:fld id="{344369E4-5DE7-46E5-874E-4FD437973785}" type="slidenum">
              <a:rPr lang="en-GB" smtClean="0"/>
              <a:pPr/>
              <a:t>9</a:t>
            </a:fld>
            <a:endParaRPr lang="en-GB" sz="1400"/>
          </a:p>
        </p:txBody>
      </p:sp>
      <p:graphicFrame>
        <p:nvGraphicFramePr>
          <p:cNvPr id="6" name="Table 6">
            <a:extLst>
              <a:ext uri="{FF2B5EF4-FFF2-40B4-BE49-F238E27FC236}">
                <a16:creationId xmlns:a16="http://schemas.microsoft.com/office/drawing/2014/main" id="{FBCF2CE9-0F48-33DA-CA5A-8F0B81981ADC}"/>
              </a:ext>
            </a:extLst>
          </p:cNvPr>
          <p:cNvGraphicFramePr>
            <a:graphicFrameLocks noGrp="1"/>
          </p:cNvGraphicFramePr>
          <p:nvPr>
            <p:extLst>
              <p:ext uri="{D42A27DB-BD31-4B8C-83A1-F6EECF244321}">
                <p14:modId xmlns:p14="http://schemas.microsoft.com/office/powerpoint/2010/main" val="1165759485"/>
              </p:ext>
            </p:extLst>
          </p:nvPr>
        </p:nvGraphicFramePr>
        <p:xfrm>
          <a:off x="237990" y="1429410"/>
          <a:ext cx="10786566" cy="4729469"/>
        </p:xfrm>
        <a:graphic>
          <a:graphicData uri="http://schemas.openxmlformats.org/drawingml/2006/table">
            <a:tbl>
              <a:tblPr firstRow="1" bandRow="1">
                <a:tableStyleId>{5C22544A-7EE6-4342-B048-85BDC9FD1C3A}</a:tableStyleId>
              </a:tblPr>
              <a:tblGrid>
                <a:gridCol w="1289276">
                  <a:extLst>
                    <a:ext uri="{9D8B030D-6E8A-4147-A177-3AD203B41FA5}">
                      <a16:colId xmlns:a16="http://schemas.microsoft.com/office/drawing/2014/main" val="380432476"/>
                    </a:ext>
                  </a:extLst>
                </a:gridCol>
                <a:gridCol w="949729">
                  <a:extLst>
                    <a:ext uri="{9D8B030D-6E8A-4147-A177-3AD203B41FA5}">
                      <a16:colId xmlns:a16="http://schemas.microsoft.com/office/drawing/2014/main" val="3121170550"/>
                    </a:ext>
                  </a:extLst>
                </a:gridCol>
                <a:gridCol w="949729">
                  <a:extLst>
                    <a:ext uri="{9D8B030D-6E8A-4147-A177-3AD203B41FA5}">
                      <a16:colId xmlns:a16="http://schemas.microsoft.com/office/drawing/2014/main" val="3817112637"/>
                    </a:ext>
                  </a:extLst>
                </a:gridCol>
                <a:gridCol w="949729">
                  <a:extLst>
                    <a:ext uri="{9D8B030D-6E8A-4147-A177-3AD203B41FA5}">
                      <a16:colId xmlns:a16="http://schemas.microsoft.com/office/drawing/2014/main" val="4040227559"/>
                    </a:ext>
                  </a:extLst>
                </a:gridCol>
                <a:gridCol w="949729">
                  <a:extLst>
                    <a:ext uri="{9D8B030D-6E8A-4147-A177-3AD203B41FA5}">
                      <a16:colId xmlns:a16="http://schemas.microsoft.com/office/drawing/2014/main" val="1343327588"/>
                    </a:ext>
                  </a:extLst>
                </a:gridCol>
                <a:gridCol w="949729">
                  <a:extLst>
                    <a:ext uri="{9D8B030D-6E8A-4147-A177-3AD203B41FA5}">
                      <a16:colId xmlns:a16="http://schemas.microsoft.com/office/drawing/2014/main" val="3049687073"/>
                    </a:ext>
                  </a:extLst>
                </a:gridCol>
                <a:gridCol w="949729">
                  <a:extLst>
                    <a:ext uri="{9D8B030D-6E8A-4147-A177-3AD203B41FA5}">
                      <a16:colId xmlns:a16="http://schemas.microsoft.com/office/drawing/2014/main" val="2719287692"/>
                    </a:ext>
                  </a:extLst>
                </a:gridCol>
                <a:gridCol w="949729">
                  <a:extLst>
                    <a:ext uri="{9D8B030D-6E8A-4147-A177-3AD203B41FA5}">
                      <a16:colId xmlns:a16="http://schemas.microsoft.com/office/drawing/2014/main" val="3328464748"/>
                    </a:ext>
                  </a:extLst>
                </a:gridCol>
                <a:gridCol w="949729">
                  <a:extLst>
                    <a:ext uri="{9D8B030D-6E8A-4147-A177-3AD203B41FA5}">
                      <a16:colId xmlns:a16="http://schemas.microsoft.com/office/drawing/2014/main" val="95032028"/>
                    </a:ext>
                  </a:extLst>
                </a:gridCol>
                <a:gridCol w="949729">
                  <a:extLst>
                    <a:ext uri="{9D8B030D-6E8A-4147-A177-3AD203B41FA5}">
                      <a16:colId xmlns:a16="http://schemas.microsoft.com/office/drawing/2014/main" val="1968680544"/>
                    </a:ext>
                  </a:extLst>
                </a:gridCol>
                <a:gridCol w="949729">
                  <a:extLst>
                    <a:ext uri="{9D8B030D-6E8A-4147-A177-3AD203B41FA5}">
                      <a16:colId xmlns:a16="http://schemas.microsoft.com/office/drawing/2014/main" val="3571985090"/>
                    </a:ext>
                  </a:extLst>
                </a:gridCol>
              </a:tblGrid>
              <a:tr h="1640152">
                <a:tc>
                  <a:txBody>
                    <a:bodyPr/>
                    <a:lstStyle/>
                    <a:p>
                      <a:pPr algn="ctr"/>
                      <a:r>
                        <a:rPr lang="en-GB" sz="900">
                          <a:latin typeface="+mn-lt"/>
                        </a:rPr>
                        <a:t>Persona</a:t>
                      </a:r>
                    </a:p>
                  </a:txBody>
                  <a:tcPr anchor="ctr">
                    <a:lnB w="12700" cap="flat" cmpd="sng" algn="ctr">
                      <a:solidFill>
                        <a:schemeClr val="bg1">
                          <a:lumMod val="75000"/>
                        </a:schemeClr>
                      </a:solidFill>
                      <a:prstDash val="solid"/>
                      <a:round/>
                      <a:headEnd type="none" w="med" len="med"/>
                      <a:tailEnd type="none" w="med" len="med"/>
                    </a:lnB>
                  </a:tcPr>
                </a:tc>
                <a:tc>
                  <a:txBody>
                    <a:bodyPr/>
                    <a:lstStyle/>
                    <a:p>
                      <a:pPr algn="ctr" fontAlgn="t"/>
                      <a:r>
                        <a:rPr lang="en-US" sz="900" b="1" i="0" u="none" strike="noStrike">
                          <a:solidFill>
                            <a:schemeClr val="bg1"/>
                          </a:solidFill>
                          <a:effectLst/>
                          <a:latin typeface="+mn-lt"/>
                        </a:rPr>
                        <a:t>ProForma Lite: Forms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rtl="0" fontAlgn="t"/>
                      <a:r>
                        <a:rPr lang="en-US" sz="900" b="1" i="0" u="none" strike="noStrike">
                          <a:solidFill>
                            <a:schemeClr val="bg1"/>
                          </a:solidFill>
                          <a:effectLst/>
                          <a:latin typeface="+mn-lt"/>
                        </a:rPr>
                        <a:t>Power Admin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Attachment Checker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Microsoft Azure Active Directory single sign-on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Easy Agile Roadmaps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Jira Calendar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Jira Toolkit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b"/>
                      <a:r>
                        <a:rPr lang="en-US" sz="900" b="1" i="0" u="none" strike="noStrike">
                          <a:solidFill>
                            <a:schemeClr val="bg1"/>
                          </a:solidFill>
                          <a:effectLst/>
                          <a:latin typeface="+mn-lt"/>
                        </a:rPr>
                        <a:t>API Token Authentication for Jira</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ctr"/>
                      <a:r>
                        <a:rPr lang="en-US" sz="900" b="1" i="0" u="none" strike="noStrike">
                          <a:solidFill>
                            <a:schemeClr val="bg1"/>
                          </a:solidFill>
                          <a:effectLst/>
                          <a:latin typeface="+mn-lt"/>
                        </a:rPr>
                        <a:t>Configuration Manager Core Bundle</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tc>
                  <a:txBody>
                    <a:bodyPr/>
                    <a:lstStyle/>
                    <a:p>
                      <a:pPr algn="ctr" fontAlgn="t"/>
                      <a:r>
                        <a:rPr lang="en-US" sz="900" b="1" i="0" u="none" strike="noStrike">
                          <a:solidFill>
                            <a:schemeClr val="bg1"/>
                          </a:solidFill>
                          <a:effectLst/>
                          <a:latin typeface="+mn-lt"/>
                        </a:rPr>
                        <a:t>Confluence issue tab plugin</a:t>
                      </a:r>
                    </a:p>
                  </a:txBody>
                  <a:tcPr marL="6350" marR="6350" marT="6350" marB="0" anchor="ctr">
                    <a:lnB w="12700" cap="flat" cmpd="sng" algn="ctr">
                      <a:solidFill>
                        <a:schemeClr val="bg1">
                          <a:lumMod val="75000"/>
                        </a:schemeClr>
                      </a:solidFill>
                      <a:prstDash val="solid"/>
                      <a:round/>
                      <a:headEnd type="none" w="med" len="med"/>
                      <a:tailEnd type="none" w="med" len="med"/>
                    </a:lnB>
                    <a:solidFill>
                      <a:schemeClr val="accent5"/>
                    </a:solidFill>
                  </a:tcPr>
                </a:tc>
                <a:extLst>
                  <a:ext uri="{0D108BD9-81ED-4DB2-BD59-A6C34878D82A}">
                    <a16:rowId xmlns:a16="http://schemas.microsoft.com/office/drawing/2014/main" val="259697321"/>
                  </a:ext>
                </a:extLst>
              </a:tr>
              <a:tr h="919766">
                <a:tc>
                  <a:txBody>
                    <a:bodyPr/>
                    <a:lstStyle/>
                    <a:p>
                      <a:pPr algn="ctr"/>
                      <a:r>
                        <a:rPr lang="en-GB" sz="900" b="1">
                          <a:latin typeface="+mn-lt"/>
                        </a:rPr>
                        <a:t>SUMMARY OF CHANGE</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a:t>
                      </a:r>
                    </a:p>
                    <a:p>
                      <a:pPr algn="ctr" fontAlgn="t"/>
                      <a:r>
                        <a:rPr lang="en-US" sz="900" b="0" i="0" u="none" strike="noStrike">
                          <a:solidFill>
                            <a:srgbClr val="000000"/>
                          </a:solidFill>
                          <a:effectLst/>
                          <a:latin typeface="+mn-lt"/>
                        </a:rPr>
                        <a:t>Replaced by JSM Cloud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 </a:t>
                      </a:r>
                      <a:r>
                        <a:rPr lang="en-US" sz="900" b="0" i="0" u="none" strike="noStrike">
                          <a:solidFill>
                            <a:srgbClr val="000000"/>
                          </a:solidFill>
                          <a:effectLst/>
                          <a:latin typeface="+mn-lt"/>
                        </a:rPr>
                        <a:t>Being replaced by Adaptavist Scriptrunner for Jira</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a:t>
                      </a:r>
                    </a:p>
                    <a:p>
                      <a:pPr algn="ctr" fontAlgn="t"/>
                      <a:r>
                        <a:rPr lang="en-US" sz="900" b="0" i="0" u="none" strike="noStrike">
                          <a:solidFill>
                            <a:srgbClr val="000000"/>
                          </a:solidFill>
                          <a:effectLst/>
                          <a:latin typeface="+mn-lt"/>
                        </a:rPr>
                        <a:t>Not being migrated.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Decommissioned:</a:t>
                      </a:r>
                    </a:p>
                    <a:p>
                      <a:pPr algn="ctr" fontAlgn="t"/>
                      <a:r>
                        <a:rPr lang="en-US" sz="900" b="0" i="0" u="none" strike="noStrike">
                          <a:solidFill>
                            <a:srgbClr val="000000"/>
                          </a:solidFill>
                          <a:effectLst/>
                          <a:latin typeface="+mn-lt"/>
                        </a:rPr>
                        <a:t>Replaced by Atlassian SSO.</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Migrated:</a:t>
                      </a:r>
                    </a:p>
                    <a:p>
                      <a:pPr algn="ctr" fontAlgn="t"/>
                      <a:r>
                        <a:rPr lang="en-US" sz="900" b="0" i="0" u="none" strike="noStrike">
                          <a:solidFill>
                            <a:srgbClr val="000000"/>
                          </a:solidFill>
                          <a:effectLst/>
                          <a:latin typeface="+mn-lt"/>
                        </a:rPr>
                        <a:t>Some differences in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No migration needed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No migration needed</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Feature is built into Jira,.</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Upgraded:</a:t>
                      </a:r>
                    </a:p>
                    <a:p>
                      <a:pPr algn="ctr" fontAlgn="t"/>
                      <a:r>
                        <a:rPr lang="en-US" sz="900" b="0" i="0" u="none" strike="noStrike">
                          <a:solidFill>
                            <a:srgbClr val="000000"/>
                          </a:solidFill>
                          <a:effectLst/>
                          <a:latin typeface="+mn-lt"/>
                        </a:rPr>
                        <a:t>Will be built into CMJ</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fontAlgn="t"/>
                      <a:r>
                        <a:rPr lang="en-US" sz="900" b="1" i="0" u="none" strike="noStrike">
                          <a:solidFill>
                            <a:srgbClr val="000000"/>
                          </a:solidFill>
                          <a:effectLst/>
                          <a:latin typeface="+mn-lt"/>
                        </a:rPr>
                        <a:t>Replaced:</a:t>
                      </a:r>
                    </a:p>
                    <a:p>
                      <a:pPr algn="ctr" fontAlgn="t"/>
                      <a:r>
                        <a:rPr lang="en-US" sz="900" b="0" i="0" u="none" strike="noStrike">
                          <a:solidFill>
                            <a:srgbClr val="000000"/>
                          </a:solidFill>
                          <a:effectLst/>
                          <a:latin typeface="+mn-lt"/>
                        </a:rPr>
                        <a:t>The app will be replaced with the Atlassian cloud functionality.</a:t>
                      </a:r>
                    </a:p>
                  </a:txBody>
                  <a:tcPr marL="6350" marR="6350" marT="6350" marB="0">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200056413"/>
                  </a:ext>
                </a:extLst>
              </a:tr>
              <a:tr h="1133609">
                <a:tc>
                  <a:txBody>
                    <a:bodyPr/>
                    <a:lstStyle/>
                    <a:p>
                      <a:pPr algn="ctr"/>
                      <a:r>
                        <a:rPr lang="en-GB" sz="900" b="1">
                          <a:latin typeface="+mn-lt"/>
                        </a:rPr>
                        <a:t>Halo Service Operations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pPr algn="ctr"/>
                      <a:endParaRPr lang="en-GB" sz="900">
                        <a:latin typeface="+mn-lt"/>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859789003"/>
                  </a:ext>
                </a:extLst>
              </a:tr>
              <a:tr h="1035942">
                <a:tc>
                  <a:txBody>
                    <a:bodyPr/>
                    <a:lstStyle/>
                    <a:p>
                      <a:pPr algn="ctr"/>
                      <a:r>
                        <a:rPr lang="en-GB" sz="900" b="1">
                          <a:latin typeface="+mn-lt"/>
                        </a:rPr>
                        <a:t>T&amp;T Projects </a:t>
                      </a:r>
                    </a:p>
                    <a:p>
                      <a:pPr algn="ctr"/>
                      <a:r>
                        <a:rPr lang="en-GB" sz="900" b="1">
                          <a:latin typeface="+mn-lt"/>
                        </a:rPr>
                        <a:t>/ End Users</a:t>
                      </a:r>
                    </a:p>
                  </a:txBody>
                  <a:tcPr anchor="b">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tc>
                  <a:txBody>
                    <a:bodyPr/>
                    <a:lstStyle/>
                    <a:p>
                      <a:endParaRPr lang="en-GB" sz="900">
                        <a:latin typeface="+mn-lt"/>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2286502888"/>
                  </a:ext>
                </a:extLst>
              </a:tr>
            </a:tbl>
          </a:graphicData>
        </a:graphic>
      </p:graphicFrame>
      <p:sp>
        <p:nvSpPr>
          <p:cNvPr id="9" name="Oval 8">
            <a:extLst>
              <a:ext uri="{FF2B5EF4-FFF2-40B4-BE49-F238E27FC236}">
                <a16:creationId xmlns:a16="http://schemas.microsoft.com/office/drawing/2014/main" id="{5296894C-6D63-4EDE-CD44-0AC5EBE0FF02}"/>
              </a:ext>
            </a:extLst>
          </p:cNvPr>
          <p:cNvSpPr/>
          <p:nvPr/>
        </p:nvSpPr>
        <p:spPr>
          <a:xfrm>
            <a:off x="1872508" y="56674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8D2ADC77-7881-63C2-B064-C887B8F7CABF}"/>
              </a:ext>
            </a:extLst>
          </p:cNvPr>
          <p:cNvSpPr/>
          <p:nvPr/>
        </p:nvSpPr>
        <p:spPr>
          <a:xfrm>
            <a:off x="1872508"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Oval 16">
            <a:extLst>
              <a:ext uri="{FF2B5EF4-FFF2-40B4-BE49-F238E27FC236}">
                <a16:creationId xmlns:a16="http://schemas.microsoft.com/office/drawing/2014/main" id="{85D7963F-1D11-F9CA-152F-E8BC7B4069BA}"/>
              </a:ext>
            </a:extLst>
          </p:cNvPr>
          <p:cNvSpPr/>
          <p:nvPr/>
        </p:nvSpPr>
        <p:spPr>
          <a:xfrm>
            <a:off x="281924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Oval 18">
            <a:extLst>
              <a:ext uri="{FF2B5EF4-FFF2-40B4-BE49-F238E27FC236}">
                <a16:creationId xmlns:a16="http://schemas.microsoft.com/office/drawing/2014/main" id="{E683888C-C899-EFCA-121A-89F7CC05C226}"/>
              </a:ext>
            </a:extLst>
          </p:cNvPr>
          <p:cNvSpPr/>
          <p:nvPr/>
        </p:nvSpPr>
        <p:spPr>
          <a:xfrm>
            <a:off x="376598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Oval 19">
            <a:extLst>
              <a:ext uri="{FF2B5EF4-FFF2-40B4-BE49-F238E27FC236}">
                <a16:creationId xmlns:a16="http://schemas.microsoft.com/office/drawing/2014/main" id="{04CEE745-7064-A0E2-C0B2-BE03965804C8}"/>
              </a:ext>
            </a:extLst>
          </p:cNvPr>
          <p:cNvSpPr/>
          <p:nvPr/>
        </p:nvSpPr>
        <p:spPr>
          <a:xfrm>
            <a:off x="2821701"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a:extLst>
              <a:ext uri="{FF2B5EF4-FFF2-40B4-BE49-F238E27FC236}">
                <a16:creationId xmlns:a16="http://schemas.microsoft.com/office/drawing/2014/main" id="{B198F5CD-EFD0-6F5E-EF83-E35FC56BA1B9}"/>
              </a:ext>
            </a:extLst>
          </p:cNvPr>
          <p:cNvSpPr/>
          <p:nvPr/>
        </p:nvSpPr>
        <p:spPr>
          <a:xfrm>
            <a:off x="471272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Oval 22">
            <a:extLst>
              <a:ext uri="{FF2B5EF4-FFF2-40B4-BE49-F238E27FC236}">
                <a16:creationId xmlns:a16="http://schemas.microsoft.com/office/drawing/2014/main" id="{EB4F460A-9956-F182-795B-59FE7BEBB003}"/>
              </a:ext>
            </a:extLst>
          </p:cNvPr>
          <p:cNvSpPr/>
          <p:nvPr/>
        </p:nvSpPr>
        <p:spPr>
          <a:xfrm>
            <a:off x="660620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a:extLst>
              <a:ext uri="{FF2B5EF4-FFF2-40B4-BE49-F238E27FC236}">
                <a16:creationId xmlns:a16="http://schemas.microsoft.com/office/drawing/2014/main" id="{E09B0B76-50DC-A29C-E3F5-72CC7E31AC61}"/>
              </a:ext>
            </a:extLst>
          </p:cNvPr>
          <p:cNvSpPr/>
          <p:nvPr/>
        </p:nvSpPr>
        <p:spPr>
          <a:xfrm>
            <a:off x="3770894"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a:extLst>
              <a:ext uri="{FF2B5EF4-FFF2-40B4-BE49-F238E27FC236}">
                <a16:creationId xmlns:a16="http://schemas.microsoft.com/office/drawing/2014/main" id="{5C82F9E3-AB31-F310-D7F0-AABDCB66B7C1}"/>
              </a:ext>
            </a:extLst>
          </p:cNvPr>
          <p:cNvSpPr/>
          <p:nvPr/>
        </p:nvSpPr>
        <p:spPr>
          <a:xfrm>
            <a:off x="849968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a:extLst>
              <a:ext uri="{FF2B5EF4-FFF2-40B4-BE49-F238E27FC236}">
                <a16:creationId xmlns:a16="http://schemas.microsoft.com/office/drawing/2014/main" id="{B5F0C04B-5334-5E30-D9E2-8A5BDFCC58B6}"/>
              </a:ext>
            </a:extLst>
          </p:cNvPr>
          <p:cNvSpPr/>
          <p:nvPr/>
        </p:nvSpPr>
        <p:spPr>
          <a:xfrm>
            <a:off x="4720087"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a:extLst>
              <a:ext uri="{FF2B5EF4-FFF2-40B4-BE49-F238E27FC236}">
                <a16:creationId xmlns:a16="http://schemas.microsoft.com/office/drawing/2014/main" id="{7918B6C1-D5DF-8BCB-26F0-10461C93FF48}"/>
              </a:ext>
            </a:extLst>
          </p:cNvPr>
          <p:cNvSpPr/>
          <p:nvPr/>
        </p:nvSpPr>
        <p:spPr>
          <a:xfrm>
            <a:off x="944642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Oval 27">
            <a:extLst>
              <a:ext uri="{FF2B5EF4-FFF2-40B4-BE49-F238E27FC236}">
                <a16:creationId xmlns:a16="http://schemas.microsoft.com/office/drawing/2014/main" id="{067A42A5-4016-C20A-C26F-8C80BBD56A12}"/>
              </a:ext>
            </a:extLst>
          </p:cNvPr>
          <p:cNvSpPr/>
          <p:nvPr/>
        </p:nvSpPr>
        <p:spPr>
          <a:xfrm>
            <a:off x="5669280"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Oval 28">
            <a:extLst>
              <a:ext uri="{FF2B5EF4-FFF2-40B4-BE49-F238E27FC236}">
                <a16:creationId xmlns:a16="http://schemas.microsoft.com/office/drawing/2014/main" id="{9FED61AC-6683-1F00-7018-AB72E4CFFE2D}"/>
              </a:ext>
            </a:extLst>
          </p:cNvPr>
          <p:cNvSpPr/>
          <p:nvPr/>
        </p:nvSpPr>
        <p:spPr>
          <a:xfrm>
            <a:off x="1039316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a:extLst>
              <a:ext uri="{FF2B5EF4-FFF2-40B4-BE49-F238E27FC236}">
                <a16:creationId xmlns:a16="http://schemas.microsoft.com/office/drawing/2014/main" id="{E66A7E4E-EAED-FF68-5237-9D0AAEA293A3}"/>
              </a:ext>
            </a:extLst>
          </p:cNvPr>
          <p:cNvSpPr/>
          <p:nvPr/>
        </p:nvSpPr>
        <p:spPr>
          <a:xfrm>
            <a:off x="6618473"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Oval 31">
            <a:extLst>
              <a:ext uri="{FF2B5EF4-FFF2-40B4-BE49-F238E27FC236}">
                <a16:creationId xmlns:a16="http://schemas.microsoft.com/office/drawing/2014/main" id="{ACB4A2BC-7A67-CDC3-156D-0BE2F6054931}"/>
              </a:ext>
            </a:extLst>
          </p:cNvPr>
          <p:cNvSpPr/>
          <p:nvPr/>
        </p:nvSpPr>
        <p:spPr>
          <a:xfrm>
            <a:off x="7567666"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Oval 37">
            <a:extLst>
              <a:ext uri="{FF2B5EF4-FFF2-40B4-BE49-F238E27FC236}">
                <a16:creationId xmlns:a16="http://schemas.microsoft.com/office/drawing/2014/main" id="{17851F12-B242-B6AA-C6BD-46D0283122B0}"/>
              </a:ext>
            </a:extLst>
          </p:cNvPr>
          <p:cNvSpPr/>
          <p:nvPr/>
        </p:nvSpPr>
        <p:spPr>
          <a:xfrm>
            <a:off x="10415245"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a:extLst>
              <a:ext uri="{FF2B5EF4-FFF2-40B4-BE49-F238E27FC236}">
                <a16:creationId xmlns:a16="http://schemas.microsoft.com/office/drawing/2014/main" id="{3689D34D-166D-D334-692A-ABED5CD327D4}"/>
              </a:ext>
            </a:extLst>
          </p:cNvPr>
          <p:cNvSpPr/>
          <p:nvPr/>
        </p:nvSpPr>
        <p:spPr>
          <a:xfrm>
            <a:off x="9076864" y="711811"/>
            <a:ext cx="203261" cy="189087"/>
          </a:xfrm>
          <a:prstGeom prst="ellipse">
            <a:avLst/>
          </a:prstGeom>
          <a:solidFill>
            <a:schemeClr val="accent2">
              <a:lumMod val="20000"/>
              <a:lumOff val="8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Oval 39">
            <a:extLst>
              <a:ext uri="{FF2B5EF4-FFF2-40B4-BE49-F238E27FC236}">
                <a16:creationId xmlns:a16="http://schemas.microsoft.com/office/drawing/2014/main" id="{B424E818-AE3E-E54C-038A-647B99C7CAAF}"/>
              </a:ext>
            </a:extLst>
          </p:cNvPr>
          <p:cNvSpPr/>
          <p:nvPr/>
        </p:nvSpPr>
        <p:spPr>
          <a:xfrm>
            <a:off x="9076864" y="926909"/>
            <a:ext cx="203261" cy="189087"/>
          </a:xfrm>
          <a:prstGeom prst="ellipse">
            <a:avLst/>
          </a:prstGeom>
          <a:solidFill>
            <a:schemeClr val="accent2">
              <a:lumMod val="60000"/>
              <a:lumOff val="40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Oval 40">
            <a:extLst>
              <a:ext uri="{FF2B5EF4-FFF2-40B4-BE49-F238E27FC236}">
                <a16:creationId xmlns:a16="http://schemas.microsoft.com/office/drawing/2014/main" id="{82D789B4-9471-3B91-F622-2C64EC080896}"/>
              </a:ext>
            </a:extLst>
          </p:cNvPr>
          <p:cNvSpPr/>
          <p:nvPr/>
        </p:nvSpPr>
        <p:spPr>
          <a:xfrm>
            <a:off x="9076864" y="1145240"/>
            <a:ext cx="203261" cy="189087"/>
          </a:xfrm>
          <a:prstGeom prst="ellipse">
            <a:avLst/>
          </a:prstGeom>
          <a:solidFill>
            <a:srgbClr val="002060"/>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Oval 42">
            <a:extLst>
              <a:ext uri="{FF2B5EF4-FFF2-40B4-BE49-F238E27FC236}">
                <a16:creationId xmlns:a16="http://schemas.microsoft.com/office/drawing/2014/main" id="{8793CE60-81DD-8232-1870-BB880619054D}"/>
              </a:ext>
            </a:extLst>
          </p:cNvPr>
          <p:cNvSpPr/>
          <p:nvPr/>
        </p:nvSpPr>
        <p:spPr>
          <a:xfrm>
            <a:off x="9076864" y="494499"/>
            <a:ext cx="203261" cy="189087"/>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Oval 43">
            <a:extLst>
              <a:ext uri="{FF2B5EF4-FFF2-40B4-BE49-F238E27FC236}">
                <a16:creationId xmlns:a16="http://schemas.microsoft.com/office/drawing/2014/main" id="{76EF8E49-F33C-1812-AF85-AA4DBEFF2FB7}"/>
              </a:ext>
            </a:extLst>
          </p:cNvPr>
          <p:cNvSpPr/>
          <p:nvPr/>
        </p:nvSpPr>
        <p:spPr>
          <a:xfrm>
            <a:off x="9076864" y="32220"/>
            <a:ext cx="203261" cy="198168"/>
          </a:xfrm>
          <a:prstGeom prst="ellipse">
            <a:avLst/>
          </a:prstGeom>
          <a:gradFill>
            <a:gsLst>
              <a:gs pos="100000">
                <a:schemeClr val="accent1">
                  <a:lumMod val="5000"/>
                  <a:lumOff val="95000"/>
                </a:schemeClr>
              </a:gs>
              <a:gs pos="53000">
                <a:schemeClr val="accent1">
                  <a:lumMod val="45000"/>
                  <a:lumOff val="55000"/>
                </a:schemeClr>
              </a:gs>
              <a:gs pos="57000">
                <a:schemeClr val="bg1"/>
              </a:gs>
            </a:gsLst>
            <a:lin ang="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a:extLst>
              <a:ext uri="{FF2B5EF4-FFF2-40B4-BE49-F238E27FC236}">
                <a16:creationId xmlns:a16="http://schemas.microsoft.com/office/drawing/2014/main" id="{4BE25B14-BB9C-AAF4-7769-C9AFC5B58E33}"/>
              </a:ext>
            </a:extLst>
          </p:cNvPr>
          <p:cNvSpPr/>
          <p:nvPr/>
        </p:nvSpPr>
        <p:spPr>
          <a:xfrm>
            <a:off x="9076864" y="268106"/>
            <a:ext cx="203261" cy="198168"/>
          </a:xfrm>
          <a:prstGeom prst="ellipse">
            <a:avLst/>
          </a:prstGeom>
          <a:gradFill>
            <a:gsLst>
              <a:gs pos="100000">
                <a:schemeClr val="accent1">
                  <a:lumMod val="5000"/>
                  <a:lumOff val="95000"/>
                </a:schemeClr>
              </a:gs>
              <a:gs pos="50000">
                <a:schemeClr val="accent1">
                  <a:lumMod val="45000"/>
                  <a:lumOff val="55000"/>
                </a:schemeClr>
              </a:gs>
              <a:gs pos="51000">
                <a:schemeClr val="bg1"/>
              </a:gs>
            </a:gsLst>
            <a:lin ang="10800000" scaled="0"/>
          </a:gra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Graphical user interface, application&#10;&#10;Description automatically generated">
            <a:extLst>
              <a:ext uri="{FF2B5EF4-FFF2-40B4-BE49-F238E27FC236}">
                <a16:creationId xmlns:a16="http://schemas.microsoft.com/office/drawing/2014/main" id="{7A80540B-7057-3B6C-4965-F53E7D89598C}"/>
              </a:ext>
            </a:extLst>
          </p:cNvPr>
          <p:cNvPicPr>
            <a:picLocks noChangeAspect="1"/>
          </p:cNvPicPr>
          <p:nvPr/>
        </p:nvPicPr>
        <p:blipFill rotWithShape="1">
          <a:blip r:embed="rId3">
            <a:extLst>
              <a:ext uri="{28A0092B-C50C-407E-A947-70E740481C1C}">
                <a14:useLocalDpi xmlns:a14="http://schemas.microsoft.com/office/drawing/2010/main" val="0"/>
              </a:ext>
            </a:extLst>
          </a:blip>
          <a:srcRect l="20671" t="25418" r="61939" b="57264"/>
          <a:stretch/>
        </p:blipFill>
        <p:spPr>
          <a:xfrm>
            <a:off x="556822" y="4184732"/>
            <a:ext cx="531671" cy="551203"/>
          </a:xfrm>
          <a:prstGeom prst="rect">
            <a:avLst/>
          </a:prstGeom>
        </p:spPr>
      </p:pic>
      <p:pic>
        <p:nvPicPr>
          <p:cNvPr id="7" name="Picture 6" descr="Graphical user interface, application&#10;&#10;Description automatically generated">
            <a:extLst>
              <a:ext uri="{FF2B5EF4-FFF2-40B4-BE49-F238E27FC236}">
                <a16:creationId xmlns:a16="http://schemas.microsoft.com/office/drawing/2014/main" id="{C9241E13-393A-6BA0-6563-34A518260076}"/>
              </a:ext>
            </a:extLst>
          </p:cNvPr>
          <p:cNvPicPr>
            <a:picLocks noChangeAspect="1"/>
          </p:cNvPicPr>
          <p:nvPr/>
        </p:nvPicPr>
        <p:blipFill rotWithShape="1">
          <a:blip r:embed="rId3">
            <a:extLst>
              <a:ext uri="{28A0092B-C50C-407E-A947-70E740481C1C}">
                <a14:useLocalDpi xmlns:a14="http://schemas.microsoft.com/office/drawing/2010/main" val="0"/>
              </a:ext>
            </a:extLst>
          </a:blip>
          <a:srcRect l="60497" t="48480" r="18968" b="32877"/>
          <a:stretch/>
        </p:blipFill>
        <p:spPr>
          <a:xfrm>
            <a:off x="556822" y="5279607"/>
            <a:ext cx="583182" cy="551203"/>
          </a:xfrm>
          <a:prstGeom prst="rect">
            <a:avLst/>
          </a:prstGeom>
        </p:spPr>
      </p:pic>
      <p:graphicFrame>
        <p:nvGraphicFramePr>
          <p:cNvPr id="8" name="Table 58">
            <a:extLst>
              <a:ext uri="{FF2B5EF4-FFF2-40B4-BE49-F238E27FC236}">
                <a16:creationId xmlns:a16="http://schemas.microsoft.com/office/drawing/2014/main" id="{7301E118-2335-5A02-5B63-77CFBD0E9645}"/>
              </a:ext>
            </a:extLst>
          </p:cNvPr>
          <p:cNvGraphicFramePr>
            <a:graphicFrameLocks noGrp="1"/>
          </p:cNvGraphicFramePr>
          <p:nvPr/>
        </p:nvGraphicFramePr>
        <p:xfrm>
          <a:off x="9280125" y="72903"/>
          <a:ext cx="1846478" cy="1308966"/>
        </p:xfrm>
        <a:graphic>
          <a:graphicData uri="http://schemas.openxmlformats.org/drawingml/2006/table">
            <a:tbl>
              <a:tblPr firstRow="1" bandRow="1">
                <a:tableStyleId>{5C22544A-7EE6-4342-B048-85BDC9FD1C3A}</a:tableStyleId>
              </a:tblPr>
              <a:tblGrid>
                <a:gridCol w="1846478">
                  <a:extLst>
                    <a:ext uri="{9D8B030D-6E8A-4147-A177-3AD203B41FA5}">
                      <a16:colId xmlns:a16="http://schemas.microsoft.com/office/drawing/2014/main" val="2470779339"/>
                    </a:ext>
                  </a:extLst>
                </a:gridCol>
              </a:tblGrid>
              <a:tr h="218161">
                <a:tc>
                  <a:txBody>
                    <a:bodyPr/>
                    <a:lstStyle/>
                    <a:p>
                      <a:r>
                        <a:rPr lang="en-GB" sz="800" b="1">
                          <a:solidFill>
                            <a:schemeClr val="bg1"/>
                          </a:solidFill>
                        </a:rPr>
                        <a:t>Left side = Migration effort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31741766"/>
                  </a:ext>
                </a:extLst>
              </a:tr>
              <a:tr h="218161">
                <a:tc>
                  <a:txBody>
                    <a:bodyPr/>
                    <a:lstStyle/>
                    <a:p>
                      <a:r>
                        <a:rPr lang="en-GB" sz="800" b="1">
                          <a:solidFill>
                            <a:schemeClr val="bg1"/>
                          </a:solidFill>
                        </a:rPr>
                        <a:t>Right Side = BAU Impact</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25914251"/>
                  </a:ext>
                </a:extLst>
              </a:tr>
              <a:tr h="218161">
                <a:tc>
                  <a:txBody>
                    <a:bodyPr/>
                    <a:lstStyle/>
                    <a:p>
                      <a:r>
                        <a:rPr lang="en-GB" sz="800" b="1">
                          <a:solidFill>
                            <a:schemeClr val="bg1"/>
                          </a:solidFill>
                        </a:rPr>
                        <a:t>No Impact (0)</a:t>
                      </a:r>
                    </a:p>
                  </a:txBody>
                  <a:tcP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815227844"/>
                  </a:ext>
                </a:extLst>
              </a:tr>
              <a:tr h="218161">
                <a:tc>
                  <a:txBody>
                    <a:bodyPr/>
                    <a:lstStyle/>
                    <a:p>
                      <a:r>
                        <a:rPr lang="en-GB" sz="800" b="1">
                          <a:solidFill>
                            <a:schemeClr val="bg1"/>
                          </a:solidFill>
                        </a:rPr>
                        <a:t>Low Impact (1)</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25913597"/>
                  </a:ext>
                </a:extLst>
              </a:tr>
              <a:tr h="218161">
                <a:tc>
                  <a:txBody>
                    <a:bodyPr/>
                    <a:lstStyle/>
                    <a:p>
                      <a:r>
                        <a:rPr lang="en-GB" sz="800" b="1">
                          <a:solidFill>
                            <a:schemeClr val="bg1"/>
                          </a:solidFill>
                        </a:rPr>
                        <a:t>Medium Impact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77689569"/>
                  </a:ext>
                </a:extLst>
              </a:tr>
              <a:tr h="218161">
                <a:tc>
                  <a:txBody>
                    <a:bodyPr/>
                    <a:lstStyle/>
                    <a:p>
                      <a:r>
                        <a:rPr lang="en-GB" sz="800" b="1">
                          <a:solidFill>
                            <a:schemeClr val="bg1"/>
                          </a:solidFill>
                        </a:rPr>
                        <a:t>High Impact (3)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367681331"/>
                  </a:ext>
                </a:extLst>
              </a:tr>
            </a:tbl>
          </a:graphicData>
        </a:graphic>
      </p:graphicFrame>
      <p:pic>
        <p:nvPicPr>
          <p:cNvPr id="11" name="Picture 10" descr="A picture containing font, graphics, logo, graphic design&#10;&#10;Description automatically generated">
            <a:extLst>
              <a:ext uri="{FF2B5EF4-FFF2-40B4-BE49-F238E27FC236}">
                <a16:creationId xmlns:a16="http://schemas.microsoft.com/office/drawing/2014/main" id="{2169CE72-75D2-03C1-C791-25204EE9A01A}"/>
              </a:ext>
            </a:extLst>
          </p:cNvPr>
          <p:cNvPicPr>
            <a:picLocks noChangeAspect="1"/>
          </p:cNvPicPr>
          <p:nvPr/>
        </p:nvPicPr>
        <p:blipFill rotWithShape="1">
          <a:blip r:embed="rId4">
            <a:extLst>
              <a:ext uri="{28A0092B-C50C-407E-A947-70E740481C1C}">
                <a14:useLocalDpi xmlns:a14="http://schemas.microsoft.com/office/drawing/2010/main" val="0"/>
              </a:ext>
            </a:extLst>
          </a:blip>
          <a:srcRect t="19427" b="31174"/>
          <a:stretch/>
        </p:blipFill>
        <p:spPr>
          <a:xfrm>
            <a:off x="5990788" y="174283"/>
            <a:ext cx="2829894" cy="948257"/>
          </a:xfrm>
          <a:prstGeom prst="rect">
            <a:avLst/>
          </a:prstGeom>
        </p:spPr>
      </p:pic>
      <p:sp>
        <p:nvSpPr>
          <p:cNvPr id="12" name="Oval 11">
            <a:extLst>
              <a:ext uri="{FF2B5EF4-FFF2-40B4-BE49-F238E27FC236}">
                <a16:creationId xmlns:a16="http://schemas.microsoft.com/office/drawing/2014/main" id="{0ADA614A-C8C7-2CE8-D6AD-10531AD44924}"/>
              </a:ext>
            </a:extLst>
          </p:cNvPr>
          <p:cNvSpPr/>
          <p:nvPr/>
        </p:nvSpPr>
        <p:spPr>
          <a:xfrm>
            <a:off x="565946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D923641D-469F-5867-8E3F-CE32BC5DAF83}"/>
              </a:ext>
            </a:extLst>
          </p:cNvPr>
          <p:cNvSpPr/>
          <p:nvPr/>
        </p:nvSpPr>
        <p:spPr>
          <a:xfrm>
            <a:off x="7552948" y="5673561"/>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401BFE1D-F7C9-D7A0-F1D2-D5A9E00255F4}"/>
              </a:ext>
            </a:extLst>
          </p:cNvPr>
          <p:cNvSpPr/>
          <p:nvPr/>
        </p:nvSpPr>
        <p:spPr>
          <a:xfrm>
            <a:off x="8516859"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Oval 46">
            <a:extLst>
              <a:ext uri="{FF2B5EF4-FFF2-40B4-BE49-F238E27FC236}">
                <a16:creationId xmlns:a16="http://schemas.microsoft.com/office/drawing/2014/main" id="{1C383581-3DBF-5032-B2DD-255D6C7E097C}"/>
              </a:ext>
            </a:extLst>
          </p:cNvPr>
          <p:cNvSpPr/>
          <p:nvPr/>
        </p:nvSpPr>
        <p:spPr>
          <a:xfrm>
            <a:off x="9466052" y="4578280"/>
            <a:ext cx="304800" cy="315310"/>
          </a:xfrm>
          <a:prstGeom prst="ellipse">
            <a:avLst/>
          </a:pr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78105270"/>
      </p:ext>
    </p:extLst>
  </p:cSld>
  <p:clrMapOvr>
    <a:masterClrMapping/>
  </p:clrMapOvr>
  <p:extLst>
    <p:ext uri="{6950BFC3-D8DA-4A85-94F7-54DA5524770B}">
      <p188:commentRel xmlns:p188="http://schemas.microsoft.com/office/powerpoint/2018/8/main" r:id="rId2"/>
    </p:ext>
  </p:extLst>
</p:sld>
</file>

<file path=ppt/theme/theme1.xml><?xml version="1.0" encoding="utf-8"?>
<a:theme xmlns:a="http://schemas.openxmlformats.org/drawingml/2006/main" name="UKHSA_PowerpointColourTheme">
  <a:themeElements>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KHSA Presentation template 1 - with colour palette" id="{BF80B367-0A03-4CE1-9585-A1D8C4F93224}" vid="{436D24D0-CE42-474D-9710-5DD6DDD86EA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UKHSA 1">
    <a:dk1>
      <a:srgbClr val="000000"/>
    </a:dk1>
    <a:lt1>
      <a:srgbClr val="FFFFFF"/>
    </a:lt1>
    <a:dk2>
      <a:srgbClr val="007B91"/>
    </a:dk2>
    <a:lt2>
      <a:srgbClr val="E7E6E6"/>
    </a:lt2>
    <a:accent1>
      <a:srgbClr val="003A5B"/>
    </a:accent1>
    <a:accent2>
      <a:srgbClr val="1D57A4"/>
    </a:accent2>
    <a:accent3>
      <a:srgbClr val="00AB8E"/>
    </a:accent3>
    <a:accent4>
      <a:srgbClr val="00A4DE"/>
    </a:accent4>
    <a:accent5>
      <a:srgbClr val="8A1A61"/>
    </a:accent5>
    <a:accent6>
      <a:srgbClr val="D4CB9F"/>
    </a:accent6>
    <a:hlink>
      <a:srgbClr val="007B91"/>
    </a:hlink>
    <a:folHlink>
      <a:srgbClr val="572B83"/>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2D8128F6D64549B99F088535BEA380" ma:contentTypeVersion="6" ma:contentTypeDescription="Create a new document." ma:contentTypeScope="" ma:versionID="80dc734273525e1e47792d60b593caa6">
  <xsd:schema xmlns:xsd="http://www.w3.org/2001/XMLSchema" xmlns:xs="http://www.w3.org/2001/XMLSchema" xmlns:p="http://schemas.microsoft.com/office/2006/metadata/properties" xmlns:ns2="d9096c8c-7149-4683-82d2-c2f2c3e91776" xmlns:ns3="f2b81947-420a-4711-a33f-ccdb62c0ede0" targetNamespace="http://schemas.microsoft.com/office/2006/metadata/properties" ma:root="true" ma:fieldsID="045bc8bea5038561bf5e19c501a7de97" ns2:_="" ns3:_="">
    <xsd:import namespace="d9096c8c-7149-4683-82d2-c2f2c3e91776"/>
    <xsd:import namespace="f2b81947-420a-4711-a33f-ccdb62c0ede0"/>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9096c8c-7149-4683-82d2-c2f2c3e9177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2b81947-420a-4711-a33f-ccdb62c0ede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f2b81947-420a-4711-a33f-ccdb62c0ede0">
      <UserInfo>
        <DisplayName>Ryan Collier</DisplayName>
        <AccountId>32</AccountId>
        <AccountType/>
      </UserInfo>
    </SharedWithUsers>
  </documentManagement>
</p:properties>
</file>

<file path=customXml/itemProps1.xml><?xml version="1.0" encoding="utf-8"?>
<ds:datastoreItem xmlns:ds="http://schemas.openxmlformats.org/officeDocument/2006/customXml" ds:itemID="{C09FEC63-9128-4457-996D-6644F6AA1E02}">
  <ds:schemaRefs>
    <ds:schemaRef ds:uri="d9096c8c-7149-4683-82d2-c2f2c3e91776"/>
    <ds:schemaRef ds:uri="f2b81947-420a-4711-a33f-ccdb62c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3026D4FD-BD94-49F6-8347-DD63F0BCD742}">
  <ds:schemaRefs>
    <ds:schemaRef ds:uri="http://schemas.microsoft.com/sharepoint/v3/contenttype/forms"/>
  </ds:schemaRefs>
</ds:datastoreItem>
</file>

<file path=customXml/itemProps3.xml><?xml version="1.0" encoding="utf-8"?>
<ds:datastoreItem xmlns:ds="http://schemas.openxmlformats.org/officeDocument/2006/customXml" ds:itemID="{59091948-630B-4872-8921-A5471B5A80D5}">
  <ds:schemaRefs>
    <ds:schemaRef ds:uri="http://schemas.microsoft.com/office/2006/documentManagement/types"/>
    <ds:schemaRef ds:uri="f2b81947-420a-4711-a33f-ccdb62c0ede0"/>
    <ds:schemaRef ds:uri="http://www.w3.org/XML/1998/namespace"/>
    <ds:schemaRef ds:uri="http://schemas.microsoft.com/office/2006/metadata/properties"/>
    <ds:schemaRef ds:uri="http://purl.org/dc/elements/1.1/"/>
    <ds:schemaRef ds:uri="http://schemas.microsoft.com/office/infopath/2007/PartnerControls"/>
    <ds:schemaRef ds:uri="http://purl.org/dc/dcmitype/"/>
    <ds:schemaRef ds:uri="http://schemas.openxmlformats.org/package/2006/metadata/core-properties"/>
    <ds:schemaRef ds:uri="d9096c8c-7149-4683-82d2-c2f2c3e91776"/>
    <ds:schemaRef ds:uri="http://purl.org/dc/terms/"/>
  </ds:schemaRefs>
</ds:datastoreItem>
</file>

<file path=docProps/app.xml><?xml version="1.0" encoding="utf-8"?>
<Properties xmlns="http://schemas.openxmlformats.org/officeDocument/2006/extended-properties" xmlns:vt="http://schemas.openxmlformats.org/officeDocument/2006/docPropsVTypes">
  <Template/>
  <TotalTime>8883</TotalTime>
  <Words>2055</Words>
  <Application>Microsoft Office PowerPoint</Application>
  <PresentationFormat>Widescreen</PresentationFormat>
  <Paragraphs>432</Paragraphs>
  <Slides>12</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UKHSA_PowerpointColourTheme</vt:lpstr>
      <vt:lpstr>Detailed change impact assessment  A focused view of changes associated with apps and plug-ins</vt:lpstr>
      <vt:lpstr>Overview of apps and plug-ins Impacts by Persona group</vt:lpstr>
      <vt:lpstr>Overview of apps and plug-ins Impacts by Persona group</vt:lpstr>
      <vt:lpstr>PowerPoint Presentation</vt:lpstr>
      <vt:lpstr>PHE: Jira applications and plug-Ins:</vt:lpstr>
      <vt:lpstr>Change impact assessment Integrations by Persona group</vt:lpstr>
      <vt:lpstr>Change impact assessment Integrations by Persona group</vt:lpstr>
      <vt:lpstr>Changes to Apps with No Impact  </vt:lpstr>
      <vt:lpstr>Halo: No impact Jira applications and plug-Ins:</vt:lpstr>
      <vt:lpstr>Halo: No impact Confluence applications and plug-Ins:</vt:lpstr>
      <vt:lpstr>PHE: No impact Jira applications and plug-Ins:</vt:lpstr>
      <vt:lpstr>PHE: No Impact Confluence applications and plug-Ins: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[Deck title]  [presenters]</dc:title>
  <dc:creator>Ridge, Amanda</dc:creator>
  <cp:lastModifiedBy>Olly Bates</cp:lastModifiedBy>
  <cp:revision>3</cp:revision>
  <cp:lastPrinted>2021-08-09T14:01:33Z</cp:lastPrinted>
  <dcterms:created xsi:type="dcterms:W3CDTF">2021-10-14T16:08:31Z</dcterms:created>
  <dcterms:modified xsi:type="dcterms:W3CDTF">2023-06-01T10:28:02Z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0x010100AF2D8128F6D64549B99F088535BEA380</vt:lpwstr>
  </property>
</Properties>
</file>