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4"/>
  </p:sldMasterIdLst>
  <p:notesMasterIdLst>
    <p:notesMasterId r:id="rId46"/>
  </p:notesMasterIdLst>
  <p:sldIdLst>
    <p:sldId id="256" r:id="rId5"/>
    <p:sldId id="258" r:id="rId6"/>
    <p:sldId id="264" r:id="rId7"/>
    <p:sldId id="286" r:id="rId8"/>
    <p:sldId id="266" r:id="rId9"/>
    <p:sldId id="265" r:id="rId10"/>
    <p:sldId id="287" r:id="rId11"/>
    <p:sldId id="3396" r:id="rId12"/>
    <p:sldId id="261" r:id="rId13"/>
    <p:sldId id="3395" r:id="rId14"/>
    <p:sldId id="288" r:id="rId15"/>
    <p:sldId id="4101" r:id="rId16"/>
    <p:sldId id="3356" r:id="rId17"/>
    <p:sldId id="272" r:id="rId18"/>
    <p:sldId id="294" r:id="rId19"/>
    <p:sldId id="4102" r:id="rId20"/>
    <p:sldId id="275" r:id="rId21"/>
    <p:sldId id="276" r:id="rId22"/>
    <p:sldId id="4104" r:id="rId23"/>
    <p:sldId id="4105" r:id="rId24"/>
    <p:sldId id="4106" r:id="rId25"/>
    <p:sldId id="4107" r:id="rId26"/>
    <p:sldId id="4108" r:id="rId27"/>
    <p:sldId id="4109" r:id="rId28"/>
    <p:sldId id="4110" r:id="rId29"/>
    <p:sldId id="4111" r:id="rId30"/>
    <p:sldId id="4112" r:id="rId31"/>
    <p:sldId id="4113" r:id="rId32"/>
    <p:sldId id="4114" r:id="rId33"/>
    <p:sldId id="295" r:id="rId34"/>
    <p:sldId id="4121" r:id="rId35"/>
    <p:sldId id="4117" r:id="rId36"/>
    <p:sldId id="274" r:id="rId37"/>
    <p:sldId id="4122" r:id="rId38"/>
    <p:sldId id="296" r:id="rId39"/>
    <p:sldId id="4125" r:id="rId40"/>
    <p:sldId id="4116" r:id="rId41"/>
    <p:sldId id="4124" r:id="rId42"/>
    <p:sldId id="4126" r:id="rId43"/>
    <p:sldId id="4119" r:id="rId44"/>
    <p:sldId id="4118"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2D6F88F-FAF2-1949-B5E5-A29A75EE4604}">
          <p14:sldIdLst>
            <p14:sldId id="256"/>
            <p14:sldId id="258"/>
          </p14:sldIdLst>
        </p14:section>
        <p14:section name="Using this Engagement Toolkit" id="{EFF877C3-1CA7-4143-9653-396578B2D8AF}">
          <p14:sldIdLst>
            <p14:sldId id="264"/>
            <p14:sldId id="286"/>
            <p14:sldId id="266"/>
            <p14:sldId id="265"/>
          </p14:sldIdLst>
        </p14:section>
        <p14:section name="Presenting the Headlines" id="{46FC412C-A04F-A843-B5E0-F244425BE1B1}">
          <p14:sldIdLst>
            <p14:sldId id="287"/>
            <p14:sldId id="3396"/>
            <p14:sldId id="261"/>
            <p14:sldId id="3395"/>
            <p14:sldId id="288"/>
            <p14:sldId id="4101"/>
            <p14:sldId id="3356"/>
            <p14:sldId id="272"/>
          </p14:sldIdLst>
        </p14:section>
        <p14:section name="Impacted User Groups" id="{A7C66F8D-4761-3E42-882A-9E251C2CAC1F}">
          <p14:sldIdLst>
            <p14:sldId id="294"/>
            <p14:sldId id="4102"/>
            <p14:sldId id="275"/>
            <p14:sldId id="276"/>
            <p14:sldId id="4104"/>
            <p14:sldId id="4105"/>
            <p14:sldId id="4106"/>
            <p14:sldId id="4107"/>
            <p14:sldId id="4108"/>
            <p14:sldId id="4109"/>
            <p14:sldId id="4110"/>
            <p14:sldId id="4111"/>
            <p14:sldId id="4112"/>
            <p14:sldId id="4113"/>
            <p14:sldId id="4114"/>
          </p14:sldIdLst>
        </p14:section>
        <p14:section name="Overview of Impacts" id="{497DB5F3-0101-8F4F-AF26-F95DF0467EDE}">
          <p14:sldIdLst>
            <p14:sldId id="295"/>
            <p14:sldId id="4121"/>
            <p14:sldId id="4117"/>
            <p14:sldId id="274"/>
            <p14:sldId id="4122"/>
          </p14:sldIdLst>
        </p14:section>
        <p14:section name="Support &amp; Readiness Resources" id="{410DB9E0-46BB-4841-BC59-278EB2B8B782}">
          <p14:sldIdLst>
            <p14:sldId id="296"/>
            <p14:sldId id="4125"/>
            <p14:sldId id="4116"/>
            <p14:sldId id="4124"/>
            <p14:sldId id="4126"/>
          </p14:sldIdLst>
        </p14:section>
        <p14:section name="Appendix" id="{4E98ACF1-29AE-E849-A19D-054853FF2A9D}">
          <p14:sldIdLst>
            <p14:sldId id="4119"/>
            <p14:sldId id="4118"/>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CD5A92D-1739-4566-7812-30FFE492C501}" name="Laura Goff" initials="LG" userId="S::Laura.Goff@ukhsa.gov.uk::a04ddb77-00dd-42db-8ab8-92d9d5435e3b" providerId="AD"/>
  <p188:author id="{A0954A53-FE13-C4F5-2D5F-791A1FA6F2A3}" name="Laura Goff" initials="LG" userId="S::laura.goff@ukhsa.gov.uk::a04ddb77-00dd-42db-8ab8-92d9d5435e3b" providerId="AD"/>
  <p188:author id="{57757A57-04F0-022C-3DC3-1B9302EA6B21}" name="James Storr" initials="" userId="S::James.Storr@ukhsa.gov.uk::e6dee1c7-b9d8-467d-8815-652e0076581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F32"/>
    <a:srgbClr val="582C83"/>
    <a:srgbClr val="007C91"/>
    <a:srgbClr val="003B5C"/>
    <a:srgbClr val="1D57A5"/>
    <a:srgbClr val="8A1B61"/>
    <a:srgbClr val="D5CB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51" Type="http://schemas.microsoft.com/office/2018/10/relationships/authors" Targe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F94399-4760-E249-A21A-E0B302D943C1}" type="datetimeFigureOut">
              <a:rPr lang="en-US" smtClean="0"/>
              <a:t>8/14/2023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9349AD-43E2-A142-9B61-FBB06C64E86F}" type="slidenum">
              <a:rPr lang="en-US" smtClean="0"/>
              <a:t>‹#›</a:t>
            </a:fld>
            <a:endParaRPr lang="en-US"/>
          </a:p>
        </p:txBody>
      </p:sp>
    </p:spTree>
    <p:extLst>
      <p:ext uri="{BB962C8B-B14F-4D97-AF65-F5344CB8AC3E}">
        <p14:creationId xmlns:p14="http://schemas.microsoft.com/office/powerpoint/2010/main" val="280939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A6D5010-7812-4262-934B-D00BB49A43D7}" type="slidenum">
              <a:rPr lang="en-GB" smtClean="0"/>
              <a:t>9</a:t>
            </a:fld>
            <a:endParaRPr lang="en-GB"/>
          </a:p>
        </p:txBody>
      </p:sp>
    </p:spTree>
    <p:extLst>
      <p:ext uri="{BB962C8B-B14F-4D97-AF65-F5344CB8AC3E}">
        <p14:creationId xmlns:p14="http://schemas.microsoft.com/office/powerpoint/2010/main" val="15609157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1D32C31-3798-6042-888B-68CF9250B351}" type="slidenum">
              <a:rPr lang="en-GB" smtClean="0"/>
              <a:t>14</a:t>
            </a:fld>
            <a:endParaRPr lang="en-GB"/>
          </a:p>
        </p:txBody>
      </p:sp>
    </p:spTree>
    <p:extLst>
      <p:ext uri="{BB962C8B-B14F-4D97-AF65-F5344CB8AC3E}">
        <p14:creationId xmlns:p14="http://schemas.microsoft.com/office/powerpoint/2010/main" val="6615898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C9349AD-43E2-A142-9B61-FBB06C64E86F}" type="slidenum">
              <a:rPr lang="en-US" smtClean="0"/>
              <a:t>21</a:t>
            </a:fld>
            <a:endParaRPr lang="en-US"/>
          </a:p>
        </p:txBody>
      </p:sp>
    </p:spTree>
    <p:extLst>
      <p:ext uri="{BB962C8B-B14F-4D97-AF65-F5344CB8AC3E}">
        <p14:creationId xmlns:p14="http://schemas.microsoft.com/office/powerpoint/2010/main" val="4913120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2647347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4_Title Slide blue_teal">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02A5825F-A133-4786-A909-8ABE0B763478}"/>
              </a:ext>
            </a:extLst>
          </p:cNvPr>
          <p:cNvSpPr/>
          <p:nvPr userDrawn="1"/>
        </p:nvSpPr>
        <p:spPr>
          <a:xfrm>
            <a:off x="-883920" y="2094030"/>
            <a:ext cx="12466320" cy="5628640"/>
          </a:xfrm>
          <a:prstGeom prst="roundRect">
            <a:avLst>
              <a:gd name="adj" fmla="val 13313"/>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3903301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5_Title Slide blue_orang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02A5825F-A133-4786-A909-8ABE0B763478}"/>
              </a:ext>
            </a:extLst>
          </p:cNvPr>
          <p:cNvSpPr/>
          <p:nvPr userDrawn="1"/>
        </p:nvSpPr>
        <p:spPr>
          <a:xfrm>
            <a:off x="-883920" y="2094030"/>
            <a:ext cx="12466320" cy="5628640"/>
          </a:xfrm>
          <a:prstGeom prst="roundRect">
            <a:avLst>
              <a:gd name="adj" fmla="val 13313"/>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41302262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5_Title Slide blue_aub">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02A5825F-A133-4786-A909-8ABE0B763478}"/>
              </a:ext>
            </a:extLst>
          </p:cNvPr>
          <p:cNvSpPr/>
          <p:nvPr userDrawn="1"/>
        </p:nvSpPr>
        <p:spPr>
          <a:xfrm>
            <a:off x="-787275" y="2101938"/>
            <a:ext cx="12466320" cy="5628640"/>
          </a:xfrm>
          <a:prstGeom prst="roundRect">
            <a:avLst>
              <a:gd name="adj" fmla="val 13313"/>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4687233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6_Title Slide blue_purpl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02A5825F-A133-4786-A909-8ABE0B763478}"/>
              </a:ext>
            </a:extLst>
          </p:cNvPr>
          <p:cNvSpPr/>
          <p:nvPr userDrawn="1"/>
        </p:nvSpPr>
        <p:spPr>
          <a:xfrm>
            <a:off x="-787275" y="2101938"/>
            <a:ext cx="12466320" cy="5628640"/>
          </a:xfrm>
          <a:prstGeom prst="roundRect">
            <a:avLst>
              <a:gd name="adj" fmla="val 13313"/>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1680541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8628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F41C13-0DB6-4E28-9521-FD744346DDCE}"/>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7F51F445-D392-4789-9479-AF028CB55CC0}"/>
              </a:ext>
            </a:extLst>
          </p:cNvPr>
          <p:cNvSpPr>
            <a:spLocks noGrp="1"/>
          </p:cNvSpPr>
          <p:nvPr>
            <p:ph idx="1" hasCustomPrompt="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Footer Placeholder 8">
            <a:extLst>
              <a:ext uri="{FF2B5EF4-FFF2-40B4-BE49-F238E27FC236}">
                <a16:creationId xmlns:a16="http://schemas.microsoft.com/office/drawing/2014/main" id="{C65E6804-E436-2947-81F5-FCC5E465C142}"/>
              </a:ext>
            </a:extLst>
          </p:cNvPr>
          <p:cNvSpPr>
            <a:spLocks noGrp="1"/>
          </p:cNvSpPr>
          <p:nvPr>
            <p:ph type="ftr" sz="quarter" idx="10"/>
          </p:nvPr>
        </p:nvSpPr>
        <p:spPr/>
        <p:txBody>
          <a:bodyPr/>
          <a:lstStyle/>
          <a:p>
            <a:r>
              <a:rPr lang="en-GB"/>
              <a:t>Presentation Title and Handling instruction</a:t>
            </a:r>
            <a:endParaRPr lang="en-GB" sz="1400"/>
          </a:p>
        </p:txBody>
      </p:sp>
      <p:sp>
        <p:nvSpPr>
          <p:cNvPr id="10" name="Slide Number Placeholder 9">
            <a:extLst>
              <a:ext uri="{FF2B5EF4-FFF2-40B4-BE49-F238E27FC236}">
                <a16:creationId xmlns:a16="http://schemas.microsoft.com/office/drawing/2014/main" id="{4C176BFD-AF1B-334D-884D-C08E0A3D509C}"/>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57973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8ADD9-C943-418A-9D35-CC865F95F646}"/>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D2914506-EEE5-4D8C-850E-4F0922B6B431}"/>
              </a:ext>
            </a:extLst>
          </p:cNvPr>
          <p:cNvSpPr>
            <a:spLocks noGrp="1"/>
          </p:cNvSpPr>
          <p:nvPr>
            <p:ph sz="half" idx="1" hasCustomPrompt="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5046333-AC78-4EDE-9D8D-21DCF6FCEA55}"/>
              </a:ext>
            </a:extLst>
          </p:cNvPr>
          <p:cNvSpPr>
            <a:spLocks noGrp="1"/>
          </p:cNvSpPr>
          <p:nvPr>
            <p:ph sz="half" idx="2" hasCustomPrompt="1"/>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Footer Placeholder 9">
            <a:extLst>
              <a:ext uri="{FF2B5EF4-FFF2-40B4-BE49-F238E27FC236}">
                <a16:creationId xmlns:a16="http://schemas.microsoft.com/office/drawing/2014/main" id="{AE4E894C-2A2B-A74C-BFBD-B15007757C8B}"/>
              </a:ext>
            </a:extLst>
          </p:cNvPr>
          <p:cNvSpPr>
            <a:spLocks noGrp="1"/>
          </p:cNvSpPr>
          <p:nvPr>
            <p:ph type="ftr" sz="quarter" idx="10"/>
          </p:nvPr>
        </p:nvSpPr>
        <p:spPr/>
        <p:txBody>
          <a:bodyPr/>
          <a:lstStyle/>
          <a:p>
            <a:r>
              <a:rPr lang="en-GB"/>
              <a:t>Presentation Title and Handling instruction</a:t>
            </a:r>
            <a:endParaRPr lang="en-GB" sz="1400"/>
          </a:p>
        </p:txBody>
      </p:sp>
      <p:sp>
        <p:nvSpPr>
          <p:cNvPr id="11" name="Slide Number Placeholder 10">
            <a:extLst>
              <a:ext uri="{FF2B5EF4-FFF2-40B4-BE49-F238E27FC236}">
                <a16:creationId xmlns:a16="http://schemas.microsoft.com/office/drawing/2014/main" id="{05D39806-AD25-A04F-9636-F009A170C8CD}"/>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3305279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GB"/>
              <a:t>Click to edit Master title style</a:t>
            </a:r>
            <a:endParaRPr lang="en-US"/>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r>
              <a:rPr lang="en-GB"/>
              <a:t>Presentation Title and Handling instruction</a:t>
            </a:r>
            <a:endParaRPr lang="en-GB" sz="1400"/>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010833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BC75E-5812-48FD-BCBD-1235D22F0081}"/>
              </a:ext>
            </a:extLst>
          </p:cNvPr>
          <p:cNvSpPr>
            <a:spLocks noGrp="1"/>
          </p:cNvSpPr>
          <p:nvPr>
            <p:ph type="title"/>
          </p:nvPr>
        </p:nvSpPr>
        <p:spPr/>
        <p:txBody>
          <a:bodyPr/>
          <a:lstStyle/>
          <a:p>
            <a:r>
              <a:rPr lang="en-GB"/>
              <a:t>Click to edit Master title style</a:t>
            </a:r>
          </a:p>
        </p:txBody>
      </p:sp>
      <p:sp>
        <p:nvSpPr>
          <p:cNvPr id="8" name="Footer Placeholder 7">
            <a:extLst>
              <a:ext uri="{FF2B5EF4-FFF2-40B4-BE49-F238E27FC236}">
                <a16:creationId xmlns:a16="http://schemas.microsoft.com/office/drawing/2014/main" id="{0980B7E6-3A31-244C-8D5C-297872DC3E19}"/>
              </a:ext>
            </a:extLst>
          </p:cNvPr>
          <p:cNvSpPr>
            <a:spLocks noGrp="1"/>
          </p:cNvSpPr>
          <p:nvPr>
            <p:ph type="ftr" sz="quarter" idx="10"/>
          </p:nvPr>
        </p:nvSpPr>
        <p:spPr/>
        <p:txBody>
          <a:bodyPr/>
          <a:lstStyle/>
          <a:p>
            <a:r>
              <a:rPr lang="en-GB"/>
              <a:t>Presentation Title and Handling instruction</a:t>
            </a:r>
            <a:endParaRPr lang="en-GB" sz="1400"/>
          </a:p>
        </p:txBody>
      </p:sp>
      <p:sp>
        <p:nvSpPr>
          <p:cNvPr id="9" name="Slide Number Placeholder 8">
            <a:extLst>
              <a:ext uri="{FF2B5EF4-FFF2-40B4-BE49-F238E27FC236}">
                <a16:creationId xmlns:a16="http://schemas.microsoft.com/office/drawing/2014/main" id="{FF38D384-66F4-D748-9499-51EC5883028E}"/>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3301530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2942364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GB"/>
              <a:t>Click to edit Master title style</a:t>
            </a:r>
            <a:endParaRPr lang="en-US"/>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r>
              <a:rPr lang="en-GB"/>
              <a:t>Presentation Title and Handling instruction</a:t>
            </a:r>
            <a:endParaRPr lang="en-GB" sz="1400"/>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602044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9954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3_Title Slide blu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02A5825F-A133-4786-A909-8ABE0B763478}"/>
              </a:ext>
            </a:extLst>
          </p:cNvPr>
          <p:cNvSpPr/>
          <p:nvPr userDrawn="1"/>
        </p:nvSpPr>
        <p:spPr>
          <a:xfrm>
            <a:off x="-883920" y="2113280"/>
            <a:ext cx="12466320" cy="5628640"/>
          </a:xfrm>
          <a:prstGeom prst="roundRect">
            <a:avLst>
              <a:gd name="adj" fmla="val 133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1289852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F3503B-7986-436C-9822-A1854F9D9A9B}"/>
              </a:ext>
            </a:extLst>
          </p:cNvPr>
          <p:cNvSpPr>
            <a:spLocks noGrp="1"/>
          </p:cNvSpPr>
          <p:nvPr>
            <p:ph type="title"/>
          </p:nvPr>
        </p:nvSpPr>
        <p:spPr>
          <a:xfrm>
            <a:off x="330206" y="179416"/>
            <a:ext cx="10515600" cy="972607"/>
          </a:xfrm>
          <a:prstGeom prst="rect">
            <a:avLst/>
          </a:prstGeom>
        </p:spPr>
        <p:txBody>
          <a:bodyPr vert="horz" lIns="91440" tIns="45720" rIns="91440" bIns="45720" rtlCol="0" anchor="t">
            <a:normAutofit/>
          </a:bodyPr>
          <a:lstStyle/>
          <a:p>
            <a:r>
              <a:rPr lang="en-GB"/>
              <a:t>Click to edit Master title style</a:t>
            </a:r>
          </a:p>
        </p:txBody>
      </p:sp>
      <p:sp>
        <p:nvSpPr>
          <p:cNvPr id="3" name="Text Placeholder 2">
            <a:extLst>
              <a:ext uri="{FF2B5EF4-FFF2-40B4-BE49-F238E27FC236}">
                <a16:creationId xmlns:a16="http://schemas.microsoft.com/office/drawing/2014/main" id="{4CF05904-E451-4DAC-98D7-82FCA86A4A8E}"/>
              </a:ext>
            </a:extLst>
          </p:cNvPr>
          <p:cNvSpPr>
            <a:spLocks noGrp="1"/>
          </p:cNvSpPr>
          <p:nvPr>
            <p:ph type="body" idx="1"/>
          </p:nvPr>
        </p:nvSpPr>
        <p:spPr>
          <a:xfrm>
            <a:off x="330205" y="1774826"/>
            <a:ext cx="11123857"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78A9E1E3-76D3-49B4-BA11-2CCBDA7CADC2}"/>
              </a:ext>
            </a:extLst>
          </p:cNvPr>
          <p:cNvSpPr>
            <a:spLocks noGrp="1"/>
          </p:cNvSpPr>
          <p:nvPr>
            <p:ph type="ftr" sz="quarter" idx="3"/>
          </p:nvPr>
        </p:nvSpPr>
        <p:spPr>
          <a:xfrm>
            <a:off x="838200" y="6438850"/>
            <a:ext cx="10007606" cy="363600"/>
          </a:xfrm>
          <a:prstGeom prst="rect">
            <a:avLst/>
          </a:prstGeom>
        </p:spPr>
        <p:txBody>
          <a:bodyPr vert="horz" lIns="91440" tIns="45720" rIns="91440" bIns="45720" rtlCol="0" anchor="ctr"/>
          <a:lstStyle>
            <a:lvl1pPr algn="l">
              <a:defRPr sz="1400">
                <a:solidFill>
                  <a:schemeClr val="bg1"/>
                </a:solidFill>
                <a:latin typeface="Arial" panose="020B0604020202020204" pitchFamily="34" charset="0"/>
                <a:cs typeface="Arial" panose="020B0604020202020204" pitchFamily="34" charset="0"/>
              </a:defRPr>
            </a:lvl1pPr>
          </a:lstStyle>
          <a:p>
            <a:r>
              <a:rPr lang="en-GB"/>
              <a:t>Presentation Title and Handling instruction</a:t>
            </a:r>
            <a:endParaRPr lang="en-GB" sz="1400"/>
          </a:p>
        </p:txBody>
      </p:sp>
      <p:sp>
        <p:nvSpPr>
          <p:cNvPr id="6" name="Slide Number Placeholder 5">
            <a:extLst>
              <a:ext uri="{FF2B5EF4-FFF2-40B4-BE49-F238E27FC236}">
                <a16:creationId xmlns:a16="http://schemas.microsoft.com/office/drawing/2014/main" id="{1BF5F349-A985-4FF9-9FE5-9D2B321F5687}"/>
              </a:ext>
            </a:extLst>
          </p:cNvPr>
          <p:cNvSpPr>
            <a:spLocks noGrp="1"/>
          </p:cNvSpPr>
          <p:nvPr>
            <p:ph type="sldNum" sz="quarter" idx="4"/>
          </p:nvPr>
        </p:nvSpPr>
        <p:spPr>
          <a:xfrm>
            <a:off x="130629" y="6438850"/>
            <a:ext cx="596332" cy="365125"/>
          </a:xfrm>
          <a:prstGeom prst="rect">
            <a:avLst/>
          </a:prstGeom>
        </p:spPr>
        <p:txBody>
          <a:bodyPr vert="horz" lIns="91440" tIns="45720" rIns="91440" bIns="45720" rtlCol="0" anchor="ctr"/>
          <a:lstStyle>
            <a:lvl1pPr algn="r">
              <a:defRPr sz="1400">
                <a:solidFill>
                  <a:schemeClr val="bg1"/>
                </a:solidFill>
                <a:latin typeface="Arial" panose="020B0604020202020204" pitchFamily="34" charset="0"/>
                <a:cs typeface="Arial" panose="020B0604020202020204" pitchFamily="34" charset="0"/>
              </a:defRPr>
            </a:lvl1pPr>
          </a:lstStyle>
          <a:p>
            <a:fld id="{344369E4-5DE7-46E5-874E-4FD437973785}" type="slidenum">
              <a:rPr lang="en-GB" smtClean="0"/>
              <a:pPr/>
              <a:t>‹#›</a:t>
            </a:fld>
            <a:endParaRPr lang="en-GB" sz="1400"/>
          </a:p>
        </p:txBody>
      </p:sp>
      <p:graphicFrame>
        <p:nvGraphicFramePr>
          <p:cNvPr id="8" name="Table 10">
            <a:extLst>
              <a:ext uri="{FF2B5EF4-FFF2-40B4-BE49-F238E27FC236}">
                <a16:creationId xmlns:a16="http://schemas.microsoft.com/office/drawing/2014/main" id="{DFC71DA2-0C86-484C-A2E2-8A1595D7E091}"/>
              </a:ext>
            </a:extLst>
          </p:cNvPr>
          <p:cNvGraphicFramePr>
            <a:graphicFrameLocks noGrp="1"/>
          </p:cNvGraphicFramePr>
          <p:nvPr userDrawn="1">
            <p:extLst>
              <p:ext uri="{D42A27DB-BD31-4B8C-83A1-F6EECF244321}">
                <p14:modId xmlns:p14="http://schemas.microsoft.com/office/powerpoint/2010/main" val="3901972765"/>
              </p:ext>
            </p:extLst>
          </p:nvPr>
        </p:nvGraphicFramePr>
        <p:xfrm>
          <a:off x="-308243" y="45490"/>
          <a:ext cx="208280" cy="5120640"/>
        </p:xfrm>
        <a:graphic>
          <a:graphicData uri="http://schemas.openxmlformats.org/drawingml/2006/table">
            <a:tbl>
              <a:tblPr/>
              <a:tblGrid>
                <a:gridCol w="208280">
                  <a:extLst>
                    <a:ext uri="{9D8B030D-6E8A-4147-A177-3AD203B41FA5}">
                      <a16:colId xmlns:a16="http://schemas.microsoft.com/office/drawing/2014/main" val="1389705186"/>
                    </a:ext>
                  </a:extLst>
                </a:gridCol>
              </a:tblGrid>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7C91"/>
                    </a:solidFill>
                  </a:tcPr>
                </a:tc>
                <a:extLst>
                  <a:ext uri="{0D108BD9-81ED-4DB2-BD59-A6C34878D82A}">
                    <a16:rowId xmlns:a16="http://schemas.microsoft.com/office/drawing/2014/main" val="834783485"/>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45283048"/>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B5C"/>
                    </a:solidFill>
                  </a:tcPr>
                </a:tc>
                <a:extLst>
                  <a:ext uri="{0D108BD9-81ED-4DB2-BD59-A6C34878D82A}">
                    <a16:rowId xmlns:a16="http://schemas.microsoft.com/office/drawing/2014/main" val="2557243401"/>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582C83"/>
                    </a:solidFill>
                  </a:tcPr>
                </a:tc>
                <a:extLst>
                  <a:ext uri="{0D108BD9-81ED-4DB2-BD59-A6C34878D82A}">
                    <a16:rowId xmlns:a16="http://schemas.microsoft.com/office/drawing/2014/main" val="235036094"/>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1D57A5"/>
                    </a:solidFill>
                  </a:tcPr>
                </a:tc>
                <a:extLst>
                  <a:ext uri="{0D108BD9-81ED-4DB2-BD59-A6C34878D82A}">
                    <a16:rowId xmlns:a16="http://schemas.microsoft.com/office/drawing/2014/main" val="3954460450"/>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A1B61"/>
                    </a:solidFill>
                  </a:tcPr>
                </a:tc>
                <a:extLst>
                  <a:ext uri="{0D108BD9-81ED-4DB2-BD59-A6C34878D82A}">
                    <a16:rowId xmlns:a16="http://schemas.microsoft.com/office/drawing/2014/main" val="793903773"/>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0046"/>
                    </a:solidFill>
                  </a:tcPr>
                </a:tc>
                <a:extLst>
                  <a:ext uri="{0D108BD9-81ED-4DB2-BD59-A6C34878D82A}">
                    <a16:rowId xmlns:a16="http://schemas.microsoft.com/office/drawing/2014/main" val="4260645935"/>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18031224"/>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AB8E"/>
                    </a:solidFill>
                  </a:tcPr>
                </a:tc>
                <a:extLst>
                  <a:ext uri="{0D108BD9-81ED-4DB2-BD59-A6C34878D82A}">
                    <a16:rowId xmlns:a16="http://schemas.microsoft.com/office/drawing/2014/main" val="1427018736"/>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A5DF"/>
                    </a:solidFill>
                  </a:tcPr>
                </a:tc>
                <a:extLst>
                  <a:ext uri="{0D108BD9-81ED-4DB2-BD59-A6C34878D82A}">
                    <a16:rowId xmlns:a16="http://schemas.microsoft.com/office/drawing/2014/main" val="1112823598"/>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4BD00"/>
                    </a:solidFill>
                  </a:tcPr>
                </a:tc>
                <a:extLst>
                  <a:ext uri="{0D108BD9-81ED-4DB2-BD59-A6C34878D82A}">
                    <a16:rowId xmlns:a16="http://schemas.microsoft.com/office/drawing/2014/main" val="3397010182"/>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7F32"/>
                    </a:solidFill>
                  </a:tcPr>
                </a:tc>
                <a:extLst>
                  <a:ext uri="{0D108BD9-81ED-4DB2-BD59-A6C34878D82A}">
                    <a16:rowId xmlns:a16="http://schemas.microsoft.com/office/drawing/2014/main" val="1597379401"/>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B81C"/>
                    </a:solidFill>
                  </a:tcPr>
                </a:tc>
                <a:extLst>
                  <a:ext uri="{0D108BD9-81ED-4DB2-BD59-A6C34878D82A}">
                    <a16:rowId xmlns:a16="http://schemas.microsoft.com/office/drawing/2014/main" val="231657922"/>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5CB9F"/>
                    </a:solidFill>
                  </a:tcPr>
                </a:tc>
                <a:extLst>
                  <a:ext uri="{0D108BD9-81ED-4DB2-BD59-A6C34878D82A}">
                    <a16:rowId xmlns:a16="http://schemas.microsoft.com/office/drawing/2014/main" val="3407295056"/>
                  </a:ext>
                </a:extLst>
              </a:tr>
            </a:tbl>
          </a:graphicData>
        </a:graphic>
      </p:graphicFrame>
    </p:spTree>
    <p:extLst>
      <p:ext uri="{BB962C8B-B14F-4D97-AF65-F5344CB8AC3E}">
        <p14:creationId xmlns:p14="http://schemas.microsoft.com/office/powerpoint/2010/main" val="361001885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49" r:id="rId6"/>
    <p:sldLayoutId id="2147483653" r:id="rId7"/>
    <p:sldLayoutId id="2147483693" r:id="rId8"/>
    <p:sldLayoutId id="2147483694" r:id="rId9"/>
    <p:sldLayoutId id="2147483695" r:id="rId10"/>
    <p:sldLayoutId id="2147483696" r:id="rId11"/>
    <p:sldLayoutId id="2147483697" r:id="rId12"/>
    <p:sldLayoutId id="2147483698" r:id="rId13"/>
    <p:sldLayoutId id="2147483699" r:id="rId14"/>
  </p:sldLayoutIdLst>
  <p:hf hdr="0" dt="0"/>
  <p:txStyles>
    <p:title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rgbClr val="007C91"/>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007C91"/>
        </a:buClr>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007C91"/>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007C91"/>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007C91"/>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svg"/><Relationship Id="rId3" Type="http://schemas.openxmlformats.org/officeDocument/2006/relationships/image" Target="../media/image27.svg"/><Relationship Id="rId7" Type="http://schemas.openxmlformats.org/officeDocument/2006/relationships/image" Target="../media/image31.svg"/><Relationship Id="rId12" Type="http://schemas.openxmlformats.org/officeDocument/2006/relationships/image" Target="../media/image36.png"/><Relationship Id="rId2" Type="http://schemas.openxmlformats.org/officeDocument/2006/relationships/image" Target="../media/image26.png"/><Relationship Id="rId1" Type="http://schemas.openxmlformats.org/officeDocument/2006/relationships/slideLayout" Target="../slideLayouts/slideLayout14.xml"/><Relationship Id="rId6" Type="http://schemas.openxmlformats.org/officeDocument/2006/relationships/image" Target="../media/image30.png"/><Relationship Id="rId11" Type="http://schemas.openxmlformats.org/officeDocument/2006/relationships/image" Target="../media/image35.svg"/><Relationship Id="rId5" Type="http://schemas.openxmlformats.org/officeDocument/2006/relationships/image" Target="../media/image29.sv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svg"/></Relationships>
</file>

<file path=ppt/slides/_rels/slide1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40.svg"/><Relationship Id="rId7" Type="http://schemas.openxmlformats.org/officeDocument/2006/relationships/image" Target="../media/image27.svg"/><Relationship Id="rId2" Type="http://schemas.openxmlformats.org/officeDocument/2006/relationships/image" Target="../media/image39.png"/><Relationship Id="rId1" Type="http://schemas.openxmlformats.org/officeDocument/2006/relationships/slideLayout" Target="../slideLayouts/slideLayout14.xml"/><Relationship Id="rId6" Type="http://schemas.openxmlformats.org/officeDocument/2006/relationships/image" Target="../media/image26.png"/><Relationship Id="rId5" Type="http://schemas.openxmlformats.org/officeDocument/2006/relationships/image" Target="../media/image42.svg"/><Relationship Id="rId4" Type="http://schemas.openxmlformats.org/officeDocument/2006/relationships/image" Target="../media/image41.png"/><Relationship Id="rId9" Type="http://schemas.openxmlformats.org/officeDocument/2006/relationships/image" Target="../media/image44.svg"/></Relationships>
</file>

<file path=ppt/slides/_rels/slide1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slide" Target="slide21.xml"/><Relationship Id="rId3" Type="http://schemas.openxmlformats.org/officeDocument/2006/relationships/image" Target="../media/image45.jpeg"/><Relationship Id="rId7" Type="http://schemas.openxmlformats.org/officeDocument/2006/relationships/slide" Target="slide28.xml"/><Relationship Id="rId2" Type="http://schemas.openxmlformats.org/officeDocument/2006/relationships/slide" Target="slide19.xml"/><Relationship Id="rId1" Type="http://schemas.openxmlformats.org/officeDocument/2006/relationships/slideLayout" Target="../slideLayouts/slideLayout2.xml"/><Relationship Id="rId6" Type="http://schemas.openxmlformats.org/officeDocument/2006/relationships/slide" Target="slide27.xml"/><Relationship Id="rId5" Type="http://schemas.openxmlformats.org/officeDocument/2006/relationships/slide" Target="slide22.xml"/><Relationship Id="rId4" Type="http://schemas.openxmlformats.org/officeDocument/2006/relationships/image" Target="../media/image46.png"/><Relationship Id="rId9" Type="http://schemas.openxmlformats.org/officeDocument/2006/relationships/slide" Target="slide24.xml"/></Relationships>
</file>

<file path=ppt/slides/_rels/slide1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8" Type="http://schemas.openxmlformats.org/officeDocument/2006/relationships/hyperlink" Target="https://www.youtube.com/watch?v=hYry_pZBzes" TargetMode="External"/><Relationship Id="rId13" Type="http://schemas.openxmlformats.org/officeDocument/2006/relationships/hyperlink" Target="https://www.atlassian.com/software/confluence/resources/guides/best-practices/project-collaboration#overview" TargetMode="External"/><Relationship Id="rId3" Type="http://schemas.openxmlformats.org/officeDocument/2006/relationships/hyperlink" Target="https://teams.microsoft.com/l/channel/19%3aEsfXKgP7ONmF0EXsdjcmWluv6KEXjzzYbzTkjWui2e01%40thread.tacv2/General?groupId=efd3f688-b56e-455e-9924-c5fefd1a6c3d&amp;tenantId=ee4e1499-4a35-4b2e-ad47-5f3cf9de8666" TargetMode="External"/><Relationship Id="rId7" Type="http://schemas.openxmlformats.org/officeDocument/2006/relationships/hyperlink" Target="https://www.youtube.com/watch?v=2z22Cdpk_Ag" TargetMode="External"/><Relationship Id="rId12" Type="http://schemas.openxmlformats.org/officeDocument/2006/relationships/hyperlink" Target="https://support.atlassian.com/jira-software-cloud/docs/best-practices-for-workflows-in-jira/" TargetMode="External"/><Relationship Id="rId17" Type="http://schemas.openxmlformats.org/officeDocument/2006/relationships/hyperlink" Target="https://www.atlassian.com/agile/kanban" TargetMode="External"/><Relationship Id="rId2" Type="http://schemas.openxmlformats.org/officeDocument/2006/relationships/image" Target="../media/image45.jpeg"/><Relationship Id="rId16" Type="http://schemas.openxmlformats.org/officeDocument/2006/relationships/hyperlink" Target="https://tempo-io.atlassian.net/wiki/spaces/THC/pages/135987203/Tempo+for+Cloud" TargetMode="External"/><Relationship Id="rId1" Type="http://schemas.openxmlformats.org/officeDocument/2006/relationships/slideLayout" Target="../slideLayouts/slideLayout5.xml"/><Relationship Id="rId6" Type="http://schemas.openxmlformats.org/officeDocument/2006/relationships/hyperlink" Target="https://digitaltools.phe.org.uk/confluence/display/CH/Training" TargetMode="External"/><Relationship Id="rId11" Type="http://schemas.openxmlformats.org/officeDocument/2006/relationships/hyperlink" Target="https://www.atlassian.com/agile/tutorials" TargetMode="External"/><Relationship Id="rId5" Type="http://schemas.openxmlformats.org/officeDocument/2006/relationships/hyperlink" Target="https://digitaltools.phe.org.uk/confluence/display/CH/Jira%3A+Overview+of+Changes" TargetMode="External"/><Relationship Id="rId15" Type="http://schemas.openxmlformats.org/officeDocument/2006/relationships/hyperlink" Target="https://www.atlassian.com/software/jira/guides/advanced-roadmaps/tutorials#set-up-teams-in-advanced-roadmaps" TargetMode="External"/><Relationship Id="rId10" Type="http://schemas.openxmlformats.org/officeDocument/2006/relationships/hyperlink" Target="https://www.atlassian.com/software/jira/guides/getting-started/introduction#what-is-jira-software" TargetMode="External"/><Relationship Id="rId4" Type="http://schemas.openxmlformats.org/officeDocument/2006/relationships/hyperlink" Target="https://digitaltools.phe.org.uk/confluence/display/CH/FAQs" TargetMode="External"/><Relationship Id="rId9" Type="http://schemas.openxmlformats.org/officeDocument/2006/relationships/hyperlink" Target="https://www.youtube.com/watch?v=W2Ei-O5OJTU" TargetMode="External"/><Relationship Id="rId14" Type="http://schemas.openxmlformats.org/officeDocument/2006/relationships/hyperlink" Target="https://digitaltools.phe.org.uk/confluence/display/CH/Training?preview=/707726092/713856810/UKHSA%20Assets%20Admin%20Training%20v2%20(Reformatted)%20(2).pptx" TargetMode="Externa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0.xml"/><Relationship Id="rId18" Type="http://schemas.openxmlformats.org/officeDocument/2006/relationships/slide" Target="slide11.xml"/><Relationship Id="rId26" Type="http://schemas.openxmlformats.org/officeDocument/2006/relationships/slide" Target="slide14.xml"/><Relationship Id="rId3" Type="http://schemas.openxmlformats.org/officeDocument/2006/relationships/slide" Target="slide8.xml"/><Relationship Id="rId21" Type="http://schemas.openxmlformats.org/officeDocument/2006/relationships/slide" Target="slide39.xml"/><Relationship Id="rId7" Type="http://schemas.openxmlformats.org/officeDocument/2006/relationships/slide" Target="slide4.xml"/><Relationship Id="rId12" Type="http://schemas.openxmlformats.org/officeDocument/2006/relationships/slide" Target="slide5.xml"/><Relationship Id="rId17" Type="http://schemas.openxmlformats.org/officeDocument/2006/relationships/slide" Target="slide6.xml"/><Relationship Id="rId25" Type="http://schemas.openxmlformats.org/officeDocument/2006/relationships/slide" Target="slide24.xml"/><Relationship Id="rId2" Type="http://schemas.openxmlformats.org/officeDocument/2006/relationships/slide" Target="slide3.xml"/><Relationship Id="rId16" Type="http://schemas.openxmlformats.org/officeDocument/2006/relationships/slide" Target="slide38.xml"/><Relationship Id="rId20" Type="http://schemas.openxmlformats.org/officeDocument/2006/relationships/slide" Target="slide34.xml"/><Relationship Id="rId1" Type="http://schemas.openxmlformats.org/officeDocument/2006/relationships/slideLayout" Target="../slideLayouts/slideLayout2.xml"/><Relationship Id="rId6" Type="http://schemas.openxmlformats.org/officeDocument/2006/relationships/slide" Target="slide36.xml"/><Relationship Id="rId11" Type="http://schemas.openxmlformats.org/officeDocument/2006/relationships/slide" Target="slide37.xml"/><Relationship Id="rId24" Type="http://schemas.openxmlformats.org/officeDocument/2006/relationships/slide" Target="slide13.xml"/><Relationship Id="rId5" Type="http://schemas.openxmlformats.org/officeDocument/2006/relationships/slide" Target="slide31.xml"/><Relationship Id="rId15" Type="http://schemas.openxmlformats.org/officeDocument/2006/relationships/slide" Target="slide33.xml"/><Relationship Id="rId23" Type="http://schemas.openxmlformats.org/officeDocument/2006/relationships/slide" Target="slide22.xml"/><Relationship Id="rId28" Type="http://schemas.openxmlformats.org/officeDocument/2006/relationships/slide" Target="slide28.xml"/><Relationship Id="rId10" Type="http://schemas.openxmlformats.org/officeDocument/2006/relationships/slide" Target="slide32.xml"/><Relationship Id="rId19" Type="http://schemas.openxmlformats.org/officeDocument/2006/relationships/slide" Target="slide20.xml"/><Relationship Id="rId4" Type="http://schemas.openxmlformats.org/officeDocument/2006/relationships/slide" Target="slide16.xml"/><Relationship Id="rId9" Type="http://schemas.openxmlformats.org/officeDocument/2006/relationships/slide" Target="slide17.xml"/><Relationship Id="rId14" Type="http://schemas.openxmlformats.org/officeDocument/2006/relationships/slide" Target="slide18.xml"/><Relationship Id="rId22" Type="http://schemas.openxmlformats.org/officeDocument/2006/relationships/slide" Target="slide12.xml"/><Relationship Id="rId27" Type="http://schemas.openxmlformats.org/officeDocument/2006/relationships/slide" Target="slide26.xml"/></Relationships>
</file>

<file path=ppt/slides/_rels/slide20.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8" Type="http://schemas.openxmlformats.org/officeDocument/2006/relationships/hyperlink" Target="https://digitaltools.phe.org.uk/confluence/display/CH/Jira%3A+Overview+of+Changes" TargetMode="External"/><Relationship Id="rId13" Type="http://schemas.openxmlformats.org/officeDocument/2006/relationships/hyperlink" Target="https://www.atlassian.com/software/jira/guides/getting-started/introduction#what-is-jira-software" TargetMode="External"/><Relationship Id="rId18" Type="http://schemas.openxmlformats.org/officeDocument/2006/relationships/hyperlink" Target="https://www.atlassian.com/software/jira/guides/advanced-roadmaps/tutorials#set-up-teams-in-advanced-roadmaps" TargetMode="External"/><Relationship Id="rId3" Type="http://schemas.openxmlformats.org/officeDocument/2006/relationships/image" Target="../media/image45.jpeg"/><Relationship Id="rId7" Type="http://schemas.openxmlformats.org/officeDocument/2006/relationships/hyperlink" Target="https://digitaltools.phe.org.uk/confluence/display/CH/FAQs" TargetMode="External"/><Relationship Id="rId12" Type="http://schemas.openxmlformats.org/officeDocument/2006/relationships/hyperlink" Target="https://www.youtube.com/watch?v=W2Ei-O5OJTU" TargetMode="External"/><Relationship Id="rId17" Type="http://schemas.openxmlformats.org/officeDocument/2006/relationships/hyperlink" Target="https://digitaltools.phe.org.uk/confluence/display/CH/Training?preview=/707726092/713856810/UKHSA%20Assets%20Admin%20Training%20v2%20(Reformatted)%20(2).pptx" TargetMode="External"/><Relationship Id="rId2" Type="http://schemas.openxmlformats.org/officeDocument/2006/relationships/notesSlide" Target="../notesSlides/notesSlide3.xml"/><Relationship Id="rId16" Type="http://schemas.openxmlformats.org/officeDocument/2006/relationships/hyperlink" Target="https://www.atlassian.com/software/confluence/resources/guides/best-practices/project-collaboration#overview" TargetMode="External"/><Relationship Id="rId20" Type="http://schemas.openxmlformats.org/officeDocument/2006/relationships/hyperlink" Target="https://www.atlassian.com/agile/kanban" TargetMode="External"/><Relationship Id="rId1" Type="http://schemas.openxmlformats.org/officeDocument/2006/relationships/slideLayout" Target="../slideLayouts/slideLayout5.xml"/><Relationship Id="rId6" Type="http://schemas.openxmlformats.org/officeDocument/2006/relationships/hyperlink" Target="https://forms.office.com/pages/responsepage.aspx?id=mRRO7jVKLkutR188-d6GZnfbTaDdANtCiriS2dVDXjtUQjEyNjkwMjRSVlBXWlhZNDc1VlIyTTM3Vy4u" TargetMode="External"/><Relationship Id="rId11" Type="http://schemas.openxmlformats.org/officeDocument/2006/relationships/hyperlink" Target="https://www.youtube.com/watch?v=hYry_pZBzes" TargetMode="External"/><Relationship Id="rId5" Type="http://schemas.openxmlformats.org/officeDocument/2006/relationships/hyperlink" Target="https://digitaltools.phe.org.uk/confluence/display/CH/Impacts+of+Change" TargetMode="External"/><Relationship Id="rId15" Type="http://schemas.openxmlformats.org/officeDocument/2006/relationships/hyperlink" Target="https://support.atlassian.com/jira-software-cloud/docs/best-practices-for-workflows-in-jira/" TargetMode="External"/><Relationship Id="rId10" Type="http://schemas.openxmlformats.org/officeDocument/2006/relationships/hyperlink" Target="https://www.youtube.com/watch?v=2z22Cdpk_Ag" TargetMode="External"/><Relationship Id="rId19" Type="http://schemas.openxmlformats.org/officeDocument/2006/relationships/hyperlink" Target="https://tempo-io.atlassian.net/wiki/spaces/THC/pages/135987203/Tempo+for+Cloud" TargetMode="External"/><Relationship Id="rId4" Type="http://schemas.openxmlformats.org/officeDocument/2006/relationships/hyperlink" Target="https://teams.microsoft.com/l/channel/19%3aEsfXKgP7ONmF0EXsdjcmWluv6KEXjzzYbzTkjWui2e01%40thread.tacv2/General?groupId=efd3f688-b56e-455e-9924-c5fefd1a6c3d&amp;tenantId=ee4e1499-4a35-4b2e-ad47-5f3cf9de8666" TargetMode="External"/><Relationship Id="rId9" Type="http://schemas.openxmlformats.org/officeDocument/2006/relationships/hyperlink" Target="https://digitaltools.phe.org.uk/confluence/display/CH/Training" TargetMode="External"/><Relationship Id="rId14" Type="http://schemas.openxmlformats.org/officeDocument/2006/relationships/hyperlink" Target="https://www.atlassian.com/agile/tutorials"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8" Type="http://schemas.openxmlformats.org/officeDocument/2006/relationships/hyperlink" Target="https://www.atlassian.com/agile/tutorials" TargetMode="External"/><Relationship Id="rId13" Type="http://schemas.openxmlformats.org/officeDocument/2006/relationships/hyperlink" Target="https://tempo-io.atlassian.net/wiki/spaces/THC/pages/135987203/Tempo+for+Cloud" TargetMode="External"/><Relationship Id="rId18" Type="http://schemas.openxmlformats.org/officeDocument/2006/relationships/hyperlink" Target="https://digitaltools.phe.org.uk/confluence/display/CH/FAQs" TargetMode="External"/><Relationship Id="rId3" Type="http://schemas.openxmlformats.org/officeDocument/2006/relationships/hyperlink" Target="https://digitaltools.phe.org.uk/confluence/display/CH/Training" TargetMode="External"/><Relationship Id="rId7" Type="http://schemas.openxmlformats.org/officeDocument/2006/relationships/hyperlink" Target="https://www.atlassian.com/software/jira/guides/getting-started/introduction#what-is-jira-software" TargetMode="External"/><Relationship Id="rId12" Type="http://schemas.openxmlformats.org/officeDocument/2006/relationships/hyperlink" Target="https://www.atlassian.com/software/jira/guides/advanced-roadmaps/tutorials#set-up-teams-in-advanced-roadmaps" TargetMode="External"/><Relationship Id="rId17" Type="http://schemas.openxmlformats.org/officeDocument/2006/relationships/hyperlink" Target="https://forms.office.com/pages/responsepage.aspx?id=mRRO7jVKLkutR188-d6GZnfbTaDdANtCiriS2dVDXjtUQjEyNjkwMjRSVlBXWlhZNDc1VlIyTTM3Vy4u" TargetMode="External"/><Relationship Id="rId2" Type="http://schemas.openxmlformats.org/officeDocument/2006/relationships/image" Target="../media/image45.jpeg"/><Relationship Id="rId16" Type="http://schemas.openxmlformats.org/officeDocument/2006/relationships/hyperlink" Target="https://digitaltools.phe.org.uk/confluence/display/CH/Impacts+of+Change" TargetMode="External"/><Relationship Id="rId1" Type="http://schemas.openxmlformats.org/officeDocument/2006/relationships/slideLayout" Target="../slideLayouts/slideLayout5.xml"/><Relationship Id="rId6" Type="http://schemas.openxmlformats.org/officeDocument/2006/relationships/hyperlink" Target="https://www.youtube.com/watch?v=W2Ei-O5OJTU" TargetMode="External"/><Relationship Id="rId11" Type="http://schemas.openxmlformats.org/officeDocument/2006/relationships/hyperlink" Target="https://digitaltools.phe.org.uk/confluence/display/CH/Training?preview=/707726092/713856810/UKHSA%20Assets%20Admin%20Training%20v2%20(Reformatted)%20(2).pptx" TargetMode="External"/><Relationship Id="rId5" Type="http://schemas.openxmlformats.org/officeDocument/2006/relationships/hyperlink" Target="https://www.youtube.com/watch?v=hYry_pZBzes" TargetMode="External"/><Relationship Id="rId15" Type="http://schemas.openxmlformats.org/officeDocument/2006/relationships/hyperlink" Target="https://teams.microsoft.com/l/channel/19%3aEsfXKgP7ONmF0EXsdjcmWluv6KEXjzzYbzTkjWui2e01%40thread.tacv2/General?groupId=efd3f688-b56e-455e-9924-c5fefd1a6c3d&amp;tenantId=ee4e1499-4a35-4b2e-ad47-5f3cf9de8666" TargetMode="External"/><Relationship Id="rId10" Type="http://schemas.openxmlformats.org/officeDocument/2006/relationships/hyperlink" Target="https://www.atlassian.com/software/confluence/resources/guides/best-practices/project-collaboration#overview" TargetMode="External"/><Relationship Id="rId19" Type="http://schemas.openxmlformats.org/officeDocument/2006/relationships/hyperlink" Target="https://digitaltools.phe.org.uk/confluence/display/CH/Jira%3A+Overview+of+Changes" TargetMode="External"/><Relationship Id="rId4" Type="http://schemas.openxmlformats.org/officeDocument/2006/relationships/hyperlink" Target="https://www.youtube.com/watch?v=2z22Cdpk_Ag" TargetMode="External"/><Relationship Id="rId9" Type="http://schemas.openxmlformats.org/officeDocument/2006/relationships/hyperlink" Target="https://support.atlassian.com/jira-software-cloud/docs/best-practices-for-workflows-in-jira/" TargetMode="External"/><Relationship Id="rId14" Type="http://schemas.openxmlformats.org/officeDocument/2006/relationships/hyperlink" Target="https://www.atlassian.com/agile/kanban"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8" Type="http://schemas.openxmlformats.org/officeDocument/2006/relationships/hyperlink" Target="https://www.atlassian.com/agile/tutorials" TargetMode="External"/><Relationship Id="rId13" Type="http://schemas.openxmlformats.org/officeDocument/2006/relationships/hyperlink" Target="https://tempo-io.atlassian.net/wiki/spaces/THC/pages/135987203/Tempo+for+Cloud" TargetMode="External"/><Relationship Id="rId18" Type="http://schemas.openxmlformats.org/officeDocument/2006/relationships/hyperlink" Target="https://digitaltools.phe.org.uk/confluence/display/CH/FAQs" TargetMode="External"/><Relationship Id="rId3" Type="http://schemas.openxmlformats.org/officeDocument/2006/relationships/hyperlink" Target="https://digitaltools.phe.org.uk/confluence/display/CH/Training" TargetMode="External"/><Relationship Id="rId7" Type="http://schemas.openxmlformats.org/officeDocument/2006/relationships/hyperlink" Target="https://www.atlassian.com/software/jira/guides/getting-started/introduction#what-is-jira-software" TargetMode="External"/><Relationship Id="rId12" Type="http://schemas.openxmlformats.org/officeDocument/2006/relationships/hyperlink" Target="https://www.atlassian.com/software/jira/guides/advanced-roadmaps/tutorials#set-up-teams-in-advanced-roadmaps" TargetMode="External"/><Relationship Id="rId17" Type="http://schemas.openxmlformats.org/officeDocument/2006/relationships/hyperlink" Target="https://forms.office.com/pages/responsepage.aspx?id=mRRO7jVKLkutR188-d6GZnfbTaDdANtCiriS2dVDXjtUQjEyNjkwMjRSVlBXWlhZNDc1VlIyTTM3Vy4u" TargetMode="External"/><Relationship Id="rId2" Type="http://schemas.openxmlformats.org/officeDocument/2006/relationships/image" Target="../media/image45.jpeg"/><Relationship Id="rId16" Type="http://schemas.openxmlformats.org/officeDocument/2006/relationships/hyperlink" Target="https://digitaltools.phe.org.uk/confluence/display/CH/Impacts+of+Change" TargetMode="External"/><Relationship Id="rId1" Type="http://schemas.openxmlformats.org/officeDocument/2006/relationships/slideLayout" Target="../slideLayouts/slideLayout5.xml"/><Relationship Id="rId6" Type="http://schemas.openxmlformats.org/officeDocument/2006/relationships/hyperlink" Target="https://www.youtube.com/watch?v=W2Ei-O5OJTU" TargetMode="External"/><Relationship Id="rId11" Type="http://schemas.openxmlformats.org/officeDocument/2006/relationships/hyperlink" Target="https://digitaltools.phe.org.uk/confluence/display/CH/Training?preview=/707726092/713856810/UKHSA%20Assets%20Admin%20Training%20v2%20(Reformatted)%20(2).pptx" TargetMode="External"/><Relationship Id="rId5" Type="http://schemas.openxmlformats.org/officeDocument/2006/relationships/hyperlink" Target="https://www.youtube.com/watch?v=hYry_pZBzes" TargetMode="External"/><Relationship Id="rId15" Type="http://schemas.openxmlformats.org/officeDocument/2006/relationships/hyperlink" Target="https://teams.microsoft.com/l/channel/19%3aEsfXKgP7ONmF0EXsdjcmWluv6KEXjzzYbzTkjWui2e01%40thread.tacv2/General?groupId=efd3f688-b56e-455e-9924-c5fefd1a6c3d&amp;tenantId=ee4e1499-4a35-4b2e-ad47-5f3cf9de8666" TargetMode="External"/><Relationship Id="rId10" Type="http://schemas.openxmlformats.org/officeDocument/2006/relationships/hyperlink" Target="https://www.atlassian.com/software/confluence/resources/guides/best-practices/project-collaboration#overview" TargetMode="External"/><Relationship Id="rId19" Type="http://schemas.openxmlformats.org/officeDocument/2006/relationships/hyperlink" Target="https://digitaltools.phe.org.uk/confluence/display/CH/Jira%3A+Overview+of+Changes" TargetMode="External"/><Relationship Id="rId4" Type="http://schemas.openxmlformats.org/officeDocument/2006/relationships/hyperlink" Target="https://www.youtube.com/watch?v=2z22Cdpk_Ag" TargetMode="External"/><Relationship Id="rId9" Type="http://schemas.openxmlformats.org/officeDocument/2006/relationships/hyperlink" Target="https://support.atlassian.com/jira-software-cloud/docs/best-practices-for-workflows-in-jira/" TargetMode="External"/><Relationship Id="rId14" Type="http://schemas.openxmlformats.org/officeDocument/2006/relationships/hyperlink" Target="https://www.atlassian.com/agile/kanban"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8" Type="http://schemas.openxmlformats.org/officeDocument/2006/relationships/hyperlink" Target="https://www.atlassian.com/agile/tutorials" TargetMode="External"/><Relationship Id="rId13" Type="http://schemas.openxmlformats.org/officeDocument/2006/relationships/hyperlink" Target="https://tempo-io.atlassian.net/wiki/spaces/THC/pages/135987203/Tempo+for+Cloud" TargetMode="External"/><Relationship Id="rId18" Type="http://schemas.openxmlformats.org/officeDocument/2006/relationships/hyperlink" Target="https://digitaltools.phe.org.uk/confluence/display/CH/FAQs" TargetMode="External"/><Relationship Id="rId3" Type="http://schemas.openxmlformats.org/officeDocument/2006/relationships/hyperlink" Target="https://digitaltools.phe.org.uk/confluence/display/CH/Training" TargetMode="External"/><Relationship Id="rId7" Type="http://schemas.openxmlformats.org/officeDocument/2006/relationships/hyperlink" Target="https://www.atlassian.com/software/jira/guides/getting-started/introduction#what-is-jira-software" TargetMode="External"/><Relationship Id="rId12" Type="http://schemas.openxmlformats.org/officeDocument/2006/relationships/hyperlink" Target="https://www.atlassian.com/software/jira/guides/advanced-roadmaps/tutorials#set-up-teams-in-advanced-roadmaps" TargetMode="External"/><Relationship Id="rId17" Type="http://schemas.openxmlformats.org/officeDocument/2006/relationships/hyperlink" Target="https://forms.office.com/pages/responsepage.aspx?id=mRRO7jVKLkutR188-d6GZnfbTaDdANtCiriS2dVDXjtUQjEyNjkwMjRSVlBXWlhZNDc1VlIyTTM3Vy4u" TargetMode="External"/><Relationship Id="rId2" Type="http://schemas.openxmlformats.org/officeDocument/2006/relationships/image" Target="../media/image45.jpeg"/><Relationship Id="rId16" Type="http://schemas.openxmlformats.org/officeDocument/2006/relationships/hyperlink" Target="https://digitaltools.phe.org.uk/confluence/display/CH/Impacts+of+Change" TargetMode="External"/><Relationship Id="rId1" Type="http://schemas.openxmlformats.org/officeDocument/2006/relationships/slideLayout" Target="../slideLayouts/slideLayout5.xml"/><Relationship Id="rId6" Type="http://schemas.openxmlformats.org/officeDocument/2006/relationships/hyperlink" Target="https://www.youtube.com/watch?v=W2Ei-O5OJTU" TargetMode="External"/><Relationship Id="rId11" Type="http://schemas.openxmlformats.org/officeDocument/2006/relationships/hyperlink" Target="https://digitaltools.phe.org.uk/confluence/display/CH/Training?preview=/707726092/713856810/UKHSA%20Assets%20Admin%20Training%20v2%20(Reformatted)%20(2).pptx" TargetMode="External"/><Relationship Id="rId5" Type="http://schemas.openxmlformats.org/officeDocument/2006/relationships/hyperlink" Target="https://www.youtube.com/watch?v=hYry_pZBzes" TargetMode="External"/><Relationship Id="rId15" Type="http://schemas.openxmlformats.org/officeDocument/2006/relationships/hyperlink" Target="https://teams.microsoft.com/l/channel/19%3aEsfXKgP7ONmF0EXsdjcmWluv6KEXjzzYbzTkjWui2e01%40thread.tacv2/General?groupId=efd3f688-b56e-455e-9924-c5fefd1a6c3d&amp;tenantId=ee4e1499-4a35-4b2e-ad47-5f3cf9de8666" TargetMode="External"/><Relationship Id="rId10" Type="http://schemas.openxmlformats.org/officeDocument/2006/relationships/hyperlink" Target="https://www.atlassian.com/software/confluence/resources/guides/best-practices/project-collaboration#overview" TargetMode="External"/><Relationship Id="rId19" Type="http://schemas.openxmlformats.org/officeDocument/2006/relationships/hyperlink" Target="https://digitaltools.phe.org.uk/confluence/display/CH/Jira%3A+Overview+of+Changes" TargetMode="External"/><Relationship Id="rId4" Type="http://schemas.openxmlformats.org/officeDocument/2006/relationships/hyperlink" Target="https://www.youtube.com/watch?v=2z22Cdpk_Ag" TargetMode="External"/><Relationship Id="rId9" Type="http://schemas.openxmlformats.org/officeDocument/2006/relationships/hyperlink" Target="https://support.atlassian.com/jira-software-cloud/docs/best-practices-for-workflows-in-jira/" TargetMode="External"/><Relationship Id="rId14" Type="http://schemas.openxmlformats.org/officeDocument/2006/relationships/hyperlink" Target="https://www.atlassian.com/agile/kanban"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8" Type="http://schemas.openxmlformats.org/officeDocument/2006/relationships/hyperlink" Target="https://digitaltools.phe.org.uk/confluence/display/CH/Training" TargetMode="External"/><Relationship Id="rId13" Type="http://schemas.openxmlformats.org/officeDocument/2006/relationships/hyperlink" Target="https://www.atlassian.com/agile/tutorials" TargetMode="External"/><Relationship Id="rId18" Type="http://schemas.openxmlformats.org/officeDocument/2006/relationships/hyperlink" Target="https://tempo-io.atlassian.net/wiki/spaces/THC/pages/135987203/Tempo+for+Cloud" TargetMode="External"/><Relationship Id="rId3" Type="http://schemas.openxmlformats.org/officeDocument/2006/relationships/hyperlink" Target="https://teams.microsoft.com/l/channel/19%3aEsfXKgP7ONmF0EXsdjcmWluv6KEXjzzYbzTkjWui2e01%40thread.tacv2/General?groupId=efd3f688-b56e-455e-9924-c5fefd1a6c3d&amp;tenantId=ee4e1499-4a35-4b2e-ad47-5f3cf9de8666" TargetMode="External"/><Relationship Id="rId7" Type="http://schemas.openxmlformats.org/officeDocument/2006/relationships/hyperlink" Target="https://digitaltools.phe.org.uk/confluence/display/CH/Jira%3A+Overview+of+Changes" TargetMode="External"/><Relationship Id="rId12" Type="http://schemas.openxmlformats.org/officeDocument/2006/relationships/hyperlink" Target="https://www.atlassian.com/software/jira/guides/getting-started/introduction#what-is-jira-software" TargetMode="External"/><Relationship Id="rId17" Type="http://schemas.openxmlformats.org/officeDocument/2006/relationships/hyperlink" Target="https://www.atlassian.com/software/jira/guides/advanced-roadmaps/tutorials#set-up-teams-in-advanced-roadmaps" TargetMode="External"/><Relationship Id="rId2" Type="http://schemas.openxmlformats.org/officeDocument/2006/relationships/image" Target="../media/image45.jpeg"/><Relationship Id="rId16" Type="http://schemas.openxmlformats.org/officeDocument/2006/relationships/hyperlink" Target="https://digitaltools.phe.org.uk/confluence/display/CH/Training?preview=/707726092/713856810/UKHSA%20Assets%20Admin%20Training%20v2%20(Reformatted)%20(2).pptx" TargetMode="External"/><Relationship Id="rId1" Type="http://schemas.openxmlformats.org/officeDocument/2006/relationships/slideLayout" Target="../slideLayouts/slideLayout5.xml"/><Relationship Id="rId6" Type="http://schemas.openxmlformats.org/officeDocument/2006/relationships/hyperlink" Target="https://digitaltools.phe.org.uk/confluence/display/CH/FAQs" TargetMode="External"/><Relationship Id="rId11" Type="http://schemas.openxmlformats.org/officeDocument/2006/relationships/hyperlink" Target="https://www.youtube.com/watch?v=W2Ei-O5OJTU" TargetMode="External"/><Relationship Id="rId5" Type="http://schemas.openxmlformats.org/officeDocument/2006/relationships/hyperlink" Target="https://forms.office.com/pages/responsepage.aspx?id=mRRO7jVKLkutR188-d6GZnfbTaDdANtCiriS2dVDXjtUQjEyNjkwMjRSVlBXWlhZNDc1VlIyTTM3Vy4u" TargetMode="External"/><Relationship Id="rId15" Type="http://schemas.openxmlformats.org/officeDocument/2006/relationships/hyperlink" Target="https://www.atlassian.com/software/confluence/resources/guides/best-practices/project-collaboration#overview" TargetMode="External"/><Relationship Id="rId10" Type="http://schemas.openxmlformats.org/officeDocument/2006/relationships/hyperlink" Target="https://www.youtube.com/watch?v=hYry_pZBzes" TargetMode="External"/><Relationship Id="rId19" Type="http://schemas.openxmlformats.org/officeDocument/2006/relationships/hyperlink" Target="https://www.atlassian.com/agile/kanban" TargetMode="External"/><Relationship Id="rId4" Type="http://schemas.openxmlformats.org/officeDocument/2006/relationships/hyperlink" Target="https://digitaltools.phe.org.uk/confluence/display/CH/Impacts+of+Change" TargetMode="External"/><Relationship Id="rId9" Type="http://schemas.openxmlformats.org/officeDocument/2006/relationships/hyperlink" Target="https://www.youtube.com/watch?v=2z22Cdpk_Ag" TargetMode="External"/><Relationship Id="rId14" Type="http://schemas.openxmlformats.org/officeDocument/2006/relationships/hyperlink" Target="https://support.atlassian.com/jira-software-cloud/docs/best-practices-for-workflows-in-jira/"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s://forms.office.com/Pages/ResponsePage.aspx?id=mRRO7jVKLkutR188-d6GZnfbTaDdANtCiriS2dVDXjtUMjBPMk84RkJNU1hUSTQyMU1JN0VLTUZSNC4u" TargetMode="Externa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39.png"/><Relationship Id="rId7" Type="http://schemas.openxmlformats.org/officeDocument/2006/relationships/image" Target="../media/image26.png"/><Relationship Id="rId2" Type="http://schemas.openxmlformats.org/officeDocument/2006/relationships/image" Target="../media/image45.jpeg"/><Relationship Id="rId1" Type="http://schemas.openxmlformats.org/officeDocument/2006/relationships/slideLayout" Target="../slideLayouts/slideLayout2.xml"/><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40.svg"/></Relationships>
</file>

<file path=ppt/slides/_rels/slide3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digitaltools.phe.org.uk/confluence/pages/viewpage.action?spaceKey=CH&amp;title=Cloud-First+Comms+Hub" TargetMode="External"/><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8.png"/><Relationship Id="rId7" Type="http://schemas.openxmlformats.org/officeDocument/2006/relationships/image" Target="../media/image51.svg"/><Relationship Id="rId12" Type="http://schemas.openxmlformats.org/officeDocument/2006/relationships/image" Target="../media/image55.jpeg"/><Relationship Id="rId2" Type="http://schemas.openxmlformats.org/officeDocument/2006/relationships/hyperlink" Target="https://digitaltools.phe.org.uk/confluence/pages/viewpage.action?spaceKey=CH&amp;title=Cloud-First+Comms+Hub" TargetMode="External"/><Relationship Id="rId1" Type="http://schemas.openxmlformats.org/officeDocument/2006/relationships/slideLayout" Target="../slideLayouts/slideLayout5.xml"/><Relationship Id="rId6" Type="http://schemas.openxmlformats.org/officeDocument/2006/relationships/image" Target="../media/image50.png"/><Relationship Id="rId11" Type="http://schemas.openxmlformats.org/officeDocument/2006/relationships/image" Target="../media/image54.png"/><Relationship Id="rId5" Type="http://schemas.openxmlformats.org/officeDocument/2006/relationships/hyperlink" Target="https://teams.microsoft.com/l/meetup-join/19%3ameeting_YWJlM2Q3Y2MtMzI1MS00MTg0LTlhNmEtYTVlZDhhODA1Y2Zm%40thread.v2/0?context=%7b%22Tid%22%3a%22ee4e1499-4a35-4b2e-ad47-5f3cf9de8666%22%2c%22Oid%22%3a%2217394ff8-14c6-4ab8-ad6f-2e4f48221cb9%22%7d" TargetMode="External"/><Relationship Id="rId10" Type="http://schemas.openxmlformats.org/officeDocument/2006/relationships/hyperlink" Target="https://teams.microsoft.com/l/team/19%3aEsfXKgP7ONmF0EXsdjcmWluv6KEXjzzYbzTkjWui2e01%40thread.tacv2/conversations?groupId=efd3f688-b56e-455e-9924-c5fefd1a6c3d&amp;tenantId=ee4e1499-4a35-4b2e-ad47-5f3cf9de8666" TargetMode="External"/><Relationship Id="rId4" Type="http://schemas.openxmlformats.org/officeDocument/2006/relationships/image" Target="../media/image49.png"/><Relationship Id="rId9" Type="http://schemas.openxmlformats.org/officeDocument/2006/relationships/image" Target="../media/image53.svg"/></Relationships>
</file>

<file path=ppt/slides/_rels/slide38.xml.rels><?xml version="1.0" encoding="UTF-8" standalone="yes"?>
<Relationships xmlns="http://schemas.openxmlformats.org/package/2006/relationships"><Relationship Id="rId3" Type="http://schemas.openxmlformats.org/officeDocument/2006/relationships/hyperlink" Target="https://forms.office.com/Pages/ResponsePage.aspx?id=mRRO7jVKLkutR188-d6GZnfbTaDdANtCiriS2dVDXjtUMjBPMk84RkJNU1hUSTQyMU1JN0VLTUZSNC4u" TargetMode="External"/><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3" Type="http://schemas.openxmlformats.org/officeDocument/2006/relationships/image" Target="../media/image4.svg"/><Relationship Id="rId7" Type="http://schemas.openxmlformats.org/officeDocument/2006/relationships/image" Target="../media/image8.svg"/><Relationship Id="rId12"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sv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6.svg"/><Relationship Id="rId7" Type="http://schemas.openxmlformats.org/officeDocument/2006/relationships/image" Target="../media/image19.svg"/><Relationship Id="rId2" Type="http://schemas.openxmlformats.org/officeDocument/2006/relationships/image" Target="../media/image15.png"/><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hyperlink" Target="https://phecloud.sharepoint.com/:v:/t/AtlassianCloudMigration/EXPR7Vg7GktNjT7ME0drzugBa0ydKBXotgXFT2QNFeiQ5Q?e=Dvt3aP"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911FF-4D56-4ABC-AC80-510EE2B25062}"/>
              </a:ext>
            </a:extLst>
          </p:cNvPr>
          <p:cNvSpPr>
            <a:spLocks noGrp="1"/>
          </p:cNvSpPr>
          <p:nvPr>
            <p:ph type="ctrTitle"/>
          </p:nvPr>
        </p:nvSpPr>
        <p:spPr/>
        <p:txBody>
          <a:bodyPr>
            <a:normAutofit/>
          </a:bodyPr>
          <a:lstStyle/>
          <a:p>
            <a:r>
              <a:rPr lang="en-GB"/>
              <a:t>Atlassian Consolidation </a:t>
            </a:r>
            <a:br>
              <a:rPr lang="en-GB"/>
            </a:br>
            <a:r>
              <a:rPr lang="en-GB"/>
              <a:t>(Jira and Confluence):</a:t>
            </a:r>
            <a:br>
              <a:rPr lang="en-GB"/>
            </a:br>
            <a:br>
              <a:rPr lang="en-GB"/>
            </a:br>
            <a:r>
              <a:rPr lang="en-GB" b="1"/>
              <a:t>Engagement Toolkit</a:t>
            </a:r>
          </a:p>
        </p:txBody>
      </p:sp>
      <p:sp>
        <p:nvSpPr>
          <p:cNvPr id="4" name="Title 1">
            <a:extLst>
              <a:ext uri="{FF2B5EF4-FFF2-40B4-BE49-F238E27FC236}">
                <a16:creationId xmlns:a16="http://schemas.microsoft.com/office/drawing/2014/main" id="{A4650C16-B325-4BA6-A059-0CFFEE98D470}"/>
              </a:ext>
            </a:extLst>
          </p:cNvPr>
          <p:cNvSpPr txBox="1">
            <a:spLocks/>
          </p:cNvSpPr>
          <p:nvPr/>
        </p:nvSpPr>
        <p:spPr>
          <a:xfrm>
            <a:off x="512955" y="5769108"/>
            <a:ext cx="10481617" cy="75095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000" kern="1200">
                <a:solidFill>
                  <a:schemeClr val="bg1"/>
                </a:solidFill>
                <a:latin typeface="Arial" panose="020B0604020202020204" pitchFamily="34" charset="0"/>
                <a:ea typeface="+mj-ea"/>
                <a:cs typeface="Arial" panose="020B0604020202020204" pitchFamily="34" charset="0"/>
              </a:defRPr>
            </a:lvl1pPr>
          </a:lstStyle>
          <a:p>
            <a:r>
              <a:rPr lang="en-GB" sz="2800"/>
              <a:t>June 2023</a:t>
            </a:r>
          </a:p>
        </p:txBody>
      </p:sp>
    </p:spTree>
    <p:extLst>
      <p:ext uri="{BB962C8B-B14F-4D97-AF65-F5344CB8AC3E}">
        <p14:creationId xmlns:p14="http://schemas.microsoft.com/office/powerpoint/2010/main" val="3780442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9226067-FD03-E548-9DF6-C0F10ACE2BF7}"/>
              </a:ext>
            </a:extLst>
          </p:cNvPr>
          <p:cNvSpPr txBox="1"/>
          <p:nvPr/>
        </p:nvSpPr>
        <p:spPr>
          <a:xfrm>
            <a:off x="3826808" y="306186"/>
            <a:ext cx="4538423" cy="553998"/>
          </a:xfrm>
          <a:prstGeom prst="rect">
            <a:avLst/>
          </a:prstGeom>
          <a:noFill/>
        </p:spPr>
        <p:txBody>
          <a:bodyPr wrap="none" rtlCol="0">
            <a:spAutoFit/>
          </a:bodyPr>
          <a:lstStyle/>
          <a:p>
            <a:pPr algn="ctr"/>
            <a:r>
              <a:rPr lang="en-US" sz="3000" b="1">
                <a:solidFill>
                  <a:schemeClr val="tx2"/>
                </a:solidFill>
                <a:latin typeface="Poppins" pitchFamily="2" charset="77"/>
                <a:cs typeface="Poppins" pitchFamily="2" charset="77"/>
              </a:rPr>
              <a:t>MARKETING STRATEGY</a:t>
            </a:r>
          </a:p>
        </p:txBody>
      </p:sp>
      <p:sp>
        <p:nvSpPr>
          <p:cNvPr id="4" name="Rectangle 3">
            <a:extLst>
              <a:ext uri="{FF2B5EF4-FFF2-40B4-BE49-F238E27FC236}">
                <a16:creationId xmlns:a16="http://schemas.microsoft.com/office/drawing/2014/main" id="{EA01732A-4510-7F4A-87A4-BC8E4D3F9C09}"/>
              </a:ext>
            </a:extLst>
          </p:cNvPr>
          <p:cNvSpPr/>
          <p:nvPr/>
        </p:nvSpPr>
        <p:spPr>
          <a:xfrm>
            <a:off x="1587" y="2843013"/>
            <a:ext cx="12188825" cy="143066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 name="Off-page Connector 4">
            <a:extLst>
              <a:ext uri="{FF2B5EF4-FFF2-40B4-BE49-F238E27FC236}">
                <a16:creationId xmlns:a16="http://schemas.microsoft.com/office/drawing/2014/main" id="{441C30B4-8DD3-3B4D-9CAC-BF4CD69D3A49}"/>
              </a:ext>
            </a:extLst>
          </p:cNvPr>
          <p:cNvSpPr/>
          <p:nvPr/>
        </p:nvSpPr>
        <p:spPr>
          <a:xfrm>
            <a:off x="337456" y="2548287"/>
            <a:ext cx="1454913" cy="2306742"/>
          </a:xfrm>
          <a:prstGeom prst="flowChartOffpageConnector">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Right Triangle 5">
            <a:extLst>
              <a:ext uri="{FF2B5EF4-FFF2-40B4-BE49-F238E27FC236}">
                <a16:creationId xmlns:a16="http://schemas.microsoft.com/office/drawing/2014/main" id="{19BC90ED-78F9-C34A-8A56-75AA4CF02445}"/>
              </a:ext>
            </a:extLst>
          </p:cNvPr>
          <p:cNvSpPr/>
          <p:nvPr/>
        </p:nvSpPr>
        <p:spPr>
          <a:xfrm>
            <a:off x="1796714" y="2548286"/>
            <a:ext cx="156411" cy="30079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9" name="Off-page Connector 8">
            <a:extLst>
              <a:ext uri="{FF2B5EF4-FFF2-40B4-BE49-F238E27FC236}">
                <a16:creationId xmlns:a16="http://schemas.microsoft.com/office/drawing/2014/main" id="{FBBF2148-A76D-A844-A7D9-9D79A29668D6}"/>
              </a:ext>
            </a:extLst>
          </p:cNvPr>
          <p:cNvSpPr/>
          <p:nvPr/>
        </p:nvSpPr>
        <p:spPr>
          <a:xfrm>
            <a:off x="2257597" y="2548287"/>
            <a:ext cx="1454913" cy="2306742"/>
          </a:xfrm>
          <a:prstGeom prst="flowChartOffpageConnecto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0" name="Right Triangle 9">
            <a:extLst>
              <a:ext uri="{FF2B5EF4-FFF2-40B4-BE49-F238E27FC236}">
                <a16:creationId xmlns:a16="http://schemas.microsoft.com/office/drawing/2014/main" id="{0AEE98F7-4FA5-184B-885D-0B73E370C995}"/>
              </a:ext>
            </a:extLst>
          </p:cNvPr>
          <p:cNvSpPr/>
          <p:nvPr/>
        </p:nvSpPr>
        <p:spPr>
          <a:xfrm>
            <a:off x="4381930" y="2548286"/>
            <a:ext cx="156411" cy="300790"/>
          </a:xfrm>
          <a:prstGeom prst="r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2" name="Off-page Connector 11">
            <a:extLst>
              <a:ext uri="{FF2B5EF4-FFF2-40B4-BE49-F238E27FC236}">
                <a16:creationId xmlns:a16="http://schemas.microsoft.com/office/drawing/2014/main" id="{03816F32-9F2F-8D42-A01C-C1320A75FEAA}"/>
              </a:ext>
            </a:extLst>
          </p:cNvPr>
          <p:cNvSpPr/>
          <p:nvPr/>
        </p:nvSpPr>
        <p:spPr>
          <a:xfrm>
            <a:off x="4177738" y="2548287"/>
            <a:ext cx="1454913" cy="2306742"/>
          </a:xfrm>
          <a:prstGeom prst="flowChartOffpageConnec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3" name="Right Triangle 12">
            <a:extLst>
              <a:ext uri="{FF2B5EF4-FFF2-40B4-BE49-F238E27FC236}">
                <a16:creationId xmlns:a16="http://schemas.microsoft.com/office/drawing/2014/main" id="{E91969AD-B2DE-5445-80D5-271B4D9BC35C}"/>
              </a:ext>
            </a:extLst>
          </p:cNvPr>
          <p:cNvSpPr/>
          <p:nvPr/>
        </p:nvSpPr>
        <p:spPr>
          <a:xfrm>
            <a:off x="6956258" y="2548286"/>
            <a:ext cx="156411" cy="300790"/>
          </a:xfrm>
          <a:prstGeom prst="r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5" name="Off-page Connector 14">
            <a:extLst>
              <a:ext uri="{FF2B5EF4-FFF2-40B4-BE49-F238E27FC236}">
                <a16:creationId xmlns:a16="http://schemas.microsoft.com/office/drawing/2014/main" id="{6144DB56-AF05-BE49-BBD7-B5B7D071728A}"/>
              </a:ext>
            </a:extLst>
          </p:cNvPr>
          <p:cNvSpPr/>
          <p:nvPr/>
        </p:nvSpPr>
        <p:spPr>
          <a:xfrm>
            <a:off x="6097879" y="2548287"/>
            <a:ext cx="1454913" cy="2306742"/>
          </a:xfrm>
          <a:prstGeom prst="flowChartOffpageConnecto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6" name="Right Triangle 15">
            <a:extLst>
              <a:ext uri="{FF2B5EF4-FFF2-40B4-BE49-F238E27FC236}">
                <a16:creationId xmlns:a16="http://schemas.microsoft.com/office/drawing/2014/main" id="{FB0C69A6-B229-6A41-8C15-E0A1520B11A2}"/>
              </a:ext>
            </a:extLst>
          </p:cNvPr>
          <p:cNvSpPr/>
          <p:nvPr/>
        </p:nvSpPr>
        <p:spPr>
          <a:xfrm>
            <a:off x="9193129" y="2548286"/>
            <a:ext cx="156411" cy="300790"/>
          </a:xfrm>
          <a:prstGeom prst="rtTriangl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8" name="Off-page Connector 17">
            <a:extLst>
              <a:ext uri="{FF2B5EF4-FFF2-40B4-BE49-F238E27FC236}">
                <a16:creationId xmlns:a16="http://schemas.microsoft.com/office/drawing/2014/main" id="{88373BC8-909A-524A-8037-92B3E510C3DE}"/>
              </a:ext>
            </a:extLst>
          </p:cNvPr>
          <p:cNvSpPr/>
          <p:nvPr/>
        </p:nvSpPr>
        <p:spPr>
          <a:xfrm>
            <a:off x="8018020" y="2548287"/>
            <a:ext cx="1454913" cy="2306742"/>
          </a:xfrm>
          <a:prstGeom prst="flowChartOffpageConnector">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9" name="Right Triangle 18">
            <a:extLst>
              <a:ext uri="{FF2B5EF4-FFF2-40B4-BE49-F238E27FC236}">
                <a16:creationId xmlns:a16="http://schemas.microsoft.com/office/drawing/2014/main" id="{E8A08997-1CDD-7C4E-93CC-46B2F0888F2C}"/>
              </a:ext>
            </a:extLst>
          </p:cNvPr>
          <p:cNvSpPr/>
          <p:nvPr/>
        </p:nvSpPr>
        <p:spPr>
          <a:xfrm>
            <a:off x="11397342" y="2548286"/>
            <a:ext cx="156411" cy="300790"/>
          </a:xfrm>
          <a:prstGeom prst="rtTriangl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5" name="TextBox 44">
            <a:extLst>
              <a:ext uri="{FF2B5EF4-FFF2-40B4-BE49-F238E27FC236}">
                <a16:creationId xmlns:a16="http://schemas.microsoft.com/office/drawing/2014/main" id="{1EDCB83A-7A28-4340-BA79-F6F1C51C5AAE}"/>
              </a:ext>
            </a:extLst>
          </p:cNvPr>
          <p:cNvSpPr txBox="1"/>
          <p:nvPr/>
        </p:nvSpPr>
        <p:spPr>
          <a:xfrm>
            <a:off x="10101505" y="3865046"/>
            <a:ext cx="936475" cy="784830"/>
          </a:xfrm>
          <a:prstGeom prst="rect">
            <a:avLst/>
          </a:prstGeom>
          <a:noFill/>
        </p:spPr>
        <p:txBody>
          <a:bodyPr wrap="none" rtlCol="0" anchor="ctr">
            <a:spAutoFit/>
          </a:bodyPr>
          <a:lstStyle/>
          <a:p>
            <a:pPr algn="ctr"/>
            <a:r>
              <a:rPr lang="en-US" sz="4500" b="1">
                <a:solidFill>
                  <a:schemeClr val="bg1"/>
                </a:solidFill>
                <a:latin typeface="Poppins" pitchFamily="2" charset="77"/>
                <a:cs typeface="Poppins" pitchFamily="2" charset="77"/>
              </a:rPr>
              <a:t>05</a:t>
            </a:r>
          </a:p>
        </p:txBody>
      </p:sp>
      <p:sp>
        <p:nvSpPr>
          <p:cNvPr id="7" name="Off-page Connector 6">
            <a:extLst>
              <a:ext uri="{FF2B5EF4-FFF2-40B4-BE49-F238E27FC236}">
                <a16:creationId xmlns:a16="http://schemas.microsoft.com/office/drawing/2014/main" id="{33E37FBB-607B-D661-D2B4-6DB7562E6089}"/>
              </a:ext>
            </a:extLst>
          </p:cNvPr>
          <p:cNvSpPr/>
          <p:nvPr/>
        </p:nvSpPr>
        <p:spPr>
          <a:xfrm>
            <a:off x="9938161" y="2548287"/>
            <a:ext cx="1454913" cy="2306742"/>
          </a:xfrm>
          <a:prstGeom prst="flowChartOffpageConnector">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8" name="Right Triangle 7">
            <a:extLst>
              <a:ext uri="{FF2B5EF4-FFF2-40B4-BE49-F238E27FC236}">
                <a16:creationId xmlns:a16="http://schemas.microsoft.com/office/drawing/2014/main" id="{A97CA502-C35F-AD83-3C3A-89A78843315B}"/>
              </a:ext>
            </a:extLst>
          </p:cNvPr>
          <p:cNvSpPr/>
          <p:nvPr/>
        </p:nvSpPr>
        <p:spPr>
          <a:xfrm>
            <a:off x="3723583" y="2537372"/>
            <a:ext cx="156411" cy="30079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1" name="Right Triangle 10">
            <a:extLst>
              <a:ext uri="{FF2B5EF4-FFF2-40B4-BE49-F238E27FC236}">
                <a16:creationId xmlns:a16="http://schemas.microsoft.com/office/drawing/2014/main" id="{DB51D103-F821-EC3B-8FC9-FACFC69711D5}"/>
              </a:ext>
            </a:extLst>
          </p:cNvPr>
          <p:cNvSpPr/>
          <p:nvPr/>
        </p:nvSpPr>
        <p:spPr>
          <a:xfrm>
            <a:off x="5640587" y="2558299"/>
            <a:ext cx="156411" cy="30079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4" name="Right Triangle 13">
            <a:extLst>
              <a:ext uri="{FF2B5EF4-FFF2-40B4-BE49-F238E27FC236}">
                <a16:creationId xmlns:a16="http://schemas.microsoft.com/office/drawing/2014/main" id="{A9396A21-42A7-DFAF-0E74-96E41FE071B0}"/>
              </a:ext>
            </a:extLst>
          </p:cNvPr>
          <p:cNvSpPr/>
          <p:nvPr/>
        </p:nvSpPr>
        <p:spPr>
          <a:xfrm>
            <a:off x="7565768" y="2558299"/>
            <a:ext cx="156411" cy="30079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7" name="Right Triangle 16">
            <a:extLst>
              <a:ext uri="{FF2B5EF4-FFF2-40B4-BE49-F238E27FC236}">
                <a16:creationId xmlns:a16="http://schemas.microsoft.com/office/drawing/2014/main" id="{7E9A0B4E-CF64-D00C-B5AF-93CAE38CA7E0}"/>
              </a:ext>
            </a:extLst>
          </p:cNvPr>
          <p:cNvSpPr/>
          <p:nvPr/>
        </p:nvSpPr>
        <p:spPr>
          <a:xfrm>
            <a:off x="9481901" y="2550291"/>
            <a:ext cx="156411" cy="30079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pic>
        <p:nvPicPr>
          <p:cNvPr id="22" name="Graphic 21" descr="Internet Of Things with solid fill">
            <a:extLst>
              <a:ext uri="{FF2B5EF4-FFF2-40B4-BE49-F238E27FC236}">
                <a16:creationId xmlns:a16="http://schemas.microsoft.com/office/drawing/2014/main" id="{78C69916-1E89-FEB0-7692-4D55C2A5514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39028" y="3101676"/>
            <a:ext cx="1015193" cy="1015193"/>
          </a:xfrm>
          <a:prstGeom prst="rect">
            <a:avLst/>
          </a:prstGeom>
        </p:spPr>
      </p:pic>
      <p:pic>
        <p:nvPicPr>
          <p:cNvPr id="23" name="Graphic 22" descr="Business Growth with solid fill">
            <a:extLst>
              <a:ext uri="{FF2B5EF4-FFF2-40B4-BE49-F238E27FC236}">
                <a16:creationId xmlns:a16="http://schemas.microsoft.com/office/drawing/2014/main" id="{AFD3CD37-7255-5F6A-3132-B4C534BD75E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38972" y="3098482"/>
            <a:ext cx="1149752" cy="1149752"/>
          </a:xfrm>
          <a:prstGeom prst="rect">
            <a:avLst/>
          </a:prstGeom>
        </p:spPr>
      </p:pic>
      <p:pic>
        <p:nvPicPr>
          <p:cNvPr id="26" name="Graphic 25" descr="Piggy Bank with solid fill">
            <a:extLst>
              <a:ext uri="{FF2B5EF4-FFF2-40B4-BE49-F238E27FC236}">
                <a16:creationId xmlns:a16="http://schemas.microsoft.com/office/drawing/2014/main" id="{DDE25522-64FE-9261-7C3B-A5293BCD7B6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261332" y="3073040"/>
            <a:ext cx="1200636" cy="1200636"/>
          </a:xfrm>
          <a:prstGeom prst="rect">
            <a:avLst/>
          </a:prstGeom>
        </p:spPr>
      </p:pic>
      <p:pic>
        <p:nvPicPr>
          <p:cNvPr id="29" name="Graphic 28" descr="Open hand with plant with solid fill">
            <a:extLst>
              <a:ext uri="{FF2B5EF4-FFF2-40B4-BE49-F238E27FC236}">
                <a16:creationId xmlns:a16="http://schemas.microsoft.com/office/drawing/2014/main" id="{C4F7FDAF-AF87-E084-65AC-8D0F61AC938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267708" y="3052513"/>
            <a:ext cx="1184495" cy="1184495"/>
          </a:xfrm>
          <a:prstGeom prst="rect">
            <a:avLst/>
          </a:prstGeom>
        </p:spPr>
      </p:pic>
      <p:pic>
        <p:nvPicPr>
          <p:cNvPr id="32" name="Graphic 31" descr="Call centre with solid fill">
            <a:extLst>
              <a:ext uri="{FF2B5EF4-FFF2-40B4-BE49-F238E27FC236}">
                <a16:creationId xmlns:a16="http://schemas.microsoft.com/office/drawing/2014/main" id="{79672D87-38DB-91FD-519C-18DCBAF273D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109684" y="2959074"/>
            <a:ext cx="1184495" cy="1184495"/>
          </a:xfrm>
          <a:prstGeom prst="rect">
            <a:avLst/>
          </a:prstGeom>
        </p:spPr>
      </p:pic>
      <p:pic>
        <p:nvPicPr>
          <p:cNvPr id="35" name="Graphic 34" descr="Management with solid fill">
            <a:extLst>
              <a:ext uri="{FF2B5EF4-FFF2-40B4-BE49-F238E27FC236}">
                <a16:creationId xmlns:a16="http://schemas.microsoft.com/office/drawing/2014/main" id="{929450F1-9928-AD37-83B5-2CDF38DD71F3}"/>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0057961" y="3019099"/>
            <a:ext cx="1173996" cy="1173996"/>
          </a:xfrm>
          <a:prstGeom prst="rect">
            <a:avLst/>
          </a:prstGeom>
        </p:spPr>
      </p:pic>
      <p:sp>
        <p:nvSpPr>
          <p:cNvPr id="46" name="Title 1">
            <a:extLst>
              <a:ext uri="{FF2B5EF4-FFF2-40B4-BE49-F238E27FC236}">
                <a16:creationId xmlns:a16="http://schemas.microsoft.com/office/drawing/2014/main" id="{F6818D10-EA25-B29F-7737-B4E4F6C5C3FF}"/>
              </a:ext>
            </a:extLst>
          </p:cNvPr>
          <p:cNvSpPr txBox="1">
            <a:spLocks/>
          </p:cNvSpPr>
          <p:nvPr/>
        </p:nvSpPr>
        <p:spPr>
          <a:xfrm>
            <a:off x="330206" y="179416"/>
            <a:ext cx="10515600" cy="972607"/>
          </a:xfrm>
          <a:prstGeom prst="rect">
            <a:avLst/>
          </a:prstGeom>
        </p:spPr>
        <p:txBody>
          <a:bodyPr>
            <a:normAutofit/>
          </a:bodyPr>
          <a:lst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a:lstStyle>
          <a:p>
            <a:r>
              <a:rPr lang="en-GB" sz="3000"/>
              <a:t>Technology plays a central role in UKHSA strategy</a:t>
            </a:r>
            <a:br>
              <a:rPr lang="en-GB"/>
            </a:br>
            <a:r>
              <a:rPr lang="en-GB" sz="2400"/>
              <a:t>Technology’s strategic objectives</a:t>
            </a:r>
          </a:p>
        </p:txBody>
      </p:sp>
      <p:sp>
        <p:nvSpPr>
          <p:cNvPr id="48" name="TextBox 47">
            <a:extLst>
              <a:ext uri="{FF2B5EF4-FFF2-40B4-BE49-F238E27FC236}">
                <a16:creationId xmlns:a16="http://schemas.microsoft.com/office/drawing/2014/main" id="{E240DCE1-311C-7F54-E3FB-06B9EB7C0757}"/>
              </a:ext>
            </a:extLst>
          </p:cNvPr>
          <p:cNvSpPr txBox="1"/>
          <p:nvPr/>
        </p:nvSpPr>
        <p:spPr>
          <a:xfrm>
            <a:off x="194680" y="4812620"/>
            <a:ext cx="1703887" cy="738664"/>
          </a:xfrm>
          <a:prstGeom prst="rect">
            <a:avLst/>
          </a:prstGeom>
          <a:noFill/>
        </p:spPr>
        <p:txBody>
          <a:bodyPr wrap="square" rtlCol="0">
            <a:spAutoFit/>
          </a:bodyPr>
          <a:lstStyle/>
          <a:p>
            <a:pPr algn="ctr"/>
            <a:r>
              <a:rPr lang="en-GB" sz="1400" b="1"/>
              <a:t>Build a world-class infrastructure</a:t>
            </a:r>
          </a:p>
        </p:txBody>
      </p:sp>
      <p:sp>
        <p:nvSpPr>
          <p:cNvPr id="49" name="TextBox 48">
            <a:extLst>
              <a:ext uri="{FF2B5EF4-FFF2-40B4-BE49-F238E27FC236}">
                <a16:creationId xmlns:a16="http://schemas.microsoft.com/office/drawing/2014/main" id="{73BBAE59-FEB8-490D-BA60-C162599B53AE}"/>
              </a:ext>
            </a:extLst>
          </p:cNvPr>
          <p:cNvSpPr txBox="1"/>
          <p:nvPr/>
        </p:nvSpPr>
        <p:spPr>
          <a:xfrm>
            <a:off x="2110439" y="4812620"/>
            <a:ext cx="1703888"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Remove barriers in Workforce Tools &amp; Collaboration</a:t>
            </a:r>
          </a:p>
        </p:txBody>
      </p:sp>
      <p:sp>
        <p:nvSpPr>
          <p:cNvPr id="51" name="TextBox 50">
            <a:extLst>
              <a:ext uri="{FF2B5EF4-FFF2-40B4-BE49-F238E27FC236}">
                <a16:creationId xmlns:a16="http://schemas.microsoft.com/office/drawing/2014/main" id="{EEF0A1E1-49B1-C52C-2CCA-5828D2C3A36E}"/>
              </a:ext>
            </a:extLst>
          </p:cNvPr>
          <p:cNvSpPr txBox="1"/>
          <p:nvPr/>
        </p:nvSpPr>
        <p:spPr>
          <a:xfrm>
            <a:off x="4026199" y="4812620"/>
            <a:ext cx="1713183" cy="954107"/>
          </a:xfrm>
          <a:prstGeom prst="rect">
            <a:avLst/>
          </a:prstGeom>
          <a:noFill/>
        </p:spPr>
        <p:txBody>
          <a:bodyPr wrap="square">
            <a:spAutoFit/>
          </a:bodyPr>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Future strategic technology architecture with lower run cost</a:t>
            </a:r>
          </a:p>
        </p:txBody>
      </p:sp>
      <p:sp>
        <p:nvSpPr>
          <p:cNvPr id="53" name="TextBox 52">
            <a:extLst>
              <a:ext uri="{FF2B5EF4-FFF2-40B4-BE49-F238E27FC236}">
                <a16:creationId xmlns:a16="http://schemas.microsoft.com/office/drawing/2014/main" id="{D3CD3CBF-4737-A430-B35D-3F023EC11637}"/>
              </a:ext>
            </a:extLst>
          </p:cNvPr>
          <p:cNvSpPr txBox="1"/>
          <p:nvPr/>
        </p:nvSpPr>
        <p:spPr>
          <a:xfrm>
            <a:off x="5951254" y="4812620"/>
            <a:ext cx="1721286" cy="954107"/>
          </a:xfrm>
          <a:prstGeom prst="rect">
            <a:avLst/>
          </a:prstGeom>
          <a:noFill/>
        </p:spPr>
        <p:txBody>
          <a:bodyPr wrap="square">
            <a:spAutoFit/>
          </a:bodyPr>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Sustainable value</a:t>
            </a:r>
            <a:r>
              <a:rPr lang="en-GB" sz="1400" b="1">
                <a:solidFill>
                  <a:srgbClr val="000000"/>
                </a:solidFill>
                <a:latin typeface="Arial" panose="020B0604020202020204"/>
              </a:rPr>
              <a:t> for money</a:t>
            </a: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 resourcing and operating </a:t>
            </a:r>
            <a:r>
              <a:rPr lang="en-GB" sz="1400" b="1">
                <a:solidFill>
                  <a:srgbClr val="000000"/>
                </a:solidFill>
                <a:latin typeface="Arial" panose="020B0604020202020204"/>
              </a:rPr>
              <a:t>m</a:t>
            </a:r>
            <a:r>
              <a:rPr kumimoji="0" lang="en-GB" sz="1400" b="1" i="0" u="none" strike="noStrike" kern="1200" cap="none" spc="0" normalizeH="0" baseline="0" noProof="0" err="1">
                <a:ln>
                  <a:noFill/>
                </a:ln>
                <a:solidFill>
                  <a:srgbClr val="000000"/>
                </a:solidFill>
                <a:effectLst/>
                <a:uLnTx/>
                <a:uFillTx/>
                <a:latin typeface="Arial" panose="020B0604020202020204"/>
                <a:ea typeface="+mn-ea"/>
                <a:cs typeface="+mn-cs"/>
              </a:rPr>
              <a:t>odel</a:t>
            </a:r>
            <a:endParaRPr kumimoji="0" lang="en-GB" sz="1400" b="1"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4" name="TextBox 53">
            <a:extLst>
              <a:ext uri="{FF2B5EF4-FFF2-40B4-BE49-F238E27FC236}">
                <a16:creationId xmlns:a16="http://schemas.microsoft.com/office/drawing/2014/main" id="{32868840-9820-32CA-09DE-A60D9F00F71F}"/>
              </a:ext>
            </a:extLst>
          </p:cNvPr>
          <p:cNvSpPr txBox="1"/>
          <p:nvPr/>
        </p:nvSpPr>
        <p:spPr>
          <a:xfrm>
            <a:off x="7884412" y="4812620"/>
            <a:ext cx="1721286" cy="1169551"/>
          </a:xfrm>
          <a:prstGeom prst="rect">
            <a:avLst/>
          </a:prstGeom>
          <a:noFill/>
        </p:spPr>
        <p:txBody>
          <a:bodyPr wrap="square">
            <a:spAutoFit/>
          </a:bodyPr>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Right-level service management and operations process</a:t>
            </a:r>
          </a:p>
        </p:txBody>
      </p:sp>
      <p:sp>
        <p:nvSpPr>
          <p:cNvPr id="55" name="TextBox 54">
            <a:extLst>
              <a:ext uri="{FF2B5EF4-FFF2-40B4-BE49-F238E27FC236}">
                <a16:creationId xmlns:a16="http://schemas.microsoft.com/office/drawing/2014/main" id="{FC8D49B3-EDFA-8528-DBFE-D74F07B069EA}"/>
              </a:ext>
            </a:extLst>
          </p:cNvPr>
          <p:cNvSpPr txBox="1"/>
          <p:nvPr/>
        </p:nvSpPr>
        <p:spPr>
          <a:xfrm>
            <a:off x="9817568" y="4812620"/>
            <a:ext cx="1721286" cy="954107"/>
          </a:xfrm>
          <a:prstGeom prst="rect">
            <a:avLst/>
          </a:prstGeom>
          <a:noFill/>
        </p:spPr>
        <p:txBody>
          <a:bodyPr wrap="square">
            <a:spAutoFit/>
          </a:bodyPr>
          <a:lstStyle/>
          <a:p>
            <a:pPr algn="ctr">
              <a:spcBef>
                <a:spcPts val="1200"/>
              </a:spcBef>
              <a:spcAft>
                <a:spcPts val="1200"/>
              </a:spcAft>
              <a:defRPr/>
            </a:pP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Support transition to target Technology Operating Model</a:t>
            </a:r>
          </a:p>
        </p:txBody>
      </p:sp>
      <p:sp>
        <p:nvSpPr>
          <p:cNvPr id="20" name="Footer Placeholder 2">
            <a:extLst>
              <a:ext uri="{FF2B5EF4-FFF2-40B4-BE49-F238E27FC236}">
                <a16:creationId xmlns:a16="http://schemas.microsoft.com/office/drawing/2014/main" id="{300D8A7E-C260-2D7A-2EDA-37E565EB741B}"/>
              </a:ext>
            </a:extLst>
          </p:cNvPr>
          <p:cNvSpPr txBox="1">
            <a:spLocks/>
          </p:cNvSpPr>
          <p:nvPr/>
        </p:nvSpPr>
        <p:spPr>
          <a:xfrm>
            <a:off x="838200" y="6438850"/>
            <a:ext cx="10007606" cy="363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a:solidFill>
                  <a:schemeClr val="bg1"/>
                </a:solidFill>
              </a:rPr>
              <a:t>Atlassian Consolidation: Engagement Toolkit</a:t>
            </a:r>
          </a:p>
        </p:txBody>
      </p:sp>
    </p:spTree>
    <p:extLst>
      <p:ext uri="{BB962C8B-B14F-4D97-AF65-F5344CB8AC3E}">
        <p14:creationId xmlns:p14="http://schemas.microsoft.com/office/powerpoint/2010/main" val="35838364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0EA4E960-8A80-05AE-8E7D-645A385430AD}"/>
              </a:ext>
            </a:extLst>
          </p:cNvPr>
          <p:cNvSpPr/>
          <p:nvPr/>
        </p:nvSpPr>
        <p:spPr>
          <a:xfrm>
            <a:off x="6842398" y="1584959"/>
            <a:ext cx="4643119" cy="435864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FAB90AB-5986-71D1-C3E0-F949C8A73B63}"/>
              </a:ext>
            </a:extLst>
          </p:cNvPr>
          <p:cNvSpPr>
            <a:spLocks noGrp="1"/>
          </p:cNvSpPr>
          <p:nvPr>
            <p:ph type="title"/>
          </p:nvPr>
        </p:nvSpPr>
        <p:spPr/>
        <p:txBody>
          <a:bodyPr>
            <a:normAutofit/>
          </a:bodyPr>
          <a:lstStyle/>
          <a:p>
            <a:r>
              <a:rPr lang="en-GB" sz="2800"/>
              <a:t>Consolidating our Atlassian tools</a:t>
            </a:r>
            <a:br>
              <a:rPr lang="en-GB" sz="2800"/>
            </a:br>
            <a:r>
              <a:rPr lang="en-GB" sz="2400"/>
              <a:t>Raj </a:t>
            </a:r>
            <a:r>
              <a:rPr lang="en-GB" sz="2400" err="1"/>
              <a:t>Metha</a:t>
            </a:r>
            <a:r>
              <a:rPr lang="en-GB" sz="2400"/>
              <a:t> explains the reasons for change and his vision for the future</a:t>
            </a:r>
          </a:p>
        </p:txBody>
      </p:sp>
      <p:sp>
        <p:nvSpPr>
          <p:cNvPr id="5" name="Slide Number Placeholder 4">
            <a:extLst>
              <a:ext uri="{FF2B5EF4-FFF2-40B4-BE49-F238E27FC236}">
                <a16:creationId xmlns:a16="http://schemas.microsoft.com/office/drawing/2014/main" id="{18085D01-B4CA-ABD8-B3C2-F5259791A4EC}"/>
              </a:ext>
            </a:extLst>
          </p:cNvPr>
          <p:cNvSpPr>
            <a:spLocks noGrp="1"/>
          </p:cNvSpPr>
          <p:nvPr>
            <p:ph type="sldNum" sz="quarter" idx="11"/>
          </p:nvPr>
        </p:nvSpPr>
        <p:spPr/>
        <p:txBody>
          <a:bodyPr/>
          <a:lstStyle/>
          <a:p>
            <a:fld id="{344369E4-5DE7-46E5-874E-4FD437973785}" type="slidenum">
              <a:rPr lang="en-GB" smtClean="0"/>
              <a:pPr/>
              <a:t>11</a:t>
            </a:fld>
            <a:endParaRPr lang="en-GB" sz="1400"/>
          </a:p>
        </p:txBody>
      </p:sp>
      <p:pic>
        <p:nvPicPr>
          <p:cNvPr id="7" name="Picture 6" descr="A person wearing glasses smiling&#10;&#10;Description automatically generated with low confidence">
            <a:extLst>
              <a:ext uri="{FF2B5EF4-FFF2-40B4-BE49-F238E27FC236}">
                <a16:creationId xmlns:a16="http://schemas.microsoft.com/office/drawing/2014/main" id="{5FC7F8F8-083D-73B9-2E4C-75CC9FD95942}"/>
              </a:ext>
            </a:extLst>
          </p:cNvPr>
          <p:cNvPicPr>
            <a:picLocks noChangeAspect="1"/>
          </p:cNvPicPr>
          <p:nvPr/>
        </p:nvPicPr>
        <p:blipFill rotWithShape="1">
          <a:blip r:embed="rId2">
            <a:extLst>
              <a:ext uri="{28A0092B-C50C-407E-A947-70E740481C1C}">
                <a14:useLocalDpi xmlns:a14="http://schemas.microsoft.com/office/drawing/2010/main" val="0"/>
              </a:ext>
            </a:extLst>
          </a:blip>
          <a:srcRect l="16373" r="12517"/>
          <a:stretch/>
        </p:blipFill>
        <p:spPr>
          <a:xfrm>
            <a:off x="7151918" y="1889760"/>
            <a:ext cx="3983441" cy="3734476"/>
          </a:xfrm>
          <a:prstGeom prst="ellipse">
            <a:avLst/>
          </a:prstGeom>
        </p:spPr>
      </p:pic>
      <p:sp>
        <p:nvSpPr>
          <p:cNvPr id="9" name="Rectangle 1">
            <a:extLst>
              <a:ext uri="{FF2B5EF4-FFF2-40B4-BE49-F238E27FC236}">
                <a16:creationId xmlns:a16="http://schemas.microsoft.com/office/drawing/2014/main" id="{CD899893-ADC7-2C6A-45A3-417FCA5242A2}"/>
              </a:ext>
            </a:extLst>
          </p:cNvPr>
          <p:cNvSpPr>
            <a:spLocks noChangeArrowheads="1"/>
          </p:cNvSpPr>
          <p:nvPr/>
        </p:nvSpPr>
        <p:spPr bwMode="auto">
          <a:xfrm>
            <a:off x="532312" y="1559212"/>
            <a:ext cx="6173288" cy="44165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76176"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1800" b="1" i="0" u="none" strike="noStrike" cap="none" normalizeH="0" baseline="0">
                <a:ln>
                  <a:noFill/>
                </a:ln>
                <a:solidFill>
                  <a:schemeClr val="tx2"/>
                </a:solidFill>
                <a:effectLst/>
                <a:latin typeface="+mn-lt"/>
              </a:rPr>
              <a:t>Welcome to Our Journey to Future-Fit Technology with Lower Run Cost</a:t>
            </a:r>
          </a:p>
          <a:p>
            <a:pPr marL="0" marR="0" lvl="0" indent="0" algn="l" defTabSz="914400" rtl="0" eaLnBrk="0" fontAlgn="t" latinLnBrk="0" hangingPunct="0">
              <a:lnSpc>
                <a:spcPct val="100000"/>
              </a:lnSpc>
              <a:spcBef>
                <a:spcPct val="0"/>
              </a:spcBef>
              <a:spcAft>
                <a:spcPct val="0"/>
              </a:spcAft>
              <a:buClrTx/>
              <a:buSzTx/>
              <a:buFontTx/>
              <a:buNone/>
              <a:tabLst/>
            </a:pPr>
            <a:endParaRPr lang="en-US" altLang="en-US" b="1">
              <a:solidFill>
                <a:srgbClr val="000000"/>
              </a:solidFill>
              <a:latin typeface="+mn-lt"/>
            </a:endParaRPr>
          </a:p>
          <a:p>
            <a:pPr marL="0" marR="0" lvl="0" indent="0" algn="l" defTabSz="914400" rtl="0" eaLnBrk="0" fontAlgn="t" latinLnBrk="0" hangingPunct="0">
              <a:lnSpc>
                <a:spcPct val="100000"/>
              </a:lnSpc>
              <a:spcBef>
                <a:spcPct val="0"/>
              </a:spcBef>
              <a:spcAft>
                <a:spcPct val="0"/>
              </a:spcAft>
              <a:buClrTx/>
              <a:buSzTx/>
              <a:buFontTx/>
              <a:buNone/>
              <a:tabLst/>
            </a:pPr>
            <a:endParaRPr kumimoji="0" lang="en-US" altLang="en-US" sz="1400" b="0" i="0" u="none" strike="noStrike" cap="none" normalizeH="0" baseline="0">
              <a:ln>
                <a:noFill/>
              </a:ln>
              <a:solidFill>
                <a:srgbClr val="172B4D"/>
              </a:solidFill>
              <a:effectLst/>
              <a:latin typeface="+mn-lt"/>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1400" i="0" u="none" strike="noStrike" cap="none" normalizeH="0" baseline="0">
                <a:ln>
                  <a:noFill/>
                </a:ln>
                <a:solidFill>
                  <a:srgbClr val="172B4D"/>
                </a:solidFill>
                <a:effectLst/>
                <a:latin typeface="+mn-lt"/>
              </a:rPr>
              <a:t>"Since bringing together the former Public Health England (PHE), NHS Test &amp; Trace (T&amp;T) and Joint Biosecurity Centre (JBC) </a:t>
            </a:r>
            <a:r>
              <a:rPr kumimoji="0" lang="en-US" altLang="en-US" sz="1400" i="0" u="none" strike="noStrike" cap="none" normalizeH="0" baseline="0" err="1">
                <a:ln>
                  <a:noFill/>
                </a:ln>
                <a:solidFill>
                  <a:srgbClr val="172B4D"/>
                </a:solidFill>
                <a:effectLst/>
                <a:latin typeface="+mn-lt"/>
              </a:rPr>
              <a:t>organisations</a:t>
            </a:r>
            <a:r>
              <a:rPr kumimoji="0" lang="en-US" altLang="en-US" sz="1400" i="0" u="none" strike="noStrike" cap="none" normalizeH="0" baseline="0">
                <a:ln>
                  <a:noFill/>
                </a:ln>
                <a:solidFill>
                  <a:srgbClr val="172B4D"/>
                </a:solidFill>
                <a:effectLst/>
                <a:latin typeface="+mn-lt"/>
              </a:rPr>
              <a:t>, UKHSA inherits a technology landscape that is complex, fragmented and duplicates effort. </a:t>
            </a:r>
          </a:p>
          <a:p>
            <a:pPr marL="0" marR="0" lvl="0" indent="0" algn="l" defTabSz="914400" rtl="0" eaLnBrk="0" fontAlgn="t" latinLnBrk="0" hangingPunct="0">
              <a:lnSpc>
                <a:spcPct val="100000"/>
              </a:lnSpc>
              <a:spcBef>
                <a:spcPct val="0"/>
              </a:spcBef>
              <a:spcAft>
                <a:spcPct val="0"/>
              </a:spcAft>
              <a:buClrTx/>
              <a:buSzTx/>
              <a:buFontTx/>
              <a:buNone/>
              <a:tabLst/>
            </a:pPr>
            <a:endParaRPr lang="en-US" altLang="en-US" sz="1400">
              <a:solidFill>
                <a:srgbClr val="172B4D"/>
              </a:solidFill>
              <a:latin typeface="+mn-lt"/>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1400" i="0" u="none" strike="noStrike" cap="none" normalizeH="0" baseline="0">
                <a:ln>
                  <a:noFill/>
                </a:ln>
                <a:solidFill>
                  <a:srgbClr val="172B4D"/>
                </a:solidFill>
                <a:effectLst/>
                <a:latin typeface="+mn-lt"/>
              </a:rPr>
              <a:t>This means it is often </a:t>
            </a:r>
            <a:r>
              <a:rPr kumimoji="0" lang="en-US" altLang="en-US" sz="1400" b="1" i="0" u="none" strike="noStrike" cap="none" normalizeH="0" baseline="0">
                <a:ln>
                  <a:noFill/>
                </a:ln>
                <a:solidFill>
                  <a:srgbClr val="172B4D"/>
                </a:solidFill>
                <a:effectLst/>
                <a:latin typeface="+mn-lt"/>
              </a:rPr>
              <a:t>inefficient, costly and is not fit for our future user needs</a:t>
            </a:r>
            <a:r>
              <a:rPr kumimoji="0" lang="en-US" altLang="en-US" sz="1400" i="0" u="none" strike="noStrike" cap="none" normalizeH="0" baseline="0">
                <a:ln>
                  <a:noFill/>
                </a:ln>
                <a:solidFill>
                  <a:srgbClr val="172B4D"/>
                </a:solidFill>
                <a:effectLst/>
                <a:latin typeface="+mn-lt"/>
              </a:rPr>
              <a:t>.</a:t>
            </a:r>
          </a:p>
          <a:p>
            <a:pPr marL="0" marR="0" lvl="0" indent="0" algn="l" defTabSz="914400" rtl="0" eaLnBrk="0" fontAlgn="t" latinLnBrk="0" hangingPunct="0">
              <a:lnSpc>
                <a:spcPct val="100000"/>
              </a:lnSpc>
              <a:spcBef>
                <a:spcPct val="0"/>
              </a:spcBef>
              <a:spcAft>
                <a:spcPct val="0"/>
              </a:spcAft>
              <a:buClrTx/>
              <a:buSzTx/>
              <a:buFontTx/>
              <a:buNone/>
              <a:tabLst/>
            </a:pPr>
            <a:endParaRPr kumimoji="0" lang="en-US" altLang="en-US" sz="1400" i="0" u="none" strike="noStrike" cap="none" normalizeH="0" baseline="0">
              <a:ln>
                <a:noFill/>
              </a:ln>
              <a:solidFill>
                <a:srgbClr val="172B4D"/>
              </a:solidFill>
              <a:effectLst/>
              <a:latin typeface="+mn-lt"/>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1400" i="0" u="none" strike="noStrike" cap="none" normalizeH="0" baseline="0">
                <a:ln>
                  <a:noFill/>
                </a:ln>
                <a:solidFill>
                  <a:srgbClr val="172B4D"/>
                </a:solidFill>
                <a:effectLst/>
                <a:latin typeface="+mn-lt"/>
              </a:rPr>
              <a:t>A core objective of my role as DD of Development &amp; Operations is to establish a world-class technology offering within the increasing demand to deliver more for less. </a:t>
            </a:r>
          </a:p>
          <a:p>
            <a:pPr marL="0" marR="0" lvl="0" indent="0" algn="l" defTabSz="914400" rtl="0" eaLnBrk="0" fontAlgn="t" latinLnBrk="0" hangingPunct="0">
              <a:lnSpc>
                <a:spcPct val="100000"/>
              </a:lnSpc>
              <a:spcBef>
                <a:spcPct val="0"/>
              </a:spcBef>
              <a:spcAft>
                <a:spcPct val="0"/>
              </a:spcAft>
              <a:buClrTx/>
              <a:buSzTx/>
              <a:buFontTx/>
              <a:buNone/>
              <a:tabLst/>
            </a:pPr>
            <a:endParaRPr lang="en-US" altLang="en-US" sz="1400">
              <a:solidFill>
                <a:srgbClr val="172B4D"/>
              </a:solidFill>
              <a:latin typeface="+mn-lt"/>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1400" i="0" u="none" strike="noStrike" cap="none" normalizeH="0" baseline="0">
                <a:ln>
                  <a:noFill/>
                </a:ln>
                <a:solidFill>
                  <a:srgbClr val="172B4D"/>
                </a:solidFill>
                <a:effectLst/>
                <a:latin typeface="+mn-lt"/>
              </a:rPr>
              <a:t>Our vision is to </a:t>
            </a:r>
            <a:r>
              <a:rPr kumimoji="0" lang="en-US" altLang="en-US" sz="1400" b="1" i="0" u="none" strike="noStrike" cap="none" normalizeH="0" baseline="0">
                <a:ln>
                  <a:noFill/>
                </a:ln>
                <a:solidFill>
                  <a:srgbClr val="172B4D"/>
                </a:solidFill>
                <a:effectLst/>
                <a:latin typeface="+mn-lt"/>
              </a:rPr>
              <a:t>provide UKHSA with a technology and tools infrastructure that is efficient, reliable and sets clear processes and consistent ways of working across all our teams</a:t>
            </a:r>
            <a:r>
              <a:rPr kumimoji="0" lang="en-US" altLang="en-US" sz="1400" i="0" u="none" strike="noStrike" cap="none" normalizeH="0" baseline="0">
                <a:ln>
                  <a:noFill/>
                </a:ln>
                <a:solidFill>
                  <a:srgbClr val="172B4D"/>
                </a:solidFill>
                <a:effectLst/>
                <a:latin typeface="+mn-lt"/>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mn-lt"/>
            </a:endParaRPr>
          </a:p>
        </p:txBody>
      </p:sp>
      <p:sp>
        <p:nvSpPr>
          <p:cNvPr id="10" name="AutoShape 2">
            <a:extLst>
              <a:ext uri="{FF2B5EF4-FFF2-40B4-BE49-F238E27FC236}">
                <a16:creationId xmlns:a16="http://schemas.microsoft.com/office/drawing/2014/main" id="{5E0B7E6E-B5D1-0D2A-FF7A-52887D0006ED}"/>
              </a:ext>
            </a:extLst>
          </p:cNvPr>
          <p:cNvSpPr>
            <a:spLocks noChangeAspect="1" noChangeArrowheads="1"/>
          </p:cNvSpPr>
          <p:nvPr/>
        </p:nvSpPr>
        <p:spPr bwMode="auto">
          <a:xfrm>
            <a:off x="69850" y="312738"/>
            <a:ext cx="3175000" cy="3175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Footer Placeholder 2">
            <a:extLst>
              <a:ext uri="{FF2B5EF4-FFF2-40B4-BE49-F238E27FC236}">
                <a16:creationId xmlns:a16="http://schemas.microsoft.com/office/drawing/2014/main" id="{0C8EFFCD-10B5-92CB-54F9-992C8D669034}"/>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25856050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40">
            <a:extLst>
              <a:ext uri="{FF2B5EF4-FFF2-40B4-BE49-F238E27FC236}">
                <a16:creationId xmlns:a16="http://schemas.microsoft.com/office/drawing/2014/main" id="{69B60538-B26E-AE48-A269-818A90D5CCA5}"/>
              </a:ext>
            </a:extLst>
          </p:cNvPr>
          <p:cNvSpPr>
            <a:spLocks noChangeArrowheads="1"/>
          </p:cNvSpPr>
          <p:nvPr/>
        </p:nvSpPr>
        <p:spPr bwMode="auto">
          <a:xfrm>
            <a:off x="5895925" y="1871114"/>
            <a:ext cx="219808" cy="1096291"/>
          </a:xfrm>
          <a:custGeom>
            <a:avLst/>
            <a:gdLst>
              <a:gd name="T0" fmla="*/ 353 w 354"/>
              <a:gd name="T1" fmla="*/ 416 h 1759"/>
              <a:gd name="T2" fmla="*/ 89 w 354"/>
              <a:gd name="T3" fmla="*/ 6 h 1759"/>
              <a:gd name="T4" fmla="*/ 89 w 354"/>
              <a:gd name="T5" fmla="*/ 0 h 1759"/>
              <a:gd name="T6" fmla="*/ 0 w 354"/>
              <a:gd name="T7" fmla="*/ 0 h 1759"/>
              <a:gd name="T8" fmla="*/ 0 w 354"/>
              <a:gd name="T9" fmla="*/ 1758 h 1759"/>
              <a:gd name="T10" fmla="*/ 89 w 354"/>
              <a:gd name="T11" fmla="*/ 1758 h 1759"/>
              <a:gd name="T12" fmla="*/ 89 w 354"/>
              <a:gd name="T13" fmla="*/ 416 h 1759"/>
              <a:gd name="T14" fmla="*/ 353 w 354"/>
              <a:gd name="T15" fmla="*/ 416 h 17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1759">
                <a:moveTo>
                  <a:pt x="353" y="416"/>
                </a:moveTo>
                <a:lnTo>
                  <a:pt x="89" y="6"/>
                </a:lnTo>
                <a:lnTo>
                  <a:pt x="89" y="0"/>
                </a:lnTo>
                <a:lnTo>
                  <a:pt x="0" y="0"/>
                </a:lnTo>
                <a:lnTo>
                  <a:pt x="0" y="1758"/>
                </a:lnTo>
                <a:lnTo>
                  <a:pt x="89" y="1758"/>
                </a:lnTo>
                <a:lnTo>
                  <a:pt x="89" y="416"/>
                </a:lnTo>
                <a:lnTo>
                  <a:pt x="353" y="416"/>
                </a:lnTo>
              </a:path>
            </a:pathLst>
          </a:custGeom>
          <a:solidFill>
            <a:schemeClr val="accent1"/>
          </a:solidFill>
          <a:ln>
            <a:noFill/>
          </a:ln>
          <a:effectLst/>
        </p:spPr>
        <p:txBody>
          <a:bodyPr wrap="none" anchor="ctr"/>
          <a:lstStyle/>
          <a:p>
            <a:endParaRPr lang="en-US" sz="3266"/>
          </a:p>
        </p:txBody>
      </p:sp>
      <p:sp>
        <p:nvSpPr>
          <p:cNvPr id="19" name="Freeform 41">
            <a:extLst>
              <a:ext uri="{FF2B5EF4-FFF2-40B4-BE49-F238E27FC236}">
                <a16:creationId xmlns:a16="http://schemas.microsoft.com/office/drawing/2014/main" id="{D14AA68B-83A2-F84F-97F6-C4EF25EA6BB0}"/>
              </a:ext>
            </a:extLst>
          </p:cNvPr>
          <p:cNvSpPr>
            <a:spLocks noChangeArrowheads="1"/>
          </p:cNvSpPr>
          <p:nvPr/>
        </p:nvSpPr>
        <p:spPr bwMode="auto">
          <a:xfrm>
            <a:off x="5895925" y="2967405"/>
            <a:ext cx="219808" cy="1096292"/>
          </a:xfrm>
          <a:custGeom>
            <a:avLst/>
            <a:gdLst>
              <a:gd name="T0" fmla="*/ 353 w 354"/>
              <a:gd name="T1" fmla="*/ 416 h 1758"/>
              <a:gd name="T2" fmla="*/ 89 w 354"/>
              <a:gd name="T3" fmla="*/ 7 h 1758"/>
              <a:gd name="T4" fmla="*/ 89 w 354"/>
              <a:gd name="T5" fmla="*/ 0 h 1758"/>
              <a:gd name="T6" fmla="*/ 0 w 354"/>
              <a:gd name="T7" fmla="*/ 0 h 1758"/>
              <a:gd name="T8" fmla="*/ 0 w 354"/>
              <a:gd name="T9" fmla="*/ 1757 h 1758"/>
              <a:gd name="T10" fmla="*/ 89 w 354"/>
              <a:gd name="T11" fmla="*/ 1757 h 1758"/>
              <a:gd name="T12" fmla="*/ 89 w 354"/>
              <a:gd name="T13" fmla="*/ 416 h 1758"/>
              <a:gd name="T14" fmla="*/ 353 w 354"/>
              <a:gd name="T15" fmla="*/ 416 h 17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1758">
                <a:moveTo>
                  <a:pt x="353" y="416"/>
                </a:moveTo>
                <a:lnTo>
                  <a:pt x="89" y="7"/>
                </a:lnTo>
                <a:lnTo>
                  <a:pt x="89" y="0"/>
                </a:lnTo>
                <a:lnTo>
                  <a:pt x="0" y="0"/>
                </a:lnTo>
                <a:lnTo>
                  <a:pt x="0" y="1757"/>
                </a:lnTo>
                <a:lnTo>
                  <a:pt x="89" y="1757"/>
                </a:lnTo>
                <a:lnTo>
                  <a:pt x="89" y="416"/>
                </a:lnTo>
                <a:lnTo>
                  <a:pt x="353" y="416"/>
                </a:lnTo>
              </a:path>
            </a:pathLst>
          </a:custGeom>
          <a:solidFill>
            <a:schemeClr val="accent2"/>
          </a:solidFill>
          <a:ln>
            <a:noFill/>
          </a:ln>
          <a:effectLst/>
        </p:spPr>
        <p:txBody>
          <a:bodyPr wrap="none" anchor="ctr"/>
          <a:lstStyle/>
          <a:p>
            <a:endParaRPr lang="en-US" sz="3266"/>
          </a:p>
        </p:txBody>
      </p:sp>
      <p:sp>
        <p:nvSpPr>
          <p:cNvPr id="20" name="Freeform 42">
            <a:extLst>
              <a:ext uri="{FF2B5EF4-FFF2-40B4-BE49-F238E27FC236}">
                <a16:creationId xmlns:a16="http://schemas.microsoft.com/office/drawing/2014/main" id="{5C973B94-FF93-B24E-96B0-C8B831FB3FFE}"/>
              </a:ext>
            </a:extLst>
          </p:cNvPr>
          <p:cNvSpPr>
            <a:spLocks noChangeArrowheads="1"/>
          </p:cNvSpPr>
          <p:nvPr/>
        </p:nvSpPr>
        <p:spPr bwMode="auto">
          <a:xfrm>
            <a:off x="5895925" y="4060948"/>
            <a:ext cx="219808" cy="1096292"/>
          </a:xfrm>
          <a:custGeom>
            <a:avLst/>
            <a:gdLst>
              <a:gd name="T0" fmla="*/ 353 w 354"/>
              <a:gd name="T1" fmla="*/ 416 h 1759"/>
              <a:gd name="T2" fmla="*/ 89 w 354"/>
              <a:gd name="T3" fmla="*/ 7 h 1759"/>
              <a:gd name="T4" fmla="*/ 89 w 354"/>
              <a:gd name="T5" fmla="*/ 0 h 1759"/>
              <a:gd name="T6" fmla="*/ 0 w 354"/>
              <a:gd name="T7" fmla="*/ 0 h 1759"/>
              <a:gd name="T8" fmla="*/ 0 w 354"/>
              <a:gd name="T9" fmla="*/ 1758 h 1759"/>
              <a:gd name="T10" fmla="*/ 89 w 354"/>
              <a:gd name="T11" fmla="*/ 1758 h 1759"/>
              <a:gd name="T12" fmla="*/ 89 w 354"/>
              <a:gd name="T13" fmla="*/ 416 h 1759"/>
              <a:gd name="T14" fmla="*/ 353 w 354"/>
              <a:gd name="T15" fmla="*/ 416 h 17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1759">
                <a:moveTo>
                  <a:pt x="353" y="416"/>
                </a:moveTo>
                <a:lnTo>
                  <a:pt x="89" y="7"/>
                </a:lnTo>
                <a:lnTo>
                  <a:pt x="89" y="0"/>
                </a:lnTo>
                <a:lnTo>
                  <a:pt x="0" y="0"/>
                </a:lnTo>
                <a:lnTo>
                  <a:pt x="0" y="1758"/>
                </a:lnTo>
                <a:lnTo>
                  <a:pt x="89" y="1758"/>
                </a:lnTo>
                <a:lnTo>
                  <a:pt x="89" y="416"/>
                </a:lnTo>
                <a:lnTo>
                  <a:pt x="353" y="416"/>
                </a:lnTo>
              </a:path>
            </a:pathLst>
          </a:custGeom>
          <a:solidFill>
            <a:schemeClr val="accent3"/>
          </a:solidFill>
          <a:ln>
            <a:noFill/>
          </a:ln>
          <a:effectLst/>
        </p:spPr>
        <p:txBody>
          <a:bodyPr wrap="none" anchor="ctr"/>
          <a:lstStyle/>
          <a:p>
            <a:endParaRPr lang="en-US" sz="3266"/>
          </a:p>
        </p:txBody>
      </p:sp>
      <p:sp>
        <p:nvSpPr>
          <p:cNvPr id="21" name="Freeform 43">
            <a:extLst>
              <a:ext uri="{FF2B5EF4-FFF2-40B4-BE49-F238E27FC236}">
                <a16:creationId xmlns:a16="http://schemas.microsoft.com/office/drawing/2014/main" id="{4A392896-3D56-BC46-A86D-36E0C542F273}"/>
              </a:ext>
            </a:extLst>
          </p:cNvPr>
          <p:cNvSpPr>
            <a:spLocks noChangeArrowheads="1"/>
          </p:cNvSpPr>
          <p:nvPr/>
        </p:nvSpPr>
        <p:spPr bwMode="auto">
          <a:xfrm>
            <a:off x="5895925" y="5157239"/>
            <a:ext cx="219808" cy="1096291"/>
          </a:xfrm>
          <a:custGeom>
            <a:avLst/>
            <a:gdLst>
              <a:gd name="T0" fmla="*/ 353 w 354"/>
              <a:gd name="T1" fmla="*/ 416 h 1760"/>
              <a:gd name="T2" fmla="*/ 89 w 354"/>
              <a:gd name="T3" fmla="*/ 7 h 1760"/>
              <a:gd name="T4" fmla="*/ 89 w 354"/>
              <a:gd name="T5" fmla="*/ 0 h 1760"/>
              <a:gd name="T6" fmla="*/ 0 w 354"/>
              <a:gd name="T7" fmla="*/ 0 h 1760"/>
              <a:gd name="T8" fmla="*/ 0 w 354"/>
              <a:gd name="T9" fmla="*/ 1759 h 1760"/>
              <a:gd name="T10" fmla="*/ 89 w 354"/>
              <a:gd name="T11" fmla="*/ 1759 h 1760"/>
              <a:gd name="T12" fmla="*/ 89 w 354"/>
              <a:gd name="T13" fmla="*/ 416 h 1760"/>
              <a:gd name="T14" fmla="*/ 353 w 354"/>
              <a:gd name="T15" fmla="*/ 416 h 17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1760">
                <a:moveTo>
                  <a:pt x="353" y="416"/>
                </a:moveTo>
                <a:lnTo>
                  <a:pt x="89" y="7"/>
                </a:lnTo>
                <a:lnTo>
                  <a:pt x="89" y="0"/>
                </a:lnTo>
                <a:lnTo>
                  <a:pt x="0" y="0"/>
                </a:lnTo>
                <a:lnTo>
                  <a:pt x="0" y="1759"/>
                </a:lnTo>
                <a:lnTo>
                  <a:pt x="89" y="1759"/>
                </a:lnTo>
                <a:lnTo>
                  <a:pt x="89" y="416"/>
                </a:lnTo>
                <a:lnTo>
                  <a:pt x="353" y="416"/>
                </a:lnTo>
              </a:path>
            </a:pathLst>
          </a:custGeom>
          <a:solidFill>
            <a:schemeClr val="accent4"/>
          </a:solidFill>
          <a:ln>
            <a:noFill/>
          </a:ln>
          <a:effectLst/>
        </p:spPr>
        <p:txBody>
          <a:bodyPr wrap="none" anchor="ctr"/>
          <a:lstStyle/>
          <a:p>
            <a:endParaRPr lang="en-US" sz="3266"/>
          </a:p>
        </p:txBody>
      </p:sp>
      <p:sp>
        <p:nvSpPr>
          <p:cNvPr id="22" name="Freeform 44">
            <a:extLst>
              <a:ext uri="{FF2B5EF4-FFF2-40B4-BE49-F238E27FC236}">
                <a16:creationId xmlns:a16="http://schemas.microsoft.com/office/drawing/2014/main" id="{7487601D-0EE8-CD47-AB9E-415B09A074C8}"/>
              </a:ext>
            </a:extLst>
          </p:cNvPr>
          <p:cNvSpPr>
            <a:spLocks noChangeArrowheads="1"/>
          </p:cNvSpPr>
          <p:nvPr/>
        </p:nvSpPr>
        <p:spPr bwMode="auto">
          <a:xfrm>
            <a:off x="3073642" y="2695910"/>
            <a:ext cx="2633865" cy="2473533"/>
          </a:xfrm>
          <a:custGeom>
            <a:avLst/>
            <a:gdLst>
              <a:gd name="T0" fmla="*/ 3103 w 3524"/>
              <a:gd name="T1" fmla="*/ 1168 h 3523"/>
              <a:gd name="T2" fmla="*/ 3521 w 3524"/>
              <a:gd name="T3" fmla="*/ 1761 h 3523"/>
              <a:gd name="T4" fmla="*/ 2929 w 3524"/>
              <a:gd name="T5" fmla="*/ 2182 h 3523"/>
              <a:gd name="T6" fmla="*/ 2914 w 3524"/>
              <a:gd name="T7" fmla="*/ 2499 h 3523"/>
              <a:gd name="T8" fmla="*/ 3154 w 3524"/>
              <a:gd name="T9" fmla="*/ 2602 h 3523"/>
              <a:gd name="T10" fmla="*/ 3293 w 3524"/>
              <a:gd name="T11" fmla="*/ 3117 h 3523"/>
              <a:gd name="T12" fmla="*/ 2832 w 3524"/>
              <a:gd name="T13" fmla="*/ 3385 h 3523"/>
              <a:gd name="T14" fmla="*/ 2509 w 3524"/>
              <a:gd name="T15" fmla="*/ 3051 h 3523"/>
              <a:gd name="T16" fmla="*/ 2107 w 3524"/>
              <a:gd name="T17" fmla="*/ 3023 h 3523"/>
              <a:gd name="T18" fmla="*/ 1760 w 3524"/>
              <a:gd name="T19" fmla="*/ 3521 h 3523"/>
              <a:gd name="T20" fmla="*/ 1760 w 3524"/>
              <a:gd name="T21" fmla="*/ 3522 h 3523"/>
              <a:gd name="T22" fmla="*/ 1339 w 3524"/>
              <a:gd name="T23" fmla="*/ 2930 h 3523"/>
              <a:gd name="T24" fmla="*/ 1022 w 3524"/>
              <a:gd name="T25" fmla="*/ 2915 h 3523"/>
              <a:gd name="T26" fmla="*/ 919 w 3524"/>
              <a:gd name="T27" fmla="*/ 3155 h 3523"/>
              <a:gd name="T28" fmla="*/ 404 w 3524"/>
              <a:gd name="T29" fmla="*/ 3293 h 3523"/>
              <a:gd name="T30" fmla="*/ 136 w 3524"/>
              <a:gd name="T31" fmla="*/ 2832 h 3523"/>
              <a:gd name="T32" fmla="*/ 470 w 3524"/>
              <a:gd name="T33" fmla="*/ 2510 h 3523"/>
              <a:gd name="T34" fmla="*/ 499 w 3524"/>
              <a:gd name="T35" fmla="*/ 2107 h 3523"/>
              <a:gd name="T36" fmla="*/ 0 w 3524"/>
              <a:gd name="T37" fmla="*/ 1760 h 3523"/>
              <a:gd name="T38" fmla="*/ 346 w 3524"/>
              <a:gd name="T39" fmla="*/ 1262 h 3523"/>
              <a:gd name="T40" fmla="*/ 748 w 3524"/>
              <a:gd name="T41" fmla="*/ 1291 h 3523"/>
              <a:gd name="T42" fmla="*/ 1071 w 3524"/>
              <a:gd name="T43" fmla="*/ 1625 h 3523"/>
              <a:gd name="T44" fmla="*/ 1532 w 3524"/>
              <a:gd name="T45" fmla="*/ 1356 h 3523"/>
              <a:gd name="T46" fmla="*/ 1393 w 3524"/>
              <a:gd name="T47" fmla="*/ 840 h 3523"/>
              <a:gd name="T48" fmla="*/ 1154 w 3524"/>
              <a:gd name="T49" fmla="*/ 739 h 3523"/>
              <a:gd name="T50" fmla="*/ 1168 w 3524"/>
              <a:gd name="T51" fmla="*/ 422 h 3523"/>
              <a:gd name="T52" fmla="*/ 1760 w 3524"/>
              <a:gd name="T53" fmla="*/ 1 h 3523"/>
              <a:gd name="T54" fmla="*/ 1763 w 3524"/>
              <a:gd name="T55" fmla="*/ 0 h 3523"/>
              <a:gd name="T56" fmla="*/ 2262 w 3524"/>
              <a:gd name="T57" fmla="*/ 347 h 3523"/>
              <a:gd name="T58" fmla="*/ 2233 w 3524"/>
              <a:gd name="T59" fmla="*/ 749 h 3523"/>
              <a:gd name="T60" fmla="*/ 1899 w 3524"/>
              <a:gd name="T61" fmla="*/ 1070 h 3523"/>
              <a:gd name="T62" fmla="*/ 2167 w 3524"/>
              <a:gd name="T63" fmla="*/ 1532 h 3523"/>
              <a:gd name="T64" fmla="*/ 2683 w 3524"/>
              <a:gd name="T65" fmla="*/ 1393 h 3523"/>
              <a:gd name="T66" fmla="*/ 2785 w 3524"/>
              <a:gd name="T67" fmla="*/ 1153 h 3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24" h="3523">
                <a:moveTo>
                  <a:pt x="3103" y="1168"/>
                </a:moveTo>
                <a:lnTo>
                  <a:pt x="3103" y="1168"/>
                </a:lnTo>
                <a:cubicBezTo>
                  <a:pt x="3256" y="1355"/>
                  <a:pt x="3396" y="1552"/>
                  <a:pt x="3523" y="1759"/>
                </a:cubicBezTo>
                <a:lnTo>
                  <a:pt x="3521" y="1761"/>
                </a:lnTo>
                <a:lnTo>
                  <a:pt x="3521" y="1761"/>
                </a:lnTo>
                <a:cubicBezTo>
                  <a:pt x="3314" y="1887"/>
                  <a:pt x="3115" y="2028"/>
                  <a:pt x="2929" y="2182"/>
                </a:cubicBezTo>
                <a:lnTo>
                  <a:pt x="2929" y="2182"/>
                </a:lnTo>
                <a:cubicBezTo>
                  <a:pt x="2781" y="2303"/>
                  <a:pt x="2780" y="2444"/>
                  <a:pt x="2914" y="2499"/>
                </a:cubicBezTo>
                <a:lnTo>
                  <a:pt x="2914" y="2499"/>
                </a:lnTo>
                <a:cubicBezTo>
                  <a:pt x="3018" y="2541"/>
                  <a:pt x="3106" y="2582"/>
                  <a:pt x="3154" y="2602"/>
                </a:cubicBezTo>
                <a:lnTo>
                  <a:pt x="3154" y="2602"/>
                </a:lnTo>
                <a:cubicBezTo>
                  <a:pt x="3320" y="2670"/>
                  <a:pt x="3382" y="2900"/>
                  <a:pt x="3293" y="3117"/>
                </a:cubicBezTo>
                <a:lnTo>
                  <a:pt x="3293" y="3117"/>
                </a:lnTo>
                <a:cubicBezTo>
                  <a:pt x="3204" y="3333"/>
                  <a:pt x="2998" y="3453"/>
                  <a:pt x="2832" y="3385"/>
                </a:cubicBezTo>
                <a:lnTo>
                  <a:pt x="2832" y="3385"/>
                </a:lnTo>
                <a:cubicBezTo>
                  <a:pt x="2761" y="3356"/>
                  <a:pt x="2629" y="3218"/>
                  <a:pt x="2509" y="3051"/>
                </a:cubicBezTo>
                <a:lnTo>
                  <a:pt x="2509" y="3051"/>
                </a:lnTo>
                <a:cubicBezTo>
                  <a:pt x="2397" y="2897"/>
                  <a:pt x="2224" y="2872"/>
                  <a:pt x="2107" y="3023"/>
                </a:cubicBezTo>
                <a:lnTo>
                  <a:pt x="2107" y="3023"/>
                </a:lnTo>
                <a:cubicBezTo>
                  <a:pt x="1982" y="3181"/>
                  <a:pt x="1867" y="3348"/>
                  <a:pt x="1760" y="3521"/>
                </a:cubicBezTo>
                <a:lnTo>
                  <a:pt x="1760" y="3522"/>
                </a:lnTo>
                <a:lnTo>
                  <a:pt x="1760" y="3522"/>
                </a:lnTo>
                <a:cubicBezTo>
                  <a:pt x="1633" y="3314"/>
                  <a:pt x="1493" y="3117"/>
                  <a:pt x="1339" y="2930"/>
                </a:cubicBezTo>
                <a:lnTo>
                  <a:pt x="1339" y="2930"/>
                </a:lnTo>
                <a:cubicBezTo>
                  <a:pt x="1218" y="2782"/>
                  <a:pt x="1076" y="2782"/>
                  <a:pt x="1022" y="2915"/>
                </a:cubicBezTo>
                <a:lnTo>
                  <a:pt x="1022" y="2915"/>
                </a:lnTo>
                <a:cubicBezTo>
                  <a:pt x="980" y="3018"/>
                  <a:pt x="939" y="3107"/>
                  <a:pt x="919" y="3155"/>
                </a:cubicBezTo>
                <a:lnTo>
                  <a:pt x="919" y="3155"/>
                </a:lnTo>
                <a:cubicBezTo>
                  <a:pt x="851" y="3321"/>
                  <a:pt x="620" y="3382"/>
                  <a:pt x="404" y="3293"/>
                </a:cubicBezTo>
                <a:lnTo>
                  <a:pt x="404" y="3293"/>
                </a:lnTo>
                <a:cubicBezTo>
                  <a:pt x="188" y="3205"/>
                  <a:pt x="67" y="2998"/>
                  <a:pt x="136" y="2832"/>
                </a:cubicBezTo>
                <a:lnTo>
                  <a:pt x="136" y="2832"/>
                </a:lnTo>
                <a:cubicBezTo>
                  <a:pt x="165" y="2761"/>
                  <a:pt x="304" y="2630"/>
                  <a:pt x="470" y="2510"/>
                </a:cubicBezTo>
                <a:lnTo>
                  <a:pt x="470" y="2510"/>
                </a:lnTo>
                <a:cubicBezTo>
                  <a:pt x="624" y="2397"/>
                  <a:pt x="649" y="2225"/>
                  <a:pt x="499" y="2107"/>
                </a:cubicBezTo>
                <a:lnTo>
                  <a:pt x="499" y="2107"/>
                </a:lnTo>
                <a:cubicBezTo>
                  <a:pt x="340" y="1983"/>
                  <a:pt x="173" y="1867"/>
                  <a:pt x="0" y="1761"/>
                </a:cubicBezTo>
                <a:lnTo>
                  <a:pt x="0" y="1760"/>
                </a:lnTo>
                <a:lnTo>
                  <a:pt x="0" y="1760"/>
                </a:lnTo>
                <a:cubicBezTo>
                  <a:pt x="106" y="1587"/>
                  <a:pt x="221" y="1421"/>
                  <a:pt x="346" y="1262"/>
                </a:cubicBezTo>
                <a:lnTo>
                  <a:pt x="346" y="1262"/>
                </a:lnTo>
                <a:cubicBezTo>
                  <a:pt x="463" y="1111"/>
                  <a:pt x="636" y="1136"/>
                  <a:pt x="748" y="1291"/>
                </a:cubicBezTo>
                <a:lnTo>
                  <a:pt x="748" y="1291"/>
                </a:lnTo>
                <a:cubicBezTo>
                  <a:pt x="869" y="1457"/>
                  <a:pt x="1000" y="1595"/>
                  <a:pt x="1071" y="1625"/>
                </a:cubicBezTo>
                <a:lnTo>
                  <a:pt x="1071" y="1625"/>
                </a:lnTo>
                <a:cubicBezTo>
                  <a:pt x="1237" y="1692"/>
                  <a:pt x="1443" y="1572"/>
                  <a:pt x="1532" y="1356"/>
                </a:cubicBezTo>
                <a:lnTo>
                  <a:pt x="1532" y="1356"/>
                </a:lnTo>
                <a:cubicBezTo>
                  <a:pt x="1621" y="1139"/>
                  <a:pt x="1559" y="909"/>
                  <a:pt x="1393" y="840"/>
                </a:cubicBezTo>
                <a:lnTo>
                  <a:pt x="1393" y="840"/>
                </a:lnTo>
                <a:cubicBezTo>
                  <a:pt x="1345" y="821"/>
                  <a:pt x="1257" y="781"/>
                  <a:pt x="1154" y="739"/>
                </a:cubicBezTo>
                <a:lnTo>
                  <a:pt x="1154" y="739"/>
                </a:lnTo>
                <a:cubicBezTo>
                  <a:pt x="1020" y="684"/>
                  <a:pt x="1020" y="543"/>
                  <a:pt x="1168" y="422"/>
                </a:cubicBezTo>
                <a:lnTo>
                  <a:pt x="1168" y="422"/>
                </a:lnTo>
                <a:cubicBezTo>
                  <a:pt x="1355" y="269"/>
                  <a:pt x="1552" y="128"/>
                  <a:pt x="1760" y="1"/>
                </a:cubicBezTo>
                <a:lnTo>
                  <a:pt x="1763" y="0"/>
                </a:lnTo>
                <a:lnTo>
                  <a:pt x="1763" y="0"/>
                </a:lnTo>
                <a:cubicBezTo>
                  <a:pt x="1936" y="106"/>
                  <a:pt x="2103" y="222"/>
                  <a:pt x="2262" y="347"/>
                </a:cubicBezTo>
                <a:lnTo>
                  <a:pt x="2262" y="347"/>
                </a:lnTo>
                <a:cubicBezTo>
                  <a:pt x="2412" y="464"/>
                  <a:pt x="2388" y="637"/>
                  <a:pt x="2233" y="749"/>
                </a:cubicBezTo>
                <a:lnTo>
                  <a:pt x="2233" y="749"/>
                </a:lnTo>
                <a:cubicBezTo>
                  <a:pt x="2067" y="868"/>
                  <a:pt x="1928" y="1000"/>
                  <a:pt x="1899" y="1070"/>
                </a:cubicBezTo>
                <a:lnTo>
                  <a:pt x="1899" y="1070"/>
                </a:lnTo>
                <a:cubicBezTo>
                  <a:pt x="1831" y="1236"/>
                  <a:pt x="1952" y="1443"/>
                  <a:pt x="2167" y="1532"/>
                </a:cubicBezTo>
                <a:lnTo>
                  <a:pt x="2167" y="1532"/>
                </a:lnTo>
                <a:cubicBezTo>
                  <a:pt x="2384" y="1620"/>
                  <a:pt x="2615" y="1558"/>
                  <a:pt x="2683" y="1393"/>
                </a:cubicBezTo>
                <a:lnTo>
                  <a:pt x="2683" y="1393"/>
                </a:lnTo>
                <a:cubicBezTo>
                  <a:pt x="2703" y="1345"/>
                  <a:pt x="2743" y="1256"/>
                  <a:pt x="2785" y="1153"/>
                </a:cubicBezTo>
                <a:lnTo>
                  <a:pt x="2785" y="1153"/>
                </a:lnTo>
                <a:cubicBezTo>
                  <a:pt x="2840" y="1019"/>
                  <a:pt x="2982" y="1020"/>
                  <a:pt x="3103" y="1168"/>
                </a:cubicBezTo>
              </a:path>
            </a:pathLst>
          </a:custGeom>
          <a:solidFill>
            <a:schemeClr val="accent2"/>
          </a:solidFill>
          <a:ln>
            <a:noFill/>
          </a:ln>
          <a:effectLst/>
        </p:spPr>
        <p:txBody>
          <a:bodyPr wrap="none" anchor="ctr"/>
          <a:lstStyle/>
          <a:p>
            <a:endParaRPr lang="en-US" sz="3266"/>
          </a:p>
        </p:txBody>
      </p:sp>
      <p:sp>
        <p:nvSpPr>
          <p:cNvPr id="23" name="Freeform 45">
            <a:extLst>
              <a:ext uri="{FF2B5EF4-FFF2-40B4-BE49-F238E27FC236}">
                <a16:creationId xmlns:a16="http://schemas.microsoft.com/office/drawing/2014/main" id="{8B161BEB-E8F7-3A48-9152-8CCD77920DD5}"/>
              </a:ext>
            </a:extLst>
          </p:cNvPr>
          <p:cNvSpPr>
            <a:spLocks noChangeArrowheads="1"/>
          </p:cNvSpPr>
          <p:nvPr/>
        </p:nvSpPr>
        <p:spPr bwMode="auto">
          <a:xfrm>
            <a:off x="432370" y="2695910"/>
            <a:ext cx="2633863" cy="2473533"/>
          </a:xfrm>
          <a:custGeom>
            <a:avLst/>
            <a:gdLst>
              <a:gd name="T0" fmla="*/ 421 w 3525"/>
              <a:gd name="T1" fmla="*/ 2353 h 3523"/>
              <a:gd name="T2" fmla="*/ 2 w 3525"/>
              <a:gd name="T3" fmla="*/ 1760 h 3523"/>
              <a:gd name="T4" fmla="*/ 594 w 3525"/>
              <a:gd name="T5" fmla="*/ 1339 h 3523"/>
              <a:gd name="T6" fmla="*/ 609 w 3525"/>
              <a:gd name="T7" fmla="*/ 1022 h 3523"/>
              <a:gd name="T8" fmla="*/ 369 w 3525"/>
              <a:gd name="T9" fmla="*/ 919 h 3523"/>
              <a:gd name="T10" fmla="*/ 231 w 3525"/>
              <a:gd name="T11" fmla="*/ 405 h 3523"/>
              <a:gd name="T12" fmla="*/ 692 w 3525"/>
              <a:gd name="T13" fmla="*/ 137 h 3523"/>
              <a:gd name="T14" fmla="*/ 1015 w 3525"/>
              <a:gd name="T15" fmla="*/ 471 h 3523"/>
              <a:gd name="T16" fmla="*/ 1417 w 3525"/>
              <a:gd name="T17" fmla="*/ 499 h 3523"/>
              <a:gd name="T18" fmla="*/ 1763 w 3525"/>
              <a:gd name="T19" fmla="*/ 1 h 3523"/>
              <a:gd name="T20" fmla="*/ 1763 w 3525"/>
              <a:gd name="T21" fmla="*/ 0 h 3523"/>
              <a:gd name="T22" fmla="*/ 2184 w 3525"/>
              <a:gd name="T23" fmla="*/ 592 h 3523"/>
              <a:gd name="T24" fmla="*/ 2501 w 3525"/>
              <a:gd name="T25" fmla="*/ 607 h 3523"/>
              <a:gd name="T26" fmla="*/ 2604 w 3525"/>
              <a:gd name="T27" fmla="*/ 367 h 3523"/>
              <a:gd name="T28" fmla="*/ 3119 w 3525"/>
              <a:gd name="T29" fmla="*/ 228 h 3523"/>
              <a:gd name="T30" fmla="*/ 3388 w 3525"/>
              <a:gd name="T31" fmla="*/ 690 h 3523"/>
              <a:gd name="T32" fmla="*/ 3054 w 3525"/>
              <a:gd name="T33" fmla="*/ 1011 h 3523"/>
              <a:gd name="T34" fmla="*/ 3025 w 3525"/>
              <a:gd name="T35" fmla="*/ 1413 h 3523"/>
              <a:gd name="T36" fmla="*/ 3524 w 3525"/>
              <a:gd name="T37" fmla="*/ 1761 h 3523"/>
              <a:gd name="T38" fmla="*/ 3178 w 3525"/>
              <a:gd name="T39" fmla="*/ 2259 h 3523"/>
              <a:gd name="T40" fmla="*/ 2775 w 3525"/>
              <a:gd name="T41" fmla="*/ 2230 h 3523"/>
              <a:gd name="T42" fmla="*/ 2453 w 3525"/>
              <a:gd name="T43" fmla="*/ 1896 h 3523"/>
              <a:gd name="T44" fmla="*/ 1991 w 3525"/>
              <a:gd name="T45" fmla="*/ 2165 h 3523"/>
              <a:gd name="T46" fmla="*/ 2130 w 3525"/>
              <a:gd name="T47" fmla="*/ 2680 h 3523"/>
              <a:gd name="T48" fmla="*/ 2370 w 3525"/>
              <a:gd name="T49" fmla="*/ 2782 h 3523"/>
              <a:gd name="T50" fmla="*/ 2355 w 3525"/>
              <a:gd name="T51" fmla="*/ 3100 h 3523"/>
              <a:gd name="T52" fmla="*/ 1763 w 3525"/>
              <a:gd name="T53" fmla="*/ 3521 h 3523"/>
              <a:gd name="T54" fmla="*/ 1760 w 3525"/>
              <a:gd name="T55" fmla="*/ 3522 h 3523"/>
              <a:gd name="T56" fmla="*/ 1262 w 3525"/>
              <a:gd name="T57" fmla="*/ 3175 h 3523"/>
              <a:gd name="T58" fmla="*/ 1291 w 3525"/>
              <a:gd name="T59" fmla="*/ 2773 h 3523"/>
              <a:gd name="T60" fmla="*/ 1625 w 3525"/>
              <a:gd name="T61" fmla="*/ 2450 h 3523"/>
              <a:gd name="T62" fmla="*/ 1356 w 3525"/>
              <a:gd name="T63" fmla="*/ 1989 h 3523"/>
              <a:gd name="T64" fmla="*/ 840 w 3525"/>
              <a:gd name="T65" fmla="*/ 2127 h 3523"/>
              <a:gd name="T66" fmla="*/ 738 w 3525"/>
              <a:gd name="T67" fmla="*/ 2368 h 3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25" h="3523">
                <a:moveTo>
                  <a:pt x="421" y="2353"/>
                </a:moveTo>
                <a:lnTo>
                  <a:pt x="421" y="2353"/>
                </a:lnTo>
                <a:cubicBezTo>
                  <a:pt x="268" y="2166"/>
                  <a:pt x="127" y="1969"/>
                  <a:pt x="0" y="1762"/>
                </a:cubicBezTo>
                <a:lnTo>
                  <a:pt x="2" y="1760"/>
                </a:lnTo>
                <a:lnTo>
                  <a:pt x="2" y="1760"/>
                </a:lnTo>
                <a:cubicBezTo>
                  <a:pt x="210" y="1633"/>
                  <a:pt x="408" y="1493"/>
                  <a:pt x="594" y="1339"/>
                </a:cubicBezTo>
                <a:lnTo>
                  <a:pt x="594" y="1339"/>
                </a:lnTo>
                <a:cubicBezTo>
                  <a:pt x="743" y="1218"/>
                  <a:pt x="743" y="1077"/>
                  <a:pt x="609" y="1022"/>
                </a:cubicBezTo>
                <a:lnTo>
                  <a:pt x="609" y="1022"/>
                </a:lnTo>
                <a:cubicBezTo>
                  <a:pt x="506" y="980"/>
                  <a:pt x="417" y="939"/>
                  <a:pt x="369" y="919"/>
                </a:cubicBezTo>
                <a:lnTo>
                  <a:pt x="369" y="919"/>
                </a:lnTo>
                <a:cubicBezTo>
                  <a:pt x="204" y="851"/>
                  <a:pt x="142" y="622"/>
                  <a:pt x="231" y="405"/>
                </a:cubicBezTo>
                <a:lnTo>
                  <a:pt x="231" y="405"/>
                </a:lnTo>
                <a:cubicBezTo>
                  <a:pt x="319" y="189"/>
                  <a:pt x="526" y="69"/>
                  <a:pt x="692" y="137"/>
                </a:cubicBezTo>
                <a:lnTo>
                  <a:pt x="692" y="137"/>
                </a:lnTo>
                <a:cubicBezTo>
                  <a:pt x="763" y="166"/>
                  <a:pt x="894" y="304"/>
                  <a:pt x="1015" y="471"/>
                </a:cubicBezTo>
                <a:lnTo>
                  <a:pt x="1015" y="471"/>
                </a:lnTo>
                <a:cubicBezTo>
                  <a:pt x="1127" y="625"/>
                  <a:pt x="1299" y="650"/>
                  <a:pt x="1417" y="499"/>
                </a:cubicBezTo>
                <a:lnTo>
                  <a:pt x="1417" y="499"/>
                </a:lnTo>
                <a:cubicBezTo>
                  <a:pt x="1541" y="340"/>
                  <a:pt x="1657" y="174"/>
                  <a:pt x="1763" y="1"/>
                </a:cubicBezTo>
                <a:lnTo>
                  <a:pt x="1763" y="0"/>
                </a:lnTo>
                <a:lnTo>
                  <a:pt x="1763" y="0"/>
                </a:lnTo>
                <a:cubicBezTo>
                  <a:pt x="1890" y="208"/>
                  <a:pt x="2031" y="405"/>
                  <a:pt x="2184" y="592"/>
                </a:cubicBezTo>
                <a:lnTo>
                  <a:pt x="2184" y="592"/>
                </a:lnTo>
                <a:cubicBezTo>
                  <a:pt x="2305" y="740"/>
                  <a:pt x="2446" y="740"/>
                  <a:pt x="2501" y="607"/>
                </a:cubicBezTo>
                <a:lnTo>
                  <a:pt x="2501" y="607"/>
                </a:lnTo>
                <a:cubicBezTo>
                  <a:pt x="2544" y="504"/>
                  <a:pt x="2584" y="415"/>
                  <a:pt x="2604" y="367"/>
                </a:cubicBezTo>
                <a:lnTo>
                  <a:pt x="2604" y="367"/>
                </a:lnTo>
                <a:cubicBezTo>
                  <a:pt x="2672" y="201"/>
                  <a:pt x="2902" y="139"/>
                  <a:pt x="3119" y="228"/>
                </a:cubicBezTo>
                <a:lnTo>
                  <a:pt x="3119" y="228"/>
                </a:lnTo>
                <a:cubicBezTo>
                  <a:pt x="3336" y="317"/>
                  <a:pt x="3456" y="523"/>
                  <a:pt x="3388" y="690"/>
                </a:cubicBezTo>
                <a:lnTo>
                  <a:pt x="3388" y="690"/>
                </a:lnTo>
                <a:cubicBezTo>
                  <a:pt x="3358" y="759"/>
                  <a:pt x="3220" y="891"/>
                  <a:pt x="3054" y="1011"/>
                </a:cubicBezTo>
                <a:lnTo>
                  <a:pt x="3054" y="1011"/>
                </a:lnTo>
                <a:cubicBezTo>
                  <a:pt x="2899" y="1123"/>
                  <a:pt x="2874" y="1296"/>
                  <a:pt x="3025" y="1413"/>
                </a:cubicBezTo>
                <a:lnTo>
                  <a:pt x="3025" y="1413"/>
                </a:lnTo>
                <a:cubicBezTo>
                  <a:pt x="3184" y="1537"/>
                  <a:pt x="3350" y="1654"/>
                  <a:pt x="3524" y="1760"/>
                </a:cubicBezTo>
                <a:lnTo>
                  <a:pt x="3524" y="1761"/>
                </a:lnTo>
                <a:lnTo>
                  <a:pt x="3524" y="1761"/>
                </a:lnTo>
                <a:cubicBezTo>
                  <a:pt x="3418" y="1934"/>
                  <a:pt x="3302" y="2100"/>
                  <a:pt x="3178" y="2259"/>
                </a:cubicBezTo>
                <a:lnTo>
                  <a:pt x="3178" y="2259"/>
                </a:lnTo>
                <a:cubicBezTo>
                  <a:pt x="3060" y="2409"/>
                  <a:pt x="2887" y="2385"/>
                  <a:pt x="2775" y="2230"/>
                </a:cubicBezTo>
                <a:lnTo>
                  <a:pt x="2775" y="2230"/>
                </a:lnTo>
                <a:cubicBezTo>
                  <a:pt x="2655" y="2064"/>
                  <a:pt x="2523" y="1926"/>
                  <a:pt x="2453" y="1896"/>
                </a:cubicBezTo>
                <a:lnTo>
                  <a:pt x="2453" y="1896"/>
                </a:lnTo>
                <a:cubicBezTo>
                  <a:pt x="2287" y="1828"/>
                  <a:pt x="2080" y="1949"/>
                  <a:pt x="1991" y="2165"/>
                </a:cubicBezTo>
                <a:lnTo>
                  <a:pt x="1991" y="2165"/>
                </a:lnTo>
                <a:cubicBezTo>
                  <a:pt x="1903" y="2381"/>
                  <a:pt x="1964" y="2612"/>
                  <a:pt x="2130" y="2680"/>
                </a:cubicBezTo>
                <a:lnTo>
                  <a:pt x="2130" y="2680"/>
                </a:lnTo>
                <a:cubicBezTo>
                  <a:pt x="2178" y="2700"/>
                  <a:pt x="2267" y="2740"/>
                  <a:pt x="2370" y="2782"/>
                </a:cubicBezTo>
                <a:lnTo>
                  <a:pt x="2370" y="2782"/>
                </a:lnTo>
                <a:cubicBezTo>
                  <a:pt x="2504" y="2837"/>
                  <a:pt x="2503" y="2979"/>
                  <a:pt x="2355" y="3100"/>
                </a:cubicBezTo>
                <a:lnTo>
                  <a:pt x="2355" y="3100"/>
                </a:lnTo>
                <a:cubicBezTo>
                  <a:pt x="2168" y="3253"/>
                  <a:pt x="1971" y="3394"/>
                  <a:pt x="1763" y="3521"/>
                </a:cubicBezTo>
                <a:lnTo>
                  <a:pt x="1760" y="3522"/>
                </a:lnTo>
                <a:lnTo>
                  <a:pt x="1760" y="3522"/>
                </a:lnTo>
                <a:cubicBezTo>
                  <a:pt x="1587" y="3415"/>
                  <a:pt x="1421" y="3300"/>
                  <a:pt x="1262" y="3175"/>
                </a:cubicBezTo>
                <a:lnTo>
                  <a:pt x="1262" y="3175"/>
                </a:lnTo>
                <a:cubicBezTo>
                  <a:pt x="1111" y="3058"/>
                  <a:pt x="1136" y="2885"/>
                  <a:pt x="1291" y="2773"/>
                </a:cubicBezTo>
                <a:lnTo>
                  <a:pt x="1291" y="2773"/>
                </a:lnTo>
                <a:cubicBezTo>
                  <a:pt x="1456" y="2653"/>
                  <a:pt x="1596" y="2521"/>
                  <a:pt x="1625" y="2450"/>
                </a:cubicBezTo>
                <a:lnTo>
                  <a:pt x="1625" y="2450"/>
                </a:lnTo>
                <a:cubicBezTo>
                  <a:pt x="1692" y="2285"/>
                  <a:pt x="1572" y="2078"/>
                  <a:pt x="1356" y="1989"/>
                </a:cubicBezTo>
                <a:lnTo>
                  <a:pt x="1356" y="1989"/>
                </a:lnTo>
                <a:cubicBezTo>
                  <a:pt x="1139" y="1900"/>
                  <a:pt x="909" y="1962"/>
                  <a:pt x="840" y="2127"/>
                </a:cubicBezTo>
                <a:lnTo>
                  <a:pt x="840" y="2127"/>
                </a:lnTo>
                <a:cubicBezTo>
                  <a:pt x="821" y="2176"/>
                  <a:pt x="781" y="2264"/>
                  <a:pt x="738" y="2368"/>
                </a:cubicBezTo>
                <a:lnTo>
                  <a:pt x="738" y="2368"/>
                </a:lnTo>
                <a:cubicBezTo>
                  <a:pt x="683" y="2502"/>
                  <a:pt x="542" y="2500"/>
                  <a:pt x="421" y="2353"/>
                </a:cubicBezTo>
              </a:path>
            </a:pathLst>
          </a:custGeom>
          <a:solidFill>
            <a:schemeClr val="accent4"/>
          </a:solidFill>
          <a:ln>
            <a:noFill/>
          </a:ln>
          <a:effectLst/>
        </p:spPr>
        <p:txBody>
          <a:bodyPr wrap="none" anchor="ctr"/>
          <a:lstStyle/>
          <a:p>
            <a:endParaRPr lang="en-US" sz="3266"/>
          </a:p>
        </p:txBody>
      </p:sp>
      <p:sp>
        <p:nvSpPr>
          <p:cNvPr id="24" name="Freeform 46">
            <a:extLst>
              <a:ext uri="{FF2B5EF4-FFF2-40B4-BE49-F238E27FC236}">
                <a16:creationId xmlns:a16="http://schemas.microsoft.com/office/drawing/2014/main" id="{070D0B9D-85E3-E449-9355-7972A7FACAF3}"/>
              </a:ext>
            </a:extLst>
          </p:cNvPr>
          <p:cNvSpPr>
            <a:spLocks noChangeArrowheads="1"/>
          </p:cNvSpPr>
          <p:nvPr/>
        </p:nvSpPr>
        <p:spPr bwMode="auto">
          <a:xfrm>
            <a:off x="1756712" y="1461027"/>
            <a:ext cx="2633863" cy="2473531"/>
          </a:xfrm>
          <a:custGeom>
            <a:avLst/>
            <a:gdLst>
              <a:gd name="T0" fmla="*/ 1168 w 3523"/>
              <a:gd name="T1" fmla="*/ 421 h 3524"/>
              <a:gd name="T2" fmla="*/ 1761 w 3523"/>
              <a:gd name="T3" fmla="*/ 3 h 3524"/>
              <a:gd name="T4" fmla="*/ 2182 w 3523"/>
              <a:gd name="T5" fmla="*/ 595 h 3524"/>
              <a:gd name="T6" fmla="*/ 2499 w 3523"/>
              <a:gd name="T7" fmla="*/ 609 h 3524"/>
              <a:gd name="T8" fmla="*/ 2602 w 3523"/>
              <a:gd name="T9" fmla="*/ 369 h 3524"/>
              <a:gd name="T10" fmla="*/ 3117 w 3523"/>
              <a:gd name="T11" fmla="*/ 230 h 3524"/>
              <a:gd name="T12" fmla="*/ 3385 w 3523"/>
              <a:gd name="T13" fmla="*/ 691 h 3524"/>
              <a:gd name="T14" fmla="*/ 3051 w 3523"/>
              <a:gd name="T15" fmla="*/ 1014 h 3524"/>
              <a:gd name="T16" fmla="*/ 3022 w 3523"/>
              <a:gd name="T17" fmla="*/ 1417 h 3524"/>
              <a:gd name="T18" fmla="*/ 3522 w 3523"/>
              <a:gd name="T19" fmla="*/ 1763 h 3524"/>
              <a:gd name="T20" fmla="*/ 3522 w 3523"/>
              <a:gd name="T21" fmla="*/ 1763 h 3524"/>
              <a:gd name="T22" fmla="*/ 2930 w 3523"/>
              <a:gd name="T23" fmla="*/ 2184 h 3524"/>
              <a:gd name="T24" fmla="*/ 2916 w 3523"/>
              <a:gd name="T25" fmla="*/ 2501 h 3524"/>
              <a:gd name="T26" fmla="*/ 3155 w 3523"/>
              <a:gd name="T27" fmla="*/ 2602 h 3524"/>
              <a:gd name="T28" fmla="*/ 3294 w 3523"/>
              <a:gd name="T29" fmla="*/ 3118 h 3524"/>
              <a:gd name="T30" fmla="*/ 2833 w 3523"/>
              <a:gd name="T31" fmla="*/ 3387 h 3524"/>
              <a:gd name="T32" fmla="*/ 2510 w 3523"/>
              <a:gd name="T33" fmla="*/ 3053 h 3524"/>
              <a:gd name="T34" fmla="*/ 2108 w 3523"/>
              <a:gd name="T35" fmla="*/ 3024 h 3524"/>
              <a:gd name="T36" fmla="*/ 1761 w 3523"/>
              <a:gd name="T37" fmla="*/ 3523 h 3524"/>
              <a:gd name="T38" fmla="*/ 1262 w 3523"/>
              <a:gd name="T39" fmla="*/ 3176 h 3524"/>
              <a:gd name="T40" fmla="*/ 1291 w 3523"/>
              <a:gd name="T41" fmla="*/ 2774 h 3524"/>
              <a:gd name="T42" fmla="*/ 1625 w 3523"/>
              <a:gd name="T43" fmla="*/ 2452 h 3524"/>
              <a:gd name="T44" fmla="*/ 1356 w 3523"/>
              <a:gd name="T45" fmla="*/ 1991 h 3524"/>
              <a:gd name="T46" fmla="*/ 841 w 3523"/>
              <a:gd name="T47" fmla="*/ 2130 h 3524"/>
              <a:gd name="T48" fmla="*/ 738 w 3523"/>
              <a:gd name="T49" fmla="*/ 2370 h 3524"/>
              <a:gd name="T50" fmla="*/ 421 w 3523"/>
              <a:gd name="T51" fmla="*/ 2355 h 3524"/>
              <a:gd name="T52" fmla="*/ 0 w 3523"/>
              <a:gd name="T53" fmla="*/ 1763 h 3524"/>
              <a:gd name="T54" fmla="*/ 0 w 3523"/>
              <a:gd name="T55" fmla="*/ 1760 h 3524"/>
              <a:gd name="T56" fmla="*/ 346 w 3523"/>
              <a:gd name="T57" fmla="*/ 1261 h 3524"/>
              <a:gd name="T58" fmla="*/ 748 w 3523"/>
              <a:gd name="T59" fmla="*/ 1291 h 3524"/>
              <a:gd name="T60" fmla="*/ 1071 w 3523"/>
              <a:gd name="T61" fmla="*/ 1624 h 3524"/>
              <a:gd name="T62" fmla="*/ 1532 w 3523"/>
              <a:gd name="T63" fmla="*/ 1355 h 3524"/>
              <a:gd name="T64" fmla="*/ 1393 w 3523"/>
              <a:gd name="T65" fmla="*/ 840 h 3524"/>
              <a:gd name="T66" fmla="*/ 1153 w 3523"/>
              <a:gd name="T67" fmla="*/ 738 h 3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23" h="3524">
                <a:moveTo>
                  <a:pt x="1168" y="421"/>
                </a:moveTo>
                <a:lnTo>
                  <a:pt x="1168" y="421"/>
                </a:lnTo>
                <a:cubicBezTo>
                  <a:pt x="1355" y="268"/>
                  <a:pt x="1552" y="127"/>
                  <a:pt x="1760" y="0"/>
                </a:cubicBezTo>
                <a:lnTo>
                  <a:pt x="1761" y="3"/>
                </a:lnTo>
                <a:lnTo>
                  <a:pt x="1761" y="3"/>
                </a:lnTo>
                <a:cubicBezTo>
                  <a:pt x="1888" y="210"/>
                  <a:pt x="2029" y="407"/>
                  <a:pt x="2182" y="595"/>
                </a:cubicBezTo>
                <a:lnTo>
                  <a:pt x="2182" y="595"/>
                </a:lnTo>
                <a:cubicBezTo>
                  <a:pt x="2303" y="742"/>
                  <a:pt x="2444" y="742"/>
                  <a:pt x="2499" y="609"/>
                </a:cubicBezTo>
                <a:lnTo>
                  <a:pt x="2499" y="609"/>
                </a:lnTo>
                <a:cubicBezTo>
                  <a:pt x="2541" y="506"/>
                  <a:pt x="2582" y="417"/>
                  <a:pt x="2602" y="369"/>
                </a:cubicBezTo>
                <a:lnTo>
                  <a:pt x="2602" y="369"/>
                </a:lnTo>
                <a:cubicBezTo>
                  <a:pt x="2670" y="203"/>
                  <a:pt x="2900" y="142"/>
                  <a:pt x="3117" y="230"/>
                </a:cubicBezTo>
                <a:lnTo>
                  <a:pt x="3117" y="230"/>
                </a:lnTo>
                <a:cubicBezTo>
                  <a:pt x="3333" y="319"/>
                  <a:pt x="3454" y="525"/>
                  <a:pt x="3385" y="691"/>
                </a:cubicBezTo>
                <a:lnTo>
                  <a:pt x="3385" y="691"/>
                </a:lnTo>
                <a:cubicBezTo>
                  <a:pt x="3356" y="762"/>
                  <a:pt x="3218" y="894"/>
                  <a:pt x="3051" y="1014"/>
                </a:cubicBezTo>
                <a:lnTo>
                  <a:pt x="3051" y="1014"/>
                </a:lnTo>
                <a:cubicBezTo>
                  <a:pt x="2897" y="1126"/>
                  <a:pt x="2872" y="1299"/>
                  <a:pt x="3022" y="1417"/>
                </a:cubicBezTo>
                <a:lnTo>
                  <a:pt x="3022" y="1417"/>
                </a:lnTo>
                <a:cubicBezTo>
                  <a:pt x="3182" y="1541"/>
                  <a:pt x="3348" y="1657"/>
                  <a:pt x="3522" y="1763"/>
                </a:cubicBezTo>
                <a:lnTo>
                  <a:pt x="3522" y="1763"/>
                </a:lnTo>
                <a:lnTo>
                  <a:pt x="3522" y="1763"/>
                </a:lnTo>
                <a:cubicBezTo>
                  <a:pt x="3314" y="1890"/>
                  <a:pt x="3117" y="2030"/>
                  <a:pt x="2930" y="2184"/>
                </a:cubicBezTo>
                <a:lnTo>
                  <a:pt x="2930" y="2184"/>
                </a:lnTo>
                <a:cubicBezTo>
                  <a:pt x="2782" y="2305"/>
                  <a:pt x="2782" y="2446"/>
                  <a:pt x="2916" y="2501"/>
                </a:cubicBezTo>
                <a:lnTo>
                  <a:pt x="2916" y="2501"/>
                </a:lnTo>
                <a:cubicBezTo>
                  <a:pt x="3019" y="2543"/>
                  <a:pt x="3107" y="2583"/>
                  <a:pt x="3155" y="2602"/>
                </a:cubicBezTo>
                <a:lnTo>
                  <a:pt x="3155" y="2602"/>
                </a:lnTo>
                <a:cubicBezTo>
                  <a:pt x="3321" y="2671"/>
                  <a:pt x="3383" y="2901"/>
                  <a:pt x="3294" y="3118"/>
                </a:cubicBezTo>
                <a:lnTo>
                  <a:pt x="3294" y="3118"/>
                </a:lnTo>
                <a:cubicBezTo>
                  <a:pt x="3205" y="3334"/>
                  <a:pt x="2999" y="3454"/>
                  <a:pt x="2833" y="3387"/>
                </a:cubicBezTo>
                <a:lnTo>
                  <a:pt x="2833" y="3387"/>
                </a:lnTo>
                <a:cubicBezTo>
                  <a:pt x="2762" y="3357"/>
                  <a:pt x="2631" y="3219"/>
                  <a:pt x="2510" y="3053"/>
                </a:cubicBezTo>
                <a:lnTo>
                  <a:pt x="2510" y="3053"/>
                </a:lnTo>
                <a:cubicBezTo>
                  <a:pt x="2398" y="2898"/>
                  <a:pt x="2225" y="2873"/>
                  <a:pt x="2108" y="3024"/>
                </a:cubicBezTo>
                <a:lnTo>
                  <a:pt x="2108" y="3024"/>
                </a:lnTo>
                <a:cubicBezTo>
                  <a:pt x="1983" y="3182"/>
                  <a:pt x="1868" y="3349"/>
                  <a:pt x="1762" y="3522"/>
                </a:cubicBezTo>
                <a:lnTo>
                  <a:pt x="1761" y="3523"/>
                </a:lnTo>
                <a:lnTo>
                  <a:pt x="1761" y="3523"/>
                </a:lnTo>
                <a:cubicBezTo>
                  <a:pt x="1587" y="3417"/>
                  <a:pt x="1421" y="3301"/>
                  <a:pt x="1262" y="3176"/>
                </a:cubicBezTo>
                <a:lnTo>
                  <a:pt x="1262" y="3176"/>
                </a:lnTo>
                <a:cubicBezTo>
                  <a:pt x="1111" y="3059"/>
                  <a:pt x="1136" y="2886"/>
                  <a:pt x="1291" y="2774"/>
                </a:cubicBezTo>
                <a:lnTo>
                  <a:pt x="1291" y="2774"/>
                </a:lnTo>
                <a:cubicBezTo>
                  <a:pt x="1457" y="2654"/>
                  <a:pt x="1595" y="2522"/>
                  <a:pt x="1625" y="2452"/>
                </a:cubicBezTo>
                <a:lnTo>
                  <a:pt x="1625" y="2452"/>
                </a:lnTo>
                <a:cubicBezTo>
                  <a:pt x="1693" y="2287"/>
                  <a:pt x="1573" y="2080"/>
                  <a:pt x="1356" y="1991"/>
                </a:cubicBezTo>
                <a:lnTo>
                  <a:pt x="1356" y="1991"/>
                </a:lnTo>
                <a:cubicBezTo>
                  <a:pt x="1139" y="1902"/>
                  <a:pt x="909" y="1964"/>
                  <a:pt x="841" y="2130"/>
                </a:cubicBezTo>
                <a:lnTo>
                  <a:pt x="841" y="2130"/>
                </a:lnTo>
                <a:cubicBezTo>
                  <a:pt x="821" y="2178"/>
                  <a:pt x="781" y="2267"/>
                  <a:pt x="738" y="2370"/>
                </a:cubicBezTo>
                <a:lnTo>
                  <a:pt x="738" y="2370"/>
                </a:lnTo>
                <a:cubicBezTo>
                  <a:pt x="684" y="2504"/>
                  <a:pt x="542" y="2503"/>
                  <a:pt x="421" y="2355"/>
                </a:cubicBezTo>
                <a:lnTo>
                  <a:pt x="421" y="2355"/>
                </a:lnTo>
                <a:cubicBezTo>
                  <a:pt x="268" y="2168"/>
                  <a:pt x="127" y="1971"/>
                  <a:pt x="0" y="1763"/>
                </a:cubicBezTo>
                <a:lnTo>
                  <a:pt x="0" y="1760"/>
                </a:lnTo>
                <a:lnTo>
                  <a:pt x="0" y="1760"/>
                </a:lnTo>
                <a:cubicBezTo>
                  <a:pt x="106" y="1586"/>
                  <a:pt x="221" y="1420"/>
                  <a:pt x="346" y="1261"/>
                </a:cubicBezTo>
                <a:lnTo>
                  <a:pt x="346" y="1261"/>
                </a:lnTo>
                <a:cubicBezTo>
                  <a:pt x="463" y="1111"/>
                  <a:pt x="636" y="1135"/>
                  <a:pt x="748" y="1291"/>
                </a:cubicBezTo>
                <a:lnTo>
                  <a:pt x="748" y="1291"/>
                </a:lnTo>
                <a:cubicBezTo>
                  <a:pt x="869" y="1456"/>
                  <a:pt x="1000" y="1595"/>
                  <a:pt x="1071" y="1624"/>
                </a:cubicBezTo>
                <a:lnTo>
                  <a:pt x="1071" y="1624"/>
                </a:lnTo>
                <a:cubicBezTo>
                  <a:pt x="1237" y="1692"/>
                  <a:pt x="1443" y="1572"/>
                  <a:pt x="1532" y="1355"/>
                </a:cubicBezTo>
                <a:lnTo>
                  <a:pt x="1532" y="1355"/>
                </a:lnTo>
                <a:cubicBezTo>
                  <a:pt x="1621" y="1139"/>
                  <a:pt x="1559" y="909"/>
                  <a:pt x="1393" y="840"/>
                </a:cubicBezTo>
                <a:lnTo>
                  <a:pt x="1393" y="840"/>
                </a:lnTo>
                <a:cubicBezTo>
                  <a:pt x="1345" y="821"/>
                  <a:pt x="1257" y="781"/>
                  <a:pt x="1153" y="738"/>
                </a:cubicBezTo>
                <a:lnTo>
                  <a:pt x="1153" y="738"/>
                </a:lnTo>
                <a:cubicBezTo>
                  <a:pt x="1020" y="683"/>
                  <a:pt x="1020" y="541"/>
                  <a:pt x="1168" y="421"/>
                </a:cubicBezTo>
              </a:path>
            </a:pathLst>
          </a:custGeom>
          <a:solidFill>
            <a:schemeClr val="accent1"/>
          </a:solidFill>
          <a:ln>
            <a:noFill/>
          </a:ln>
          <a:effectLst/>
        </p:spPr>
        <p:txBody>
          <a:bodyPr wrap="none" anchor="ctr"/>
          <a:lstStyle/>
          <a:p>
            <a:endParaRPr lang="en-US" sz="3266"/>
          </a:p>
        </p:txBody>
      </p:sp>
      <p:sp>
        <p:nvSpPr>
          <p:cNvPr id="25" name="Freeform 47">
            <a:extLst>
              <a:ext uri="{FF2B5EF4-FFF2-40B4-BE49-F238E27FC236}">
                <a16:creationId xmlns:a16="http://schemas.microsoft.com/office/drawing/2014/main" id="{4A770859-C1F7-AA46-A2AA-42817F70E135}"/>
              </a:ext>
            </a:extLst>
          </p:cNvPr>
          <p:cNvSpPr>
            <a:spLocks noChangeArrowheads="1"/>
          </p:cNvSpPr>
          <p:nvPr/>
        </p:nvSpPr>
        <p:spPr bwMode="auto">
          <a:xfrm>
            <a:off x="1756712" y="3930795"/>
            <a:ext cx="2633863" cy="2473531"/>
          </a:xfrm>
          <a:custGeom>
            <a:avLst/>
            <a:gdLst>
              <a:gd name="T0" fmla="*/ 2353 w 3523"/>
              <a:gd name="T1" fmla="*/ 3103 h 3525"/>
              <a:gd name="T2" fmla="*/ 1761 w 3523"/>
              <a:gd name="T3" fmla="*/ 3521 h 3525"/>
              <a:gd name="T4" fmla="*/ 1340 w 3523"/>
              <a:gd name="T5" fmla="*/ 2929 h 3525"/>
              <a:gd name="T6" fmla="*/ 1022 w 3523"/>
              <a:gd name="T7" fmla="*/ 2915 h 3525"/>
              <a:gd name="T8" fmla="*/ 920 w 3523"/>
              <a:gd name="T9" fmla="*/ 3155 h 3525"/>
              <a:gd name="T10" fmla="*/ 404 w 3523"/>
              <a:gd name="T11" fmla="*/ 3293 h 3525"/>
              <a:gd name="T12" fmla="*/ 136 w 3523"/>
              <a:gd name="T13" fmla="*/ 2832 h 3525"/>
              <a:gd name="T14" fmla="*/ 470 w 3523"/>
              <a:gd name="T15" fmla="*/ 2510 h 3525"/>
              <a:gd name="T16" fmla="*/ 499 w 3523"/>
              <a:gd name="T17" fmla="*/ 2107 h 3525"/>
              <a:gd name="T18" fmla="*/ 0 w 3523"/>
              <a:gd name="T19" fmla="*/ 1761 h 3525"/>
              <a:gd name="T20" fmla="*/ 0 w 3523"/>
              <a:gd name="T21" fmla="*/ 1761 h 3525"/>
              <a:gd name="T22" fmla="*/ 591 w 3523"/>
              <a:gd name="T23" fmla="*/ 1340 h 3525"/>
              <a:gd name="T24" fmla="*/ 606 w 3523"/>
              <a:gd name="T25" fmla="*/ 1022 h 3525"/>
              <a:gd name="T26" fmla="*/ 366 w 3523"/>
              <a:gd name="T27" fmla="*/ 920 h 3525"/>
              <a:gd name="T28" fmla="*/ 227 w 3523"/>
              <a:gd name="T29" fmla="*/ 405 h 3525"/>
              <a:gd name="T30" fmla="*/ 689 w 3523"/>
              <a:gd name="T31" fmla="*/ 136 h 3525"/>
              <a:gd name="T32" fmla="*/ 1011 w 3523"/>
              <a:gd name="T33" fmla="*/ 470 h 3525"/>
              <a:gd name="T34" fmla="*/ 1414 w 3523"/>
              <a:gd name="T35" fmla="*/ 499 h 3525"/>
              <a:gd name="T36" fmla="*/ 1761 w 3523"/>
              <a:gd name="T37" fmla="*/ 0 h 3525"/>
              <a:gd name="T38" fmla="*/ 2260 w 3523"/>
              <a:gd name="T39" fmla="*/ 346 h 3525"/>
              <a:gd name="T40" fmla="*/ 2230 w 3523"/>
              <a:gd name="T41" fmla="*/ 749 h 3525"/>
              <a:gd name="T42" fmla="*/ 1896 w 3523"/>
              <a:gd name="T43" fmla="*/ 1071 h 3525"/>
              <a:gd name="T44" fmla="*/ 2165 w 3523"/>
              <a:gd name="T45" fmla="*/ 1532 h 3525"/>
              <a:gd name="T46" fmla="*/ 2680 w 3523"/>
              <a:gd name="T47" fmla="*/ 1394 h 3525"/>
              <a:gd name="T48" fmla="*/ 2783 w 3523"/>
              <a:gd name="T49" fmla="*/ 1154 h 3525"/>
              <a:gd name="T50" fmla="*/ 3100 w 3523"/>
              <a:gd name="T51" fmla="*/ 1169 h 3525"/>
              <a:gd name="T52" fmla="*/ 3521 w 3523"/>
              <a:gd name="T53" fmla="*/ 1761 h 3525"/>
              <a:gd name="T54" fmla="*/ 3522 w 3523"/>
              <a:gd name="T55" fmla="*/ 1764 h 3525"/>
              <a:gd name="T56" fmla="*/ 3175 w 3523"/>
              <a:gd name="T57" fmla="*/ 2262 h 3525"/>
              <a:gd name="T58" fmla="*/ 2773 w 3523"/>
              <a:gd name="T59" fmla="*/ 2233 h 3525"/>
              <a:gd name="T60" fmla="*/ 2450 w 3523"/>
              <a:gd name="T61" fmla="*/ 1900 h 3525"/>
              <a:gd name="T62" fmla="*/ 1989 w 3523"/>
              <a:gd name="T63" fmla="*/ 2168 h 3525"/>
              <a:gd name="T64" fmla="*/ 2128 w 3523"/>
              <a:gd name="T65" fmla="*/ 2683 h 3525"/>
              <a:gd name="T66" fmla="*/ 2368 w 3523"/>
              <a:gd name="T67" fmla="*/ 2786 h 3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23" h="3525">
                <a:moveTo>
                  <a:pt x="2353" y="3103"/>
                </a:moveTo>
                <a:lnTo>
                  <a:pt x="2353" y="3103"/>
                </a:lnTo>
                <a:cubicBezTo>
                  <a:pt x="2167" y="3256"/>
                  <a:pt x="1969" y="3397"/>
                  <a:pt x="1762" y="3524"/>
                </a:cubicBezTo>
                <a:lnTo>
                  <a:pt x="1761" y="3521"/>
                </a:lnTo>
                <a:lnTo>
                  <a:pt x="1761" y="3521"/>
                </a:lnTo>
                <a:cubicBezTo>
                  <a:pt x="1633" y="3314"/>
                  <a:pt x="1493" y="3116"/>
                  <a:pt x="1340" y="2929"/>
                </a:cubicBezTo>
                <a:lnTo>
                  <a:pt x="1340" y="2929"/>
                </a:lnTo>
                <a:cubicBezTo>
                  <a:pt x="1218" y="2782"/>
                  <a:pt x="1077" y="2781"/>
                  <a:pt x="1022" y="2915"/>
                </a:cubicBezTo>
                <a:lnTo>
                  <a:pt x="1022" y="2915"/>
                </a:lnTo>
                <a:cubicBezTo>
                  <a:pt x="980" y="3018"/>
                  <a:pt x="939" y="3107"/>
                  <a:pt x="920" y="3155"/>
                </a:cubicBezTo>
                <a:lnTo>
                  <a:pt x="920" y="3155"/>
                </a:lnTo>
                <a:cubicBezTo>
                  <a:pt x="851" y="3320"/>
                  <a:pt x="621" y="3382"/>
                  <a:pt x="404" y="3293"/>
                </a:cubicBezTo>
                <a:lnTo>
                  <a:pt x="404" y="3293"/>
                </a:lnTo>
                <a:cubicBezTo>
                  <a:pt x="188" y="3204"/>
                  <a:pt x="68" y="2998"/>
                  <a:pt x="136" y="2832"/>
                </a:cubicBezTo>
                <a:lnTo>
                  <a:pt x="136" y="2832"/>
                </a:lnTo>
                <a:cubicBezTo>
                  <a:pt x="165" y="2761"/>
                  <a:pt x="304" y="2630"/>
                  <a:pt x="470" y="2510"/>
                </a:cubicBezTo>
                <a:lnTo>
                  <a:pt x="470" y="2510"/>
                </a:lnTo>
                <a:cubicBezTo>
                  <a:pt x="624" y="2398"/>
                  <a:pt x="649" y="2225"/>
                  <a:pt x="499" y="2107"/>
                </a:cubicBezTo>
                <a:lnTo>
                  <a:pt x="499" y="2107"/>
                </a:lnTo>
                <a:cubicBezTo>
                  <a:pt x="340" y="1983"/>
                  <a:pt x="173" y="1867"/>
                  <a:pt x="0" y="1761"/>
                </a:cubicBezTo>
                <a:lnTo>
                  <a:pt x="0" y="1761"/>
                </a:lnTo>
                <a:lnTo>
                  <a:pt x="0" y="1761"/>
                </a:lnTo>
                <a:cubicBezTo>
                  <a:pt x="207" y="1634"/>
                  <a:pt x="405" y="1493"/>
                  <a:pt x="591" y="1340"/>
                </a:cubicBezTo>
                <a:lnTo>
                  <a:pt x="591" y="1340"/>
                </a:lnTo>
                <a:cubicBezTo>
                  <a:pt x="739" y="1219"/>
                  <a:pt x="739" y="1078"/>
                  <a:pt x="606" y="1022"/>
                </a:cubicBezTo>
                <a:lnTo>
                  <a:pt x="606" y="1022"/>
                </a:lnTo>
                <a:cubicBezTo>
                  <a:pt x="503" y="980"/>
                  <a:pt x="414" y="940"/>
                  <a:pt x="366" y="920"/>
                </a:cubicBezTo>
                <a:lnTo>
                  <a:pt x="366" y="920"/>
                </a:lnTo>
                <a:cubicBezTo>
                  <a:pt x="200" y="852"/>
                  <a:pt x="139" y="621"/>
                  <a:pt x="227" y="405"/>
                </a:cubicBezTo>
                <a:lnTo>
                  <a:pt x="227" y="405"/>
                </a:lnTo>
                <a:cubicBezTo>
                  <a:pt x="316" y="189"/>
                  <a:pt x="523" y="68"/>
                  <a:pt x="689" y="136"/>
                </a:cubicBezTo>
                <a:lnTo>
                  <a:pt x="689" y="136"/>
                </a:lnTo>
                <a:cubicBezTo>
                  <a:pt x="759" y="166"/>
                  <a:pt x="891" y="304"/>
                  <a:pt x="1011" y="470"/>
                </a:cubicBezTo>
                <a:lnTo>
                  <a:pt x="1011" y="470"/>
                </a:lnTo>
                <a:cubicBezTo>
                  <a:pt x="1123" y="625"/>
                  <a:pt x="1296" y="649"/>
                  <a:pt x="1414" y="499"/>
                </a:cubicBezTo>
                <a:lnTo>
                  <a:pt x="1414" y="499"/>
                </a:lnTo>
                <a:cubicBezTo>
                  <a:pt x="1538" y="340"/>
                  <a:pt x="1654" y="174"/>
                  <a:pt x="1760" y="1"/>
                </a:cubicBezTo>
                <a:lnTo>
                  <a:pt x="1761" y="0"/>
                </a:lnTo>
                <a:lnTo>
                  <a:pt x="1761" y="0"/>
                </a:lnTo>
                <a:cubicBezTo>
                  <a:pt x="1934" y="106"/>
                  <a:pt x="2100" y="222"/>
                  <a:pt x="2260" y="346"/>
                </a:cubicBezTo>
                <a:lnTo>
                  <a:pt x="2260" y="346"/>
                </a:lnTo>
                <a:cubicBezTo>
                  <a:pt x="2410" y="464"/>
                  <a:pt x="2385" y="636"/>
                  <a:pt x="2230" y="749"/>
                </a:cubicBezTo>
                <a:lnTo>
                  <a:pt x="2230" y="749"/>
                </a:lnTo>
                <a:cubicBezTo>
                  <a:pt x="2065" y="869"/>
                  <a:pt x="1926" y="1000"/>
                  <a:pt x="1896" y="1071"/>
                </a:cubicBezTo>
                <a:lnTo>
                  <a:pt x="1896" y="1071"/>
                </a:lnTo>
                <a:cubicBezTo>
                  <a:pt x="1828" y="1237"/>
                  <a:pt x="1949" y="1444"/>
                  <a:pt x="2165" y="1532"/>
                </a:cubicBezTo>
                <a:lnTo>
                  <a:pt x="2165" y="1532"/>
                </a:lnTo>
                <a:cubicBezTo>
                  <a:pt x="2381" y="1621"/>
                  <a:pt x="2612" y="1560"/>
                  <a:pt x="2680" y="1394"/>
                </a:cubicBezTo>
                <a:lnTo>
                  <a:pt x="2680" y="1394"/>
                </a:lnTo>
                <a:cubicBezTo>
                  <a:pt x="2700" y="1346"/>
                  <a:pt x="2741" y="1257"/>
                  <a:pt x="2783" y="1154"/>
                </a:cubicBezTo>
                <a:lnTo>
                  <a:pt x="2783" y="1154"/>
                </a:lnTo>
                <a:cubicBezTo>
                  <a:pt x="2837" y="1020"/>
                  <a:pt x="2979" y="1021"/>
                  <a:pt x="3100" y="1169"/>
                </a:cubicBezTo>
                <a:lnTo>
                  <a:pt x="3100" y="1169"/>
                </a:lnTo>
                <a:cubicBezTo>
                  <a:pt x="3254" y="1356"/>
                  <a:pt x="3394" y="1553"/>
                  <a:pt x="3521" y="1761"/>
                </a:cubicBezTo>
                <a:lnTo>
                  <a:pt x="3522" y="1764"/>
                </a:lnTo>
                <a:lnTo>
                  <a:pt x="3522" y="1764"/>
                </a:lnTo>
                <a:cubicBezTo>
                  <a:pt x="3416" y="1937"/>
                  <a:pt x="3300" y="2103"/>
                  <a:pt x="3175" y="2262"/>
                </a:cubicBezTo>
                <a:lnTo>
                  <a:pt x="3175" y="2262"/>
                </a:lnTo>
                <a:cubicBezTo>
                  <a:pt x="3058" y="2413"/>
                  <a:pt x="2885" y="2388"/>
                  <a:pt x="2773" y="2233"/>
                </a:cubicBezTo>
                <a:lnTo>
                  <a:pt x="2773" y="2233"/>
                </a:lnTo>
                <a:cubicBezTo>
                  <a:pt x="2653" y="2068"/>
                  <a:pt x="2521" y="1929"/>
                  <a:pt x="2450" y="1900"/>
                </a:cubicBezTo>
                <a:lnTo>
                  <a:pt x="2450" y="1900"/>
                </a:lnTo>
                <a:cubicBezTo>
                  <a:pt x="2285" y="1831"/>
                  <a:pt x="2078" y="1952"/>
                  <a:pt x="1989" y="2168"/>
                </a:cubicBezTo>
                <a:lnTo>
                  <a:pt x="1989" y="2168"/>
                </a:lnTo>
                <a:cubicBezTo>
                  <a:pt x="1901" y="2384"/>
                  <a:pt x="1962" y="2615"/>
                  <a:pt x="2128" y="2683"/>
                </a:cubicBezTo>
                <a:lnTo>
                  <a:pt x="2128" y="2683"/>
                </a:lnTo>
                <a:cubicBezTo>
                  <a:pt x="2176" y="2703"/>
                  <a:pt x="2265" y="2743"/>
                  <a:pt x="2368" y="2786"/>
                </a:cubicBezTo>
                <a:lnTo>
                  <a:pt x="2368" y="2786"/>
                </a:lnTo>
                <a:cubicBezTo>
                  <a:pt x="2502" y="2841"/>
                  <a:pt x="2501" y="2982"/>
                  <a:pt x="2353" y="3103"/>
                </a:cubicBezTo>
              </a:path>
            </a:pathLst>
          </a:custGeom>
          <a:solidFill>
            <a:schemeClr val="accent3"/>
          </a:solidFill>
          <a:ln>
            <a:noFill/>
          </a:ln>
          <a:effectLst/>
        </p:spPr>
        <p:txBody>
          <a:bodyPr wrap="none" anchor="ctr"/>
          <a:lstStyle/>
          <a:p>
            <a:endParaRPr lang="en-US" sz="3266"/>
          </a:p>
        </p:txBody>
      </p:sp>
      <p:sp>
        <p:nvSpPr>
          <p:cNvPr id="4" name="TextBox 3">
            <a:extLst>
              <a:ext uri="{FF2B5EF4-FFF2-40B4-BE49-F238E27FC236}">
                <a16:creationId xmlns:a16="http://schemas.microsoft.com/office/drawing/2014/main" id="{1EA82FDF-6425-4346-9D2F-AF66DE63DD02}"/>
              </a:ext>
            </a:extLst>
          </p:cNvPr>
          <p:cNvSpPr txBox="1"/>
          <p:nvPr/>
        </p:nvSpPr>
        <p:spPr>
          <a:xfrm>
            <a:off x="4000698" y="318129"/>
            <a:ext cx="4166590" cy="656590"/>
          </a:xfrm>
          <a:prstGeom prst="rect">
            <a:avLst/>
          </a:prstGeom>
          <a:noFill/>
        </p:spPr>
        <p:txBody>
          <a:bodyPr wrap="none" rtlCol="0" anchor="b">
            <a:spAutoFit/>
          </a:bodyPr>
          <a:lstStyle/>
          <a:p>
            <a:pPr algn="ctr">
              <a:lnSpc>
                <a:spcPts val="4440"/>
              </a:lnSpc>
            </a:pPr>
            <a:r>
              <a:rPr lang="en-US" sz="3700" b="1" spc="-145">
                <a:solidFill>
                  <a:schemeClr val="tx2"/>
                </a:solidFill>
                <a:latin typeface="Source Sans Pro" panose="020B0503030403020204" pitchFamily="34" charset="0"/>
                <a:ea typeface="Source Sans Pro" panose="020B0503030403020204" pitchFamily="34" charset="0"/>
              </a:rPr>
              <a:t>PUZZLE INFOGRAPHIC</a:t>
            </a:r>
          </a:p>
        </p:txBody>
      </p:sp>
      <p:sp>
        <p:nvSpPr>
          <p:cNvPr id="10" name="TextBox 9">
            <a:extLst>
              <a:ext uri="{FF2B5EF4-FFF2-40B4-BE49-F238E27FC236}">
                <a16:creationId xmlns:a16="http://schemas.microsoft.com/office/drawing/2014/main" id="{E6787B63-650A-DD4F-BAE3-1242D73F0774}"/>
              </a:ext>
            </a:extLst>
          </p:cNvPr>
          <p:cNvSpPr txBox="1"/>
          <p:nvPr/>
        </p:nvSpPr>
        <p:spPr>
          <a:xfrm>
            <a:off x="6162698" y="2055856"/>
            <a:ext cx="5397931" cy="830997"/>
          </a:xfrm>
          <a:prstGeom prst="rect">
            <a:avLst/>
          </a:prstGeom>
          <a:noFill/>
        </p:spPr>
        <p:txBody>
          <a:bodyPr wrap="square" rtlCol="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Teams will need </a:t>
            </a:r>
            <a:r>
              <a:rPr lang="en-GB" sz="1200">
                <a:solidFill>
                  <a:srgbClr val="000000"/>
                </a:solidFill>
              </a:rPr>
              <a:t>to </a:t>
            </a:r>
            <a:r>
              <a:rPr kumimoji="0" lang="en-GB" sz="1200" b="0" i="0" u="none" strike="noStrike" kern="1200" cap="none" spc="0" normalizeH="0" baseline="0" noProof="0">
                <a:ln>
                  <a:noFill/>
                </a:ln>
                <a:solidFill>
                  <a:srgbClr val="000000"/>
                </a:solidFill>
                <a:effectLst/>
                <a:uLnTx/>
                <a:uFillTx/>
                <a:ea typeface="+mn-ea"/>
                <a:cs typeface="+mn-cs"/>
              </a:rPr>
              <a:t>embrace functionality changes to tools they use as an opportunity to work more collaboratively as one UKHSA. </a:t>
            </a:r>
            <a:endParaRPr lang="en-GB" sz="1200">
              <a:solidFill>
                <a:srgbClr val="000000"/>
              </a:solidFill>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Guidance and training is provided to support colleagues and external stakeholders in adapting to changes in ways of working. </a:t>
            </a:r>
          </a:p>
        </p:txBody>
      </p:sp>
      <p:sp>
        <p:nvSpPr>
          <p:cNvPr id="11" name="TextBox 10">
            <a:extLst>
              <a:ext uri="{FF2B5EF4-FFF2-40B4-BE49-F238E27FC236}">
                <a16:creationId xmlns:a16="http://schemas.microsoft.com/office/drawing/2014/main" id="{09DC6DD1-5EEE-184B-BB78-0FE37358A096}"/>
              </a:ext>
            </a:extLst>
          </p:cNvPr>
          <p:cNvSpPr txBox="1"/>
          <p:nvPr/>
        </p:nvSpPr>
        <p:spPr>
          <a:xfrm>
            <a:off x="6162698" y="1764559"/>
            <a:ext cx="759823" cy="344774"/>
          </a:xfrm>
          <a:prstGeom prst="rect">
            <a:avLst/>
          </a:prstGeom>
          <a:noFill/>
        </p:spPr>
        <p:txBody>
          <a:bodyPr wrap="none" rtlCol="0" anchor="b">
            <a:spAutoFit/>
          </a:bodyPr>
          <a:lstStyle/>
          <a:p>
            <a:pPr>
              <a:lnSpc>
                <a:spcPts val="2160"/>
              </a:lnSpc>
            </a:pPr>
            <a:r>
              <a:rPr lang="en-US" sz="1400" b="1" spc="-15">
                <a:solidFill>
                  <a:schemeClr val="accent1"/>
                </a:solidFill>
                <a:ea typeface="Source Sans Pro" panose="020B0503030403020204" pitchFamily="34" charset="0"/>
              </a:rPr>
              <a:t>People</a:t>
            </a:r>
          </a:p>
        </p:txBody>
      </p:sp>
      <p:sp>
        <p:nvSpPr>
          <p:cNvPr id="13" name="TextBox 12">
            <a:extLst>
              <a:ext uri="{FF2B5EF4-FFF2-40B4-BE49-F238E27FC236}">
                <a16:creationId xmlns:a16="http://schemas.microsoft.com/office/drawing/2014/main" id="{C77DC139-1CAD-C045-9C56-2ED6DAC8279E}"/>
              </a:ext>
            </a:extLst>
          </p:cNvPr>
          <p:cNvSpPr txBox="1"/>
          <p:nvPr/>
        </p:nvSpPr>
        <p:spPr>
          <a:xfrm>
            <a:off x="6162698" y="2920162"/>
            <a:ext cx="1153970" cy="344774"/>
          </a:xfrm>
          <a:prstGeom prst="rect">
            <a:avLst/>
          </a:prstGeom>
          <a:noFill/>
        </p:spPr>
        <p:txBody>
          <a:bodyPr wrap="none" rtlCol="0" anchor="b">
            <a:spAutoFit/>
          </a:bodyPr>
          <a:lstStyle/>
          <a:p>
            <a:pPr>
              <a:lnSpc>
                <a:spcPts val="2160"/>
              </a:lnSpc>
            </a:pPr>
            <a:r>
              <a:rPr lang="en-US" sz="1400" b="1" spc="-15">
                <a:solidFill>
                  <a:schemeClr val="accent2"/>
                </a:solidFill>
                <a:ea typeface="Source Sans Pro" panose="020B0503030403020204" pitchFamily="34" charset="0"/>
              </a:rPr>
              <a:t>Technology</a:t>
            </a:r>
          </a:p>
        </p:txBody>
      </p:sp>
      <p:sp>
        <p:nvSpPr>
          <p:cNvPr id="15" name="TextBox 14">
            <a:extLst>
              <a:ext uri="{FF2B5EF4-FFF2-40B4-BE49-F238E27FC236}">
                <a16:creationId xmlns:a16="http://schemas.microsoft.com/office/drawing/2014/main" id="{90FA8430-367A-544C-8DD4-850EF8E3233C}"/>
              </a:ext>
            </a:extLst>
          </p:cNvPr>
          <p:cNvSpPr txBox="1"/>
          <p:nvPr/>
        </p:nvSpPr>
        <p:spPr>
          <a:xfrm>
            <a:off x="6173624" y="4021759"/>
            <a:ext cx="564898" cy="344774"/>
          </a:xfrm>
          <a:prstGeom prst="rect">
            <a:avLst/>
          </a:prstGeom>
          <a:noFill/>
        </p:spPr>
        <p:txBody>
          <a:bodyPr wrap="none" rtlCol="0" anchor="b">
            <a:spAutoFit/>
          </a:bodyPr>
          <a:lstStyle/>
          <a:p>
            <a:pPr>
              <a:lnSpc>
                <a:spcPts val="2160"/>
              </a:lnSpc>
            </a:pPr>
            <a:r>
              <a:rPr lang="en-US" sz="1400" b="1" spc="-15">
                <a:solidFill>
                  <a:schemeClr val="accent3"/>
                </a:solidFill>
                <a:ea typeface="Source Sans Pro" panose="020B0503030403020204" pitchFamily="34" charset="0"/>
              </a:rPr>
              <a:t>Data</a:t>
            </a:r>
          </a:p>
        </p:txBody>
      </p:sp>
      <p:sp>
        <p:nvSpPr>
          <p:cNvPr id="17" name="TextBox 16">
            <a:extLst>
              <a:ext uri="{FF2B5EF4-FFF2-40B4-BE49-F238E27FC236}">
                <a16:creationId xmlns:a16="http://schemas.microsoft.com/office/drawing/2014/main" id="{23FB63EC-1A38-364E-8FE5-EF7B102D54A8}"/>
              </a:ext>
            </a:extLst>
          </p:cNvPr>
          <p:cNvSpPr txBox="1"/>
          <p:nvPr/>
        </p:nvSpPr>
        <p:spPr>
          <a:xfrm>
            <a:off x="6173624" y="5122201"/>
            <a:ext cx="868507" cy="344774"/>
          </a:xfrm>
          <a:prstGeom prst="rect">
            <a:avLst/>
          </a:prstGeom>
          <a:noFill/>
        </p:spPr>
        <p:txBody>
          <a:bodyPr wrap="none" rtlCol="0" anchor="b">
            <a:spAutoFit/>
          </a:bodyPr>
          <a:lstStyle/>
          <a:p>
            <a:pPr>
              <a:lnSpc>
                <a:spcPts val="2160"/>
              </a:lnSpc>
            </a:pPr>
            <a:r>
              <a:rPr lang="en-US" sz="1400" b="1" spc="-15">
                <a:solidFill>
                  <a:schemeClr val="accent4"/>
                </a:solidFill>
                <a:ea typeface="Source Sans Pro" panose="020B0503030403020204" pitchFamily="34" charset="0"/>
              </a:rPr>
              <a:t>Process</a:t>
            </a:r>
          </a:p>
        </p:txBody>
      </p:sp>
      <p:pic>
        <p:nvPicPr>
          <p:cNvPr id="2" name="Graphic 1" descr="Cheers with solid fill">
            <a:extLst>
              <a:ext uri="{FF2B5EF4-FFF2-40B4-BE49-F238E27FC236}">
                <a16:creationId xmlns:a16="http://schemas.microsoft.com/office/drawing/2014/main" id="{BF08D8B3-7886-B1F1-01F8-D74A03A0DF3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930635" y="2155800"/>
            <a:ext cx="914400" cy="914400"/>
          </a:xfrm>
          <a:prstGeom prst="rect">
            <a:avLst/>
          </a:prstGeom>
        </p:spPr>
      </p:pic>
      <p:pic>
        <p:nvPicPr>
          <p:cNvPr id="3" name="Graphic 2" descr="Workflow with solid fill">
            <a:extLst>
              <a:ext uri="{FF2B5EF4-FFF2-40B4-BE49-F238E27FC236}">
                <a16:creationId xmlns:a16="http://schemas.microsoft.com/office/drawing/2014/main" id="{15DCC518-7350-1DE1-1809-A4BF4DB8F3D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99510" y="3180399"/>
            <a:ext cx="914400" cy="914400"/>
          </a:xfrm>
          <a:prstGeom prst="rect">
            <a:avLst/>
          </a:prstGeom>
        </p:spPr>
      </p:pic>
      <p:pic>
        <p:nvPicPr>
          <p:cNvPr id="34" name="Graphic 33" descr="Internet Of Things with solid fill">
            <a:extLst>
              <a:ext uri="{FF2B5EF4-FFF2-40B4-BE49-F238E27FC236}">
                <a16:creationId xmlns:a16="http://schemas.microsoft.com/office/drawing/2014/main" id="{9B1641C1-ED20-A71B-BB45-266BC8FABBF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845035" y="3734299"/>
            <a:ext cx="914400" cy="914400"/>
          </a:xfrm>
          <a:prstGeom prst="rect">
            <a:avLst/>
          </a:prstGeom>
        </p:spPr>
      </p:pic>
      <p:pic>
        <p:nvPicPr>
          <p:cNvPr id="36" name="Graphic 35" descr="Database with solid fill">
            <a:extLst>
              <a:ext uri="{FF2B5EF4-FFF2-40B4-BE49-F238E27FC236}">
                <a16:creationId xmlns:a16="http://schemas.microsoft.com/office/drawing/2014/main" id="{06FEDBA7-F789-F68A-04C9-09C6A63C072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36263" y="4684954"/>
            <a:ext cx="902072" cy="902072"/>
          </a:xfrm>
          <a:prstGeom prst="rect">
            <a:avLst/>
          </a:prstGeom>
        </p:spPr>
      </p:pic>
      <p:sp>
        <p:nvSpPr>
          <p:cNvPr id="37" name="TextBox 36">
            <a:extLst>
              <a:ext uri="{FF2B5EF4-FFF2-40B4-BE49-F238E27FC236}">
                <a16:creationId xmlns:a16="http://schemas.microsoft.com/office/drawing/2014/main" id="{CB56FA20-8A85-4571-124F-3D9C5706FF65}"/>
              </a:ext>
            </a:extLst>
          </p:cNvPr>
          <p:cNvSpPr txBox="1"/>
          <p:nvPr/>
        </p:nvSpPr>
        <p:spPr>
          <a:xfrm>
            <a:off x="6162697" y="3232930"/>
            <a:ext cx="5397931" cy="830997"/>
          </a:xfrm>
          <a:prstGeom prst="rect">
            <a:avLst/>
          </a:prstGeom>
          <a:noFill/>
        </p:spPr>
        <p:txBody>
          <a:bodyPr wrap="square" rtlCol="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Consolidation of Jira, Confluence and Git Hosting within the Cloud creating functionality changes and impacting some plug-in applications. </a:t>
            </a:r>
            <a:endParaRPr lang="en-GB" sz="1200">
              <a:solidFill>
                <a:srgbClr val="000000"/>
              </a:solidFill>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We are working to deliver these changes with minimal downtime and disruption.</a:t>
            </a:r>
          </a:p>
        </p:txBody>
      </p:sp>
      <p:sp>
        <p:nvSpPr>
          <p:cNvPr id="38" name="TextBox 37">
            <a:extLst>
              <a:ext uri="{FF2B5EF4-FFF2-40B4-BE49-F238E27FC236}">
                <a16:creationId xmlns:a16="http://schemas.microsoft.com/office/drawing/2014/main" id="{E36A7550-8372-80CB-CE19-DB4E23C45A98}"/>
              </a:ext>
            </a:extLst>
          </p:cNvPr>
          <p:cNvSpPr txBox="1"/>
          <p:nvPr/>
        </p:nvSpPr>
        <p:spPr>
          <a:xfrm>
            <a:off x="6162696" y="4347478"/>
            <a:ext cx="5397931" cy="646331"/>
          </a:xfrm>
          <a:prstGeom prst="rect">
            <a:avLst/>
          </a:prstGeom>
          <a:noFill/>
        </p:spPr>
        <p:txBody>
          <a:bodyPr wrap="square" rtlCol="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A degree of ‘house-keeping’ will be completed before former PHE and T&amp;T data is migrated to the Cloud. D</a:t>
            </a:r>
            <a:r>
              <a:rPr lang="en-GB" sz="1200" err="1">
                <a:solidFill>
                  <a:srgbClr val="000000"/>
                </a:solidFill>
              </a:rPr>
              <a:t>uplicates</a:t>
            </a:r>
            <a:r>
              <a:rPr lang="en-GB" sz="1200">
                <a:solidFill>
                  <a:srgbClr val="000000"/>
                </a:solidFill>
              </a:rPr>
              <a:t> will be fixed and any unused or inactive spaces that is no longer required will be moved to archive.</a:t>
            </a:r>
            <a:endParaRPr kumimoji="0" lang="en-GB" sz="1200" b="0" i="0" u="none" strike="noStrike" kern="1200" cap="none" spc="0" normalizeH="0" baseline="0" noProof="0">
              <a:ln>
                <a:noFill/>
              </a:ln>
              <a:solidFill>
                <a:srgbClr val="000000"/>
              </a:solidFill>
              <a:effectLst/>
              <a:uLnTx/>
              <a:uFillTx/>
              <a:ea typeface="+mn-ea"/>
              <a:cs typeface="+mn-cs"/>
            </a:endParaRPr>
          </a:p>
        </p:txBody>
      </p:sp>
      <p:sp>
        <p:nvSpPr>
          <p:cNvPr id="39" name="TextBox 38">
            <a:extLst>
              <a:ext uri="{FF2B5EF4-FFF2-40B4-BE49-F238E27FC236}">
                <a16:creationId xmlns:a16="http://schemas.microsoft.com/office/drawing/2014/main" id="{006C26F4-F75A-2E4A-14E1-11D1DA34EB50}"/>
              </a:ext>
            </a:extLst>
          </p:cNvPr>
          <p:cNvSpPr txBox="1"/>
          <p:nvPr/>
        </p:nvSpPr>
        <p:spPr>
          <a:xfrm>
            <a:off x="6162696" y="5413671"/>
            <a:ext cx="5397931" cy="830997"/>
          </a:xfrm>
          <a:prstGeom prst="rect">
            <a:avLst/>
          </a:prstGeom>
          <a:noFill/>
        </p:spPr>
        <p:txBody>
          <a:bodyPr wrap="square" rtlCol="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Standardised ways of working within the Jira, Confluence and Git Hosting tools that we use. </a:t>
            </a:r>
            <a:endParaRPr lang="en-GB" sz="1200">
              <a:solidFill>
                <a:srgbClr val="000000"/>
              </a:solidFill>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These take effect within service desk management, project management and software development as well as reporting and decision making</a:t>
            </a:r>
          </a:p>
        </p:txBody>
      </p:sp>
      <p:sp>
        <p:nvSpPr>
          <p:cNvPr id="40" name="Title 1">
            <a:extLst>
              <a:ext uri="{FF2B5EF4-FFF2-40B4-BE49-F238E27FC236}">
                <a16:creationId xmlns:a16="http://schemas.microsoft.com/office/drawing/2014/main" id="{2C2B369A-0A83-0BA0-5E04-D7053FA52842}"/>
              </a:ext>
            </a:extLst>
          </p:cNvPr>
          <p:cNvSpPr txBox="1">
            <a:spLocks/>
          </p:cNvSpPr>
          <p:nvPr/>
        </p:nvSpPr>
        <p:spPr>
          <a:xfrm>
            <a:off x="330206" y="179416"/>
            <a:ext cx="10515600" cy="972607"/>
          </a:xfrm>
          <a:prstGeom prst="rect">
            <a:avLst/>
          </a:prstGeom>
        </p:spPr>
        <p:txBody>
          <a:bodyPr>
            <a:normAutofit/>
          </a:bodyPr>
          <a:lst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a:lstStyle>
          <a:p>
            <a:r>
              <a:rPr lang="en-GB"/>
              <a:t>How will we make this happen?</a:t>
            </a:r>
            <a:br>
              <a:rPr lang="en-GB"/>
            </a:br>
            <a:r>
              <a:rPr lang="en-GB" sz="2400"/>
              <a:t>A high level overview of what changes to expect</a:t>
            </a:r>
          </a:p>
        </p:txBody>
      </p:sp>
      <p:sp>
        <p:nvSpPr>
          <p:cNvPr id="5" name="Footer Placeholder 2">
            <a:extLst>
              <a:ext uri="{FF2B5EF4-FFF2-40B4-BE49-F238E27FC236}">
                <a16:creationId xmlns:a16="http://schemas.microsoft.com/office/drawing/2014/main" id="{C3982515-A72D-941B-1B68-7360C6A808AA}"/>
              </a:ext>
            </a:extLst>
          </p:cNvPr>
          <p:cNvSpPr txBox="1">
            <a:spLocks/>
          </p:cNvSpPr>
          <p:nvPr/>
        </p:nvSpPr>
        <p:spPr>
          <a:xfrm>
            <a:off x="838200" y="6438850"/>
            <a:ext cx="10007606" cy="363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a:solidFill>
                  <a:schemeClr val="bg1"/>
                </a:solidFill>
              </a:rPr>
              <a:t>Atlassian Consolidation: Engagement Toolkit</a:t>
            </a:r>
          </a:p>
        </p:txBody>
      </p:sp>
    </p:spTree>
    <p:extLst>
      <p:ext uri="{BB962C8B-B14F-4D97-AF65-F5344CB8AC3E}">
        <p14:creationId xmlns:p14="http://schemas.microsoft.com/office/powerpoint/2010/main" val="2234432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Graphical user interface, application&#10;&#10;Description automatically generated">
            <a:extLst>
              <a:ext uri="{FF2B5EF4-FFF2-40B4-BE49-F238E27FC236}">
                <a16:creationId xmlns:a16="http://schemas.microsoft.com/office/drawing/2014/main" id="{8CA032AC-EC3D-CF96-6380-DFE7CCB8B1BF}"/>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r="41995" b="80373"/>
          <a:stretch/>
        </p:blipFill>
        <p:spPr>
          <a:xfrm>
            <a:off x="5107555" y="3798674"/>
            <a:ext cx="1999032" cy="2558098"/>
          </a:xfrm>
          <a:prstGeom prst="rect">
            <a:avLst/>
          </a:prstGeom>
        </p:spPr>
      </p:pic>
      <p:sp>
        <p:nvSpPr>
          <p:cNvPr id="21" name="Shape 59502">
            <a:extLst>
              <a:ext uri="{FF2B5EF4-FFF2-40B4-BE49-F238E27FC236}">
                <a16:creationId xmlns:a16="http://schemas.microsoft.com/office/drawing/2014/main" id="{E701EA53-041E-9E4D-8ECF-71E493F1E104}"/>
              </a:ext>
            </a:extLst>
          </p:cNvPr>
          <p:cNvSpPr/>
          <p:nvPr/>
        </p:nvSpPr>
        <p:spPr>
          <a:xfrm>
            <a:off x="331203" y="3041557"/>
            <a:ext cx="2269800" cy="514621"/>
          </a:xfrm>
          <a:prstGeom prst="rect">
            <a:avLst/>
          </a:prstGeom>
          <a:solidFill>
            <a:schemeClr val="accent3"/>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19" name="Shape 59505">
            <a:extLst>
              <a:ext uri="{FF2B5EF4-FFF2-40B4-BE49-F238E27FC236}">
                <a16:creationId xmlns:a16="http://schemas.microsoft.com/office/drawing/2014/main" id="{C1FD93E5-D29A-5B45-8279-5AB1770E668E}"/>
              </a:ext>
            </a:extLst>
          </p:cNvPr>
          <p:cNvSpPr/>
          <p:nvPr/>
        </p:nvSpPr>
        <p:spPr>
          <a:xfrm>
            <a:off x="1345479" y="4644916"/>
            <a:ext cx="2269800" cy="514621"/>
          </a:xfrm>
          <a:prstGeom prst="rect">
            <a:avLst/>
          </a:prstGeom>
          <a:solidFill>
            <a:srgbClr val="FF7F32"/>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17" name="Shape 59508">
            <a:extLst>
              <a:ext uri="{FF2B5EF4-FFF2-40B4-BE49-F238E27FC236}">
                <a16:creationId xmlns:a16="http://schemas.microsoft.com/office/drawing/2014/main" id="{3E24B5C7-943F-1841-A6AD-0D1899D65A6E}"/>
              </a:ext>
            </a:extLst>
          </p:cNvPr>
          <p:cNvSpPr/>
          <p:nvPr/>
        </p:nvSpPr>
        <p:spPr>
          <a:xfrm>
            <a:off x="9470802" y="2970436"/>
            <a:ext cx="2269799" cy="514621"/>
          </a:xfrm>
          <a:prstGeom prst="rect">
            <a:avLst/>
          </a:prstGeom>
          <a:solidFill>
            <a:schemeClr val="accent2"/>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15" name="Shape 59511">
            <a:extLst>
              <a:ext uri="{FF2B5EF4-FFF2-40B4-BE49-F238E27FC236}">
                <a16:creationId xmlns:a16="http://schemas.microsoft.com/office/drawing/2014/main" id="{554E4B44-1FC9-4649-B1E4-AEDB390D4045}"/>
              </a:ext>
            </a:extLst>
          </p:cNvPr>
          <p:cNvSpPr/>
          <p:nvPr/>
        </p:nvSpPr>
        <p:spPr>
          <a:xfrm>
            <a:off x="8526757" y="4645852"/>
            <a:ext cx="2269799" cy="514621"/>
          </a:xfrm>
          <a:prstGeom prst="rect">
            <a:avLst/>
          </a:prstGeom>
          <a:solidFill>
            <a:schemeClr val="accent4"/>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7" name="Shape 59515">
            <a:extLst>
              <a:ext uri="{FF2B5EF4-FFF2-40B4-BE49-F238E27FC236}">
                <a16:creationId xmlns:a16="http://schemas.microsoft.com/office/drawing/2014/main" id="{89EF3C11-1375-A04B-BA72-F041A22674CF}"/>
              </a:ext>
            </a:extLst>
          </p:cNvPr>
          <p:cNvSpPr/>
          <p:nvPr/>
        </p:nvSpPr>
        <p:spPr>
          <a:xfrm>
            <a:off x="2600778" y="3256788"/>
            <a:ext cx="2881454" cy="134436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8" name="Shape 59516">
            <a:extLst>
              <a:ext uri="{FF2B5EF4-FFF2-40B4-BE49-F238E27FC236}">
                <a16:creationId xmlns:a16="http://schemas.microsoft.com/office/drawing/2014/main" id="{74AC61C6-8FD8-2944-AC0F-CED2A883E1C2}"/>
              </a:ext>
            </a:extLst>
          </p:cNvPr>
          <p:cNvSpPr/>
          <p:nvPr/>
        </p:nvSpPr>
        <p:spPr>
          <a:xfrm>
            <a:off x="3633405" y="4902226"/>
            <a:ext cx="1562829" cy="43364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9" name="Shape 59517">
            <a:extLst>
              <a:ext uri="{FF2B5EF4-FFF2-40B4-BE49-F238E27FC236}">
                <a16:creationId xmlns:a16="http://schemas.microsoft.com/office/drawing/2014/main" id="{C0A6F732-CCC9-9845-A66E-D7680F5BF7D6}"/>
              </a:ext>
            </a:extLst>
          </p:cNvPr>
          <p:cNvSpPr/>
          <p:nvPr/>
        </p:nvSpPr>
        <p:spPr>
          <a:xfrm>
            <a:off x="6759251" y="3185668"/>
            <a:ext cx="2687156" cy="134436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10" name="Shape 59518">
            <a:extLst>
              <a:ext uri="{FF2B5EF4-FFF2-40B4-BE49-F238E27FC236}">
                <a16:creationId xmlns:a16="http://schemas.microsoft.com/office/drawing/2014/main" id="{67B23ACB-F470-C04B-A773-EAF44D7C4B0D}"/>
              </a:ext>
            </a:extLst>
          </p:cNvPr>
          <p:cNvSpPr/>
          <p:nvPr/>
        </p:nvSpPr>
        <p:spPr>
          <a:xfrm>
            <a:off x="6939535" y="4902226"/>
            <a:ext cx="1562828" cy="43364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41" name="TextBox 40">
            <a:extLst>
              <a:ext uri="{FF2B5EF4-FFF2-40B4-BE49-F238E27FC236}">
                <a16:creationId xmlns:a16="http://schemas.microsoft.com/office/drawing/2014/main" id="{3AE0715C-FCEC-1543-AB77-4A5BCABE9BB9}"/>
              </a:ext>
            </a:extLst>
          </p:cNvPr>
          <p:cNvSpPr txBox="1"/>
          <p:nvPr/>
        </p:nvSpPr>
        <p:spPr>
          <a:xfrm>
            <a:off x="396794" y="3144664"/>
            <a:ext cx="2228604"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Increased productivity</a:t>
            </a:r>
          </a:p>
        </p:txBody>
      </p:sp>
      <p:sp>
        <p:nvSpPr>
          <p:cNvPr id="42" name="TextBox 41">
            <a:extLst>
              <a:ext uri="{FF2B5EF4-FFF2-40B4-BE49-F238E27FC236}">
                <a16:creationId xmlns:a16="http://schemas.microsoft.com/office/drawing/2014/main" id="{BD091836-05D7-BA45-B256-787EB2B20C70}"/>
              </a:ext>
            </a:extLst>
          </p:cNvPr>
          <p:cNvSpPr txBox="1"/>
          <p:nvPr/>
        </p:nvSpPr>
        <p:spPr>
          <a:xfrm>
            <a:off x="1406242" y="4757867"/>
            <a:ext cx="2202769"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Unified support model</a:t>
            </a:r>
          </a:p>
        </p:txBody>
      </p:sp>
      <p:sp>
        <p:nvSpPr>
          <p:cNvPr id="43" name="TextBox 42">
            <a:extLst>
              <a:ext uri="{FF2B5EF4-FFF2-40B4-BE49-F238E27FC236}">
                <a16:creationId xmlns:a16="http://schemas.microsoft.com/office/drawing/2014/main" id="{13EDF221-D151-9E4F-B09F-766AC2A83E88}"/>
              </a:ext>
            </a:extLst>
          </p:cNvPr>
          <p:cNvSpPr txBox="1"/>
          <p:nvPr/>
        </p:nvSpPr>
        <p:spPr>
          <a:xfrm>
            <a:off x="9632193" y="3073513"/>
            <a:ext cx="1922622"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Quicker access</a:t>
            </a:r>
          </a:p>
        </p:txBody>
      </p:sp>
      <p:sp>
        <p:nvSpPr>
          <p:cNvPr id="44" name="TextBox 43">
            <a:extLst>
              <a:ext uri="{FF2B5EF4-FFF2-40B4-BE49-F238E27FC236}">
                <a16:creationId xmlns:a16="http://schemas.microsoft.com/office/drawing/2014/main" id="{AF7274CC-F61E-1248-8561-E5621091709A}"/>
              </a:ext>
            </a:extLst>
          </p:cNvPr>
          <p:cNvSpPr txBox="1"/>
          <p:nvPr/>
        </p:nvSpPr>
        <p:spPr>
          <a:xfrm>
            <a:off x="8688148" y="4748338"/>
            <a:ext cx="1922623"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Increased agility</a:t>
            </a:r>
          </a:p>
        </p:txBody>
      </p:sp>
      <p:sp>
        <p:nvSpPr>
          <p:cNvPr id="45" name="Subtitle 2">
            <a:extLst>
              <a:ext uri="{FF2B5EF4-FFF2-40B4-BE49-F238E27FC236}">
                <a16:creationId xmlns:a16="http://schemas.microsoft.com/office/drawing/2014/main" id="{A70BF3FF-EEB5-EE4A-B94F-4DDCCE948731}"/>
              </a:ext>
            </a:extLst>
          </p:cNvPr>
          <p:cNvSpPr txBox="1">
            <a:spLocks/>
          </p:cNvSpPr>
          <p:nvPr/>
        </p:nvSpPr>
        <p:spPr>
          <a:xfrm>
            <a:off x="316785" y="3570231"/>
            <a:ext cx="2283993" cy="80252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Teams will be able to collaborate more freely, with less barriers to sharing information, ideas and insights</a:t>
            </a:r>
          </a:p>
        </p:txBody>
      </p:sp>
      <p:sp>
        <p:nvSpPr>
          <p:cNvPr id="46" name="Subtitle 2">
            <a:extLst>
              <a:ext uri="{FF2B5EF4-FFF2-40B4-BE49-F238E27FC236}">
                <a16:creationId xmlns:a16="http://schemas.microsoft.com/office/drawing/2014/main" id="{749C2B6A-6D1A-FC42-AE5F-51CEF54AE96F}"/>
              </a:ext>
            </a:extLst>
          </p:cNvPr>
          <p:cNvSpPr txBox="1">
            <a:spLocks/>
          </p:cNvSpPr>
          <p:nvPr/>
        </p:nvSpPr>
        <p:spPr>
          <a:xfrm>
            <a:off x="1345479" y="5259840"/>
            <a:ext cx="2263532" cy="61016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A single support model with consolidated processes, policies and escalation paths</a:t>
            </a:r>
          </a:p>
        </p:txBody>
      </p:sp>
      <p:sp>
        <p:nvSpPr>
          <p:cNvPr id="49" name="TextBox 48">
            <a:extLst>
              <a:ext uri="{FF2B5EF4-FFF2-40B4-BE49-F238E27FC236}">
                <a16:creationId xmlns:a16="http://schemas.microsoft.com/office/drawing/2014/main" id="{CF391B95-D48B-F74A-867E-AD2271DAB1CC}"/>
              </a:ext>
            </a:extLst>
          </p:cNvPr>
          <p:cNvSpPr txBox="1"/>
          <p:nvPr/>
        </p:nvSpPr>
        <p:spPr>
          <a:xfrm>
            <a:off x="3704170" y="306186"/>
            <a:ext cx="4783682" cy="553998"/>
          </a:xfrm>
          <a:prstGeom prst="rect">
            <a:avLst/>
          </a:prstGeom>
          <a:noFill/>
        </p:spPr>
        <p:txBody>
          <a:bodyPr wrap="none" rtlCol="0">
            <a:spAutoFit/>
          </a:bodyPr>
          <a:lstStyle/>
          <a:p>
            <a:pPr algn="ctr"/>
            <a:r>
              <a:rPr lang="en-US" sz="3000" b="1">
                <a:solidFill>
                  <a:schemeClr val="tx2"/>
                </a:solidFill>
                <a:latin typeface="Poppins" pitchFamily="2" charset="77"/>
                <a:cs typeface="Poppins" pitchFamily="2" charset="77"/>
              </a:rPr>
              <a:t>BUSINESS INFOGRAPHIC</a:t>
            </a:r>
          </a:p>
        </p:txBody>
      </p:sp>
      <p:sp>
        <p:nvSpPr>
          <p:cNvPr id="3" name="Shape 59502">
            <a:extLst>
              <a:ext uri="{FF2B5EF4-FFF2-40B4-BE49-F238E27FC236}">
                <a16:creationId xmlns:a16="http://schemas.microsoft.com/office/drawing/2014/main" id="{FB983CED-AF61-D4CF-1413-180EF3F39704}"/>
              </a:ext>
            </a:extLst>
          </p:cNvPr>
          <p:cNvSpPr/>
          <p:nvPr/>
        </p:nvSpPr>
        <p:spPr>
          <a:xfrm>
            <a:off x="2926434" y="1526775"/>
            <a:ext cx="2269800" cy="514621"/>
          </a:xfrm>
          <a:prstGeom prst="rect">
            <a:avLst/>
          </a:prstGeom>
          <a:solidFill>
            <a:schemeClr val="accent1"/>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4" name="TextBox 3">
            <a:extLst>
              <a:ext uri="{FF2B5EF4-FFF2-40B4-BE49-F238E27FC236}">
                <a16:creationId xmlns:a16="http://schemas.microsoft.com/office/drawing/2014/main" id="{412E22DF-D9B2-92E5-7A85-0A46EFB567DD}"/>
              </a:ext>
            </a:extLst>
          </p:cNvPr>
          <p:cNvSpPr txBox="1"/>
          <p:nvPr/>
        </p:nvSpPr>
        <p:spPr>
          <a:xfrm>
            <a:off x="3112220" y="1629853"/>
            <a:ext cx="1898003"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Improved Security</a:t>
            </a:r>
          </a:p>
        </p:txBody>
      </p:sp>
      <p:sp>
        <p:nvSpPr>
          <p:cNvPr id="5" name="Shape 59502">
            <a:extLst>
              <a:ext uri="{FF2B5EF4-FFF2-40B4-BE49-F238E27FC236}">
                <a16:creationId xmlns:a16="http://schemas.microsoft.com/office/drawing/2014/main" id="{2525DFB5-516C-072C-D28A-25276D14EC6B}"/>
              </a:ext>
            </a:extLst>
          </p:cNvPr>
          <p:cNvSpPr/>
          <p:nvPr/>
        </p:nvSpPr>
        <p:spPr>
          <a:xfrm>
            <a:off x="6939535" y="1526775"/>
            <a:ext cx="2269800" cy="514621"/>
          </a:xfrm>
          <a:prstGeom prst="rect">
            <a:avLst/>
          </a:prstGeom>
          <a:solidFill>
            <a:schemeClr val="accent5"/>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6" name="TextBox 5">
            <a:extLst>
              <a:ext uri="{FF2B5EF4-FFF2-40B4-BE49-F238E27FC236}">
                <a16:creationId xmlns:a16="http://schemas.microsoft.com/office/drawing/2014/main" id="{53899C8F-F6FA-9D81-DCC3-EA08E051E5AB}"/>
              </a:ext>
            </a:extLst>
          </p:cNvPr>
          <p:cNvSpPr txBox="1"/>
          <p:nvPr/>
        </p:nvSpPr>
        <p:spPr>
          <a:xfrm>
            <a:off x="7032428" y="1629853"/>
            <a:ext cx="2084014"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Reduced run cost</a:t>
            </a:r>
          </a:p>
        </p:txBody>
      </p:sp>
      <p:sp>
        <p:nvSpPr>
          <p:cNvPr id="20" name="Shape 59517">
            <a:extLst>
              <a:ext uri="{FF2B5EF4-FFF2-40B4-BE49-F238E27FC236}">
                <a16:creationId xmlns:a16="http://schemas.microsoft.com/office/drawing/2014/main" id="{E2F2B759-BDB0-F61C-7B25-48755FA40DF3}"/>
              </a:ext>
            </a:extLst>
          </p:cNvPr>
          <p:cNvSpPr/>
          <p:nvPr/>
        </p:nvSpPr>
        <p:spPr>
          <a:xfrm>
            <a:off x="6262261" y="1794404"/>
            <a:ext cx="677274" cy="18921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22" name="Shape 59515">
            <a:extLst>
              <a:ext uri="{FF2B5EF4-FFF2-40B4-BE49-F238E27FC236}">
                <a16:creationId xmlns:a16="http://schemas.microsoft.com/office/drawing/2014/main" id="{A1BC6543-A365-CF40-C25C-854BD2CB9FDE}"/>
              </a:ext>
            </a:extLst>
          </p:cNvPr>
          <p:cNvSpPr/>
          <p:nvPr/>
        </p:nvSpPr>
        <p:spPr>
          <a:xfrm>
            <a:off x="5196009" y="1794404"/>
            <a:ext cx="780254" cy="189214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24" name="Subtitle 2">
            <a:extLst>
              <a:ext uri="{FF2B5EF4-FFF2-40B4-BE49-F238E27FC236}">
                <a16:creationId xmlns:a16="http://schemas.microsoft.com/office/drawing/2014/main" id="{A5610114-F9D5-0385-4251-15807CF9DC77}"/>
              </a:ext>
            </a:extLst>
          </p:cNvPr>
          <p:cNvSpPr txBox="1">
            <a:spLocks/>
          </p:cNvSpPr>
          <p:nvPr/>
        </p:nvSpPr>
        <p:spPr>
          <a:xfrm>
            <a:off x="2926209" y="2097820"/>
            <a:ext cx="2263532" cy="80252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The Cloud offers increased assurance around the storage and management of UKHSA data</a:t>
            </a:r>
          </a:p>
        </p:txBody>
      </p:sp>
      <p:sp>
        <p:nvSpPr>
          <p:cNvPr id="25" name="Subtitle 2">
            <a:extLst>
              <a:ext uri="{FF2B5EF4-FFF2-40B4-BE49-F238E27FC236}">
                <a16:creationId xmlns:a16="http://schemas.microsoft.com/office/drawing/2014/main" id="{3A22D72E-C5F1-35A1-396B-8061BA6292DF}"/>
              </a:ext>
            </a:extLst>
          </p:cNvPr>
          <p:cNvSpPr txBox="1">
            <a:spLocks/>
          </p:cNvSpPr>
          <p:nvPr/>
        </p:nvSpPr>
        <p:spPr>
          <a:xfrm>
            <a:off x="6939535" y="2097820"/>
            <a:ext cx="2263532" cy="80252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Consolidating our data, applications, plug-ins and integrated tools brings long term financial efficiencies</a:t>
            </a:r>
          </a:p>
        </p:txBody>
      </p:sp>
      <p:sp>
        <p:nvSpPr>
          <p:cNvPr id="26" name="Subtitle 2">
            <a:extLst>
              <a:ext uri="{FF2B5EF4-FFF2-40B4-BE49-F238E27FC236}">
                <a16:creationId xmlns:a16="http://schemas.microsoft.com/office/drawing/2014/main" id="{017D483C-F69F-777A-C469-8C39560D8DA4}"/>
              </a:ext>
            </a:extLst>
          </p:cNvPr>
          <p:cNvSpPr txBox="1">
            <a:spLocks/>
          </p:cNvSpPr>
          <p:nvPr/>
        </p:nvSpPr>
        <p:spPr>
          <a:xfrm>
            <a:off x="9437595" y="3516054"/>
            <a:ext cx="2263532" cy="61016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Sign-in process will be quicker and more efficient for all users through Single Sign-On (SSO)</a:t>
            </a:r>
          </a:p>
        </p:txBody>
      </p:sp>
      <p:sp>
        <p:nvSpPr>
          <p:cNvPr id="34" name="Subtitle 2">
            <a:extLst>
              <a:ext uri="{FF2B5EF4-FFF2-40B4-BE49-F238E27FC236}">
                <a16:creationId xmlns:a16="http://schemas.microsoft.com/office/drawing/2014/main" id="{8AF8C639-54F6-348E-15E4-C4077130A91F}"/>
              </a:ext>
            </a:extLst>
          </p:cNvPr>
          <p:cNvSpPr txBox="1">
            <a:spLocks/>
          </p:cNvSpPr>
          <p:nvPr/>
        </p:nvSpPr>
        <p:spPr>
          <a:xfrm>
            <a:off x="8526757" y="5259839"/>
            <a:ext cx="2263532" cy="994888"/>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Moving to the Cloud means we are more ready for future releases of new functionality and able to innovate more easily </a:t>
            </a:r>
          </a:p>
        </p:txBody>
      </p:sp>
      <p:sp>
        <p:nvSpPr>
          <p:cNvPr id="36" name="Title 1">
            <a:extLst>
              <a:ext uri="{FF2B5EF4-FFF2-40B4-BE49-F238E27FC236}">
                <a16:creationId xmlns:a16="http://schemas.microsoft.com/office/drawing/2014/main" id="{F31B578B-7C24-9C94-3C22-0DD670C2BB1A}"/>
              </a:ext>
            </a:extLst>
          </p:cNvPr>
          <p:cNvSpPr txBox="1">
            <a:spLocks/>
          </p:cNvSpPr>
          <p:nvPr/>
        </p:nvSpPr>
        <p:spPr>
          <a:xfrm>
            <a:off x="330206" y="179416"/>
            <a:ext cx="10515600" cy="972607"/>
          </a:xfrm>
          <a:prstGeom prst="rect">
            <a:avLst/>
          </a:prstGeom>
        </p:spPr>
        <p:txBody>
          <a:bodyPr>
            <a:normAutofit/>
          </a:bodyPr>
          <a:lst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a:lstStyle>
          <a:p>
            <a:r>
              <a:rPr lang="en-GB"/>
              <a:t>What benefits and outcomes will we see? </a:t>
            </a:r>
          </a:p>
          <a:p>
            <a:r>
              <a:rPr lang="en-GB" sz="2400"/>
              <a:t>Why we all need to get behind this change</a:t>
            </a:r>
          </a:p>
        </p:txBody>
      </p:sp>
      <p:sp>
        <p:nvSpPr>
          <p:cNvPr id="2" name="Footer Placeholder 2">
            <a:extLst>
              <a:ext uri="{FF2B5EF4-FFF2-40B4-BE49-F238E27FC236}">
                <a16:creationId xmlns:a16="http://schemas.microsoft.com/office/drawing/2014/main" id="{5B5EB35A-DD75-01A8-7196-5B84168049CE}"/>
              </a:ext>
            </a:extLst>
          </p:cNvPr>
          <p:cNvSpPr txBox="1">
            <a:spLocks/>
          </p:cNvSpPr>
          <p:nvPr/>
        </p:nvSpPr>
        <p:spPr>
          <a:xfrm>
            <a:off x="838200" y="6438850"/>
            <a:ext cx="10007606" cy="363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a:solidFill>
                  <a:schemeClr val="bg1"/>
                </a:solidFill>
              </a:rPr>
              <a:t>Atlassian Consolidation: Engagement Toolkit</a:t>
            </a:r>
          </a:p>
        </p:txBody>
      </p:sp>
    </p:spTree>
    <p:extLst>
      <p:ext uri="{BB962C8B-B14F-4D97-AF65-F5344CB8AC3E}">
        <p14:creationId xmlns:p14="http://schemas.microsoft.com/office/powerpoint/2010/main" val="25038802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8789A-D2AC-938B-EC94-945EF3CB043D}"/>
              </a:ext>
            </a:extLst>
          </p:cNvPr>
          <p:cNvSpPr>
            <a:spLocks noGrp="1"/>
          </p:cNvSpPr>
          <p:nvPr>
            <p:ph type="title"/>
          </p:nvPr>
        </p:nvSpPr>
        <p:spPr>
          <a:xfrm>
            <a:off x="330206" y="218567"/>
            <a:ext cx="10515600" cy="972607"/>
          </a:xfrm>
        </p:spPr>
        <p:txBody>
          <a:bodyPr>
            <a:normAutofit/>
          </a:bodyPr>
          <a:lstStyle/>
          <a:p>
            <a:r>
              <a:rPr lang="en-GB"/>
              <a:t>T-minus plan</a:t>
            </a:r>
            <a:br>
              <a:rPr lang="en-GB"/>
            </a:br>
            <a:r>
              <a:rPr lang="en-GB" sz="2400"/>
              <a:t>PHE / NTBS Jira and Confluence users</a:t>
            </a:r>
          </a:p>
        </p:txBody>
      </p:sp>
      <p:sp>
        <p:nvSpPr>
          <p:cNvPr id="5" name="Slide Number Placeholder 4">
            <a:extLst>
              <a:ext uri="{FF2B5EF4-FFF2-40B4-BE49-F238E27FC236}">
                <a16:creationId xmlns:a16="http://schemas.microsoft.com/office/drawing/2014/main" id="{F37021F8-CA57-7041-B3A9-9D7458EB4731}"/>
              </a:ext>
            </a:extLst>
          </p:cNvPr>
          <p:cNvSpPr>
            <a:spLocks noGrp="1"/>
          </p:cNvSpPr>
          <p:nvPr>
            <p:ph type="sldNum" sz="quarter" idx="11"/>
          </p:nvPr>
        </p:nvSpPr>
        <p:spPr/>
        <p:txBody>
          <a:bodyPr/>
          <a:lstStyle/>
          <a:p>
            <a:fld id="{344369E4-5DE7-46E5-874E-4FD437973785}" type="slidenum">
              <a:rPr lang="en-GB" smtClean="0"/>
              <a:pPr/>
              <a:t>14</a:t>
            </a:fld>
            <a:endParaRPr lang="en-GB" sz="1400"/>
          </a:p>
        </p:txBody>
      </p:sp>
      <p:graphicFrame>
        <p:nvGraphicFramePr>
          <p:cNvPr id="6" name="Table 4">
            <a:extLst>
              <a:ext uri="{FF2B5EF4-FFF2-40B4-BE49-F238E27FC236}">
                <a16:creationId xmlns:a16="http://schemas.microsoft.com/office/drawing/2014/main" id="{868B9A02-CE4E-B4C0-1813-E0A16D70F7E4}"/>
              </a:ext>
            </a:extLst>
          </p:cNvPr>
          <p:cNvGraphicFramePr>
            <a:graphicFrameLocks noGrp="1"/>
          </p:cNvGraphicFramePr>
          <p:nvPr/>
        </p:nvGraphicFramePr>
        <p:xfrm>
          <a:off x="301581" y="1435153"/>
          <a:ext cx="11588835" cy="4782767"/>
        </p:xfrm>
        <a:graphic>
          <a:graphicData uri="http://schemas.openxmlformats.org/drawingml/2006/table">
            <a:tbl>
              <a:tblPr firstRow="1" bandRow="1">
                <a:tableStyleId>{5C22544A-7EE6-4342-B048-85BDC9FD1C3A}</a:tableStyleId>
              </a:tblPr>
              <a:tblGrid>
                <a:gridCol w="914820">
                  <a:extLst>
                    <a:ext uri="{9D8B030D-6E8A-4147-A177-3AD203B41FA5}">
                      <a16:colId xmlns:a16="http://schemas.microsoft.com/office/drawing/2014/main" val="3680972757"/>
                    </a:ext>
                  </a:extLst>
                </a:gridCol>
                <a:gridCol w="711601">
                  <a:extLst>
                    <a:ext uri="{9D8B030D-6E8A-4147-A177-3AD203B41FA5}">
                      <a16:colId xmlns:a16="http://schemas.microsoft.com/office/drawing/2014/main" val="2462700750"/>
                    </a:ext>
                  </a:extLst>
                </a:gridCol>
                <a:gridCol w="711601">
                  <a:extLst>
                    <a:ext uri="{9D8B030D-6E8A-4147-A177-3AD203B41FA5}">
                      <a16:colId xmlns:a16="http://schemas.microsoft.com/office/drawing/2014/main" val="478274660"/>
                    </a:ext>
                  </a:extLst>
                </a:gridCol>
                <a:gridCol w="711601">
                  <a:extLst>
                    <a:ext uri="{9D8B030D-6E8A-4147-A177-3AD203B41FA5}">
                      <a16:colId xmlns:a16="http://schemas.microsoft.com/office/drawing/2014/main" val="1646823996"/>
                    </a:ext>
                  </a:extLst>
                </a:gridCol>
                <a:gridCol w="711601">
                  <a:extLst>
                    <a:ext uri="{9D8B030D-6E8A-4147-A177-3AD203B41FA5}">
                      <a16:colId xmlns:a16="http://schemas.microsoft.com/office/drawing/2014/main" val="2771179247"/>
                    </a:ext>
                  </a:extLst>
                </a:gridCol>
                <a:gridCol w="711601">
                  <a:extLst>
                    <a:ext uri="{9D8B030D-6E8A-4147-A177-3AD203B41FA5}">
                      <a16:colId xmlns:a16="http://schemas.microsoft.com/office/drawing/2014/main" val="4261525420"/>
                    </a:ext>
                  </a:extLst>
                </a:gridCol>
                <a:gridCol w="711601">
                  <a:extLst>
                    <a:ext uri="{9D8B030D-6E8A-4147-A177-3AD203B41FA5}">
                      <a16:colId xmlns:a16="http://schemas.microsoft.com/office/drawing/2014/main" val="3286588608"/>
                    </a:ext>
                  </a:extLst>
                </a:gridCol>
                <a:gridCol w="711601">
                  <a:extLst>
                    <a:ext uri="{9D8B030D-6E8A-4147-A177-3AD203B41FA5}">
                      <a16:colId xmlns:a16="http://schemas.microsoft.com/office/drawing/2014/main" val="44734834"/>
                    </a:ext>
                  </a:extLst>
                </a:gridCol>
                <a:gridCol w="711601">
                  <a:extLst>
                    <a:ext uri="{9D8B030D-6E8A-4147-A177-3AD203B41FA5}">
                      <a16:colId xmlns:a16="http://schemas.microsoft.com/office/drawing/2014/main" val="2974598853"/>
                    </a:ext>
                  </a:extLst>
                </a:gridCol>
                <a:gridCol w="711601">
                  <a:extLst>
                    <a:ext uri="{9D8B030D-6E8A-4147-A177-3AD203B41FA5}">
                      <a16:colId xmlns:a16="http://schemas.microsoft.com/office/drawing/2014/main" val="153398791"/>
                    </a:ext>
                  </a:extLst>
                </a:gridCol>
                <a:gridCol w="711601">
                  <a:extLst>
                    <a:ext uri="{9D8B030D-6E8A-4147-A177-3AD203B41FA5}">
                      <a16:colId xmlns:a16="http://schemas.microsoft.com/office/drawing/2014/main" val="1861294040"/>
                    </a:ext>
                  </a:extLst>
                </a:gridCol>
                <a:gridCol w="711601">
                  <a:extLst>
                    <a:ext uri="{9D8B030D-6E8A-4147-A177-3AD203B41FA5}">
                      <a16:colId xmlns:a16="http://schemas.microsoft.com/office/drawing/2014/main" val="2032893694"/>
                    </a:ext>
                  </a:extLst>
                </a:gridCol>
                <a:gridCol w="711601">
                  <a:extLst>
                    <a:ext uri="{9D8B030D-6E8A-4147-A177-3AD203B41FA5}">
                      <a16:colId xmlns:a16="http://schemas.microsoft.com/office/drawing/2014/main" val="3745780313"/>
                    </a:ext>
                  </a:extLst>
                </a:gridCol>
                <a:gridCol w="711601">
                  <a:extLst>
                    <a:ext uri="{9D8B030D-6E8A-4147-A177-3AD203B41FA5}">
                      <a16:colId xmlns:a16="http://schemas.microsoft.com/office/drawing/2014/main" val="3178097595"/>
                    </a:ext>
                  </a:extLst>
                </a:gridCol>
                <a:gridCol w="711601">
                  <a:extLst>
                    <a:ext uri="{9D8B030D-6E8A-4147-A177-3AD203B41FA5}">
                      <a16:colId xmlns:a16="http://schemas.microsoft.com/office/drawing/2014/main" val="663588631"/>
                    </a:ext>
                  </a:extLst>
                </a:gridCol>
                <a:gridCol w="711601">
                  <a:extLst>
                    <a:ext uri="{9D8B030D-6E8A-4147-A177-3AD203B41FA5}">
                      <a16:colId xmlns:a16="http://schemas.microsoft.com/office/drawing/2014/main" val="3537356449"/>
                    </a:ext>
                  </a:extLst>
                </a:gridCol>
              </a:tblGrid>
              <a:tr h="155903">
                <a:tc>
                  <a:txBody>
                    <a:bodyPr/>
                    <a:lstStyle/>
                    <a:p>
                      <a:pPr algn="ctr"/>
                      <a:endParaRPr lang="en-US"/>
                    </a:p>
                  </a:txBody>
                  <a:tcPr anchor="ctr">
                    <a:noFill/>
                  </a:tcPr>
                </a:tc>
                <a:tc>
                  <a:txBody>
                    <a:bodyPr/>
                    <a:lstStyle/>
                    <a:p>
                      <a:pPr algn="ctr"/>
                      <a:r>
                        <a:rPr lang="en-US" sz="800" b="1">
                          <a:solidFill>
                            <a:schemeClr val="bg1"/>
                          </a:solidFill>
                        </a:rPr>
                        <a:t>T-9</a:t>
                      </a:r>
                    </a:p>
                    <a:p>
                      <a:pPr algn="ctr"/>
                      <a:r>
                        <a:rPr lang="en-US" sz="800" b="1">
                          <a:solidFill>
                            <a:schemeClr val="bg1"/>
                          </a:solidFill>
                        </a:rPr>
                        <a:t>5/6</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T-8</a:t>
                      </a:r>
                    </a:p>
                    <a:p>
                      <a:pPr algn="ctr"/>
                      <a:r>
                        <a:rPr lang="en-US" sz="800" b="1">
                          <a:solidFill>
                            <a:schemeClr val="bg1"/>
                          </a:solidFill>
                        </a:rPr>
                        <a:t>12/6</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T-7</a:t>
                      </a:r>
                    </a:p>
                    <a:p>
                      <a:pPr algn="ctr"/>
                      <a:r>
                        <a:rPr lang="en-US" sz="800" b="1">
                          <a:solidFill>
                            <a:schemeClr val="bg1"/>
                          </a:solidFill>
                        </a:rPr>
                        <a:t>19/6</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T-6</a:t>
                      </a:r>
                    </a:p>
                    <a:p>
                      <a:pPr algn="ctr"/>
                      <a:r>
                        <a:rPr lang="en-US" sz="800" b="1">
                          <a:solidFill>
                            <a:schemeClr val="bg1"/>
                          </a:solidFill>
                        </a:rPr>
                        <a:t>26/6</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T-5</a:t>
                      </a:r>
                    </a:p>
                    <a:p>
                      <a:pPr algn="ctr"/>
                      <a:r>
                        <a:rPr lang="en-US" sz="800" b="1">
                          <a:solidFill>
                            <a:schemeClr val="bg1"/>
                          </a:solidFill>
                        </a:rPr>
                        <a:t>3/7</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T-4</a:t>
                      </a:r>
                    </a:p>
                    <a:p>
                      <a:pPr algn="ctr"/>
                      <a:r>
                        <a:rPr lang="en-US" sz="800" b="1">
                          <a:solidFill>
                            <a:schemeClr val="bg1"/>
                          </a:solidFill>
                        </a:rPr>
                        <a:t>10/7</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T-3</a:t>
                      </a:r>
                    </a:p>
                    <a:p>
                      <a:pPr algn="ctr"/>
                      <a:r>
                        <a:rPr lang="en-US" sz="800" b="1">
                          <a:solidFill>
                            <a:schemeClr val="bg1"/>
                          </a:solidFill>
                        </a:rPr>
                        <a:t>17/7</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T-2</a:t>
                      </a:r>
                    </a:p>
                    <a:p>
                      <a:pPr algn="ctr"/>
                      <a:r>
                        <a:rPr lang="en-US" sz="800" b="1">
                          <a:solidFill>
                            <a:schemeClr val="bg1"/>
                          </a:solidFill>
                        </a:rPr>
                        <a:t>24/7</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T-1</a:t>
                      </a:r>
                    </a:p>
                    <a:p>
                      <a:pPr algn="ctr"/>
                      <a:r>
                        <a:rPr lang="en-US" sz="800" b="1">
                          <a:solidFill>
                            <a:schemeClr val="bg1"/>
                          </a:solidFill>
                        </a:rPr>
                        <a:t>31/7</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T0</a:t>
                      </a:r>
                    </a:p>
                    <a:p>
                      <a:pPr algn="ctr"/>
                      <a:r>
                        <a:rPr lang="en-US" sz="800" b="1">
                          <a:solidFill>
                            <a:schemeClr val="bg1"/>
                          </a:solidFill>
                        </a:rPr>
                        <a:t>7/8</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T+1</a:t>
                      </a:r>
                    </a:p>
                    <a:p>
                      <a:pPr algn="ctr"/>
                      <a:r>
                        <a:rPr lang="en-US" sz="800" b="1">
                          <a:solidFill>
                            <a:schemeClr val="bg1"/>
                          </a:solidFill>
                        </a:rPr>
                        <a:t>14/8</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T+2</a:t>
                      </a:r>
                    </a:p>
                    <a:p>
                      <a:pPr algn="ctr"/>
                      <a:r>
                        <a:rPr lang="en-US" sz="800" b="1">
                          <a:solidFill>
                            <a:schemeClr val="bg1"/>
                          </a:solidFill>
                        </a:rPr>
                        <a:t>21/8</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T+3</a:t>
                      </a:r>
                    </a:p>
                    <a:p>
                      <a:pPr algn="ctr"/>
                      <a:r>
                        <a:rPr lang="en-US" sz="800" b="1">
                          <a:solidFill>
                            <a:schemeClr val="bg1"/>
                          </a:solidFill>
                        </a:rPr>
                        <a:t>28/8</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T+4</a:t>
                      </a:r>
                    </a:p>
                    <a:p>
                      <a:pPr algn="ctr"/>
                      <a:r>
                        <a:rPr lang="en-US" sz="800" b="1">
                          <a:solidFill>
                            <a:schemeClr val="bg1"/>
                          </a:solidFill>
                        </a:rPr>
                        <a:t>4/9</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T+5</a:t>
                      </a:r>
                    </a:p>
                    <a:p>
                      <a:pPr algn="ctr"/>
                      <a:r>
                        <a:rPr lang="en-US" sz="800" b="1">
                          <a:solidFill>
                            <a:schemeClr val="bg1"/>
                          </a:solidFill>
                        </a:rPr>
                        <a:t>11/9</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extLst>
                  <a:ext uri="{0D108BD9-81ED-4DB2-BD59-A6C34878D82A}">
                    <a16:rowId xmlns:a16="http://schemas.microsoft.com/office/drawing/2014/main" val="4102933637"/>
                  </a:ext>
                </a:extLst>
              </a:tr>
              <a:tr h="906702">
                <a:tc>
                  <a:txBody>
                    <a:bodyPr/>
                    <a:lstStyle/>
                    <a:p>
                      <a:pPr algn="l"/>
                      <a:r>
                        <a:rPr lang="en-US" sz="1000" b="1">
                          <a:solidFill>
                            <a:schemeClr val="bg1"/>
                          </a:solidFill>
                        </a:rPr>
                        <a:t>Technical &amp; Testing  Milestones</a:t>
                      </a:r>
                    </a:p>
                  </a:txBody>
                  <a:tcPr anchor="ctr">
                    <a:solidFill>
                      <a:schemeClr val="accent1"/>
                    </a:solidFill>
                  </a:tcPr>
                </a:tc>
                <a:tc>
                  <a:txBody>
                    <a:bodyPr/>
                    <a:lstStyle/>
                    <a:p>
                      <a:endParaRPr lang="en-US" sz="10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325566718"/>
                  </a:ext>
                </a:extLst>
              </a:tr>
              <a:tr h="452923">
                <a:tc>
                  <a:txBody>
                    <a:bodyPr/>
                    <a:lstStyle/>
                    <a:p>
                      <a:pPr algn="l"/>
                      <a:r>
                        <a:rPr lang="en-US" sz="1000" b="1">
                          <a:solidFill>
                            <a:schemeClr val="bg1"/>
                          </a:solidFill>
                        </a:rPr>
                        <a:t>QAT &amp; UAT</a:t>
                      </a:r>
                    </a:p>
                  </a:txBody>
                  <a:tcPr anchor="ctr">
                    <a:solidFill>
                      <a:schemeClr val="accent5"/>
                    </a:solidFill>
                  </a:tcPr>
                </a:tc>
                <a:tc>
                  <a:txBody>
                    <a:bodyPr/>
                    <a:lstStyle/>
                    <a:p>
                      <a:endParaRPr lang="en-US" sz="10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sz="8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007281248"/>
                  </a:ext>
                </a:extLst>
              </a:tr>
              <a:tr h="1338142">
                <a:tc>
                  <a:txBody>
                    <a:bodyPr/>
                    <a:lstStyle/>
                    <a:p>
                      <a:pPr algn="l"/>
                      <a:r>
                        <a:rPr lang="en-US" sz="1000" b="1">
                          <a:solidFill>
                            <a:schemeClr val="bg1"/>
                          </a:solidFill>
                        </a:rPr>
                        <a:t>Change &amp; Comms</a:t>
                      </a:r>
                    </a:p>
                  </a:txBody>
                  <a:tcPr anchor="ctr">
                    <a:solidFill>
                      <a:schemeClr val="accent3"/>
                    </a:solidFill>
                  </a:tcPr>
                </a:tc>
                <a:tc>
                  <a:txBody>
                    <a:bodyPr/>
                    <a:lstStyle/>
                    <a:p>
                      <a:endParaRPr lang="en-US" sz="8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sz="8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sz="8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754936496"/>
                  </a:ext>
                </a:extLst>
              </a:tr>
              <a:tr h="610002">
                <a:tc>
                  <a:txBody>
                    <a:bodyPr/>
                    <a:lstStyle/>
                    <a:p>
                      <a:pPr algn="l"/>
                      <a:r>
                        <a:rPr lang="en-US" sz="700" b="1" i="1">
                          <a:solidFill>
                            <a:schemeClr val="bg1"/>
                          </a:solidFill>
                        </a:rPr>
                        <a:t>Hot topics</a:t>
                      </a:r>
                    </a:p>
                  </a:txBody>
                  <a:tcPr anchor="ctr">
                    <a:solidFill>
                      <a:schemeClr val="accent3"/>
                    </a:solidFill>
                  </a:tcPr>
                </a:tc>
                <a:tc>
                  <a:txBody>
                    <a:bodyPr/>
                    <a:lstStyle/>
                    <a:p>
                      <a:endParaRPr lang="en-US" sz="700" i="1">
                        <a:solidFill>
                          <a:schemeClr val="accent3"/>
                        </a:solidFill>
                      </a:endParaRP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700" i="1">
                          <a:solidFill>
                            <a:schemeClr val="accent3"/>
                          </a:solidFill>
                        </a:rPr>
                        <a:t>Sponsor video / change freeze / FAQ</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700" i="1" dirty="0">
                          <a:solidFill>
                            <a:schemeClr val="accent3"/>
                          </a:solidFill>
                        </a:rPr>
                        <a:t>Personas / Impact Maps / Pulse check</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700" i="1" dirty="0">
                          <a:solidFill>
                            <a:schemeClr val="accent3"/>
                          </a:solidFill>
                        </a:rPr>
                        <a:t>Launch user update newsletter</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700" i="1" dirty="0">
                          <a:solidFill>
                            <a:schemeClr val="accent3"/>
                          </a:solidFill>
                        </a:rPr>
                        <a:t>Pulse page and drop-in </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dirty="0">
                          <a:solidFill>
                            <a:schemeClr val="accent3"/>
                          </a:solidFill>
                        </a:rPr>
                        <a:t>UKHSA News, two-week delay</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dirty="0">
                          <a:solidFill>
                            <a:schemeClr val="accent3"/>
                          </a:solidFill>
                        </a:rPr>
                        <a:t>You said, we did</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dirty="0">
                          <a:solidFill>
                            <a:schemeClr val="accent3"/>
                          </a:solidFill>
                        </a:rPr>
                        <a:t>Countdown:</a:t>
                      </a:r>
                    </a:p>
                    <a:p>
                      <a:r>
                        <a:rPr lang="en-US" sz="700" i="1" dirty="0">
                          <a:solidFill>
                            <a:schemeClr val="accent3"/>
                          </a:solidFill>
                        </a:rPr>
                        <a:t>Readiness checklists</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dirty="0">
                          <a:solidFill>
                            <a:schemeClr val="accent3"/>
                          </a:solidFill>
                        </a:rPr>
                        <a:t>Countdown: Training and </a:t>
                      </a:r>
                      <a:r>
                        <a:rPr lang="en-US" sz="700" i="1" dirty="0" err="1">
                          <a:solidFill>
                            <a:schemeClr val="accent3"/>
                          </a:solidFill>
                        </a:rPr>
                        <a:t>familiarisation</a:t>
                      </a:r>
                      <a:endParaRPr lang="en-US" sz="700" i="1" dirty="0">
                        <a:solidFill>
                          <a:schemeClr val="accent3"/>
                        </a:solidFill>
                      </a:endParaRP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700" i="1" dirty="0">
                          <a:solidFill>
                            <a:schemeClr val="accent3"/>
                          </a:solidFill>
                        </a:rPr>
                        <a:t>Countdown:</a:t>
                      </a:r>
                    </a:p>
                    <a:p>
                      <a:r>
                        <a:rPr lang="en-US" sz="700" i="1" dirty="0">
                          <a:solidFill>
                            <a:schemeClr val="accent3"/>
                          </a:solidFill>
                        </a:rPr>
                        <a:t>Do you feel ready?</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dirty="0">
                          <a:solidFill>
                            <a:schemeClr val="accent3"/>
                          </a:solidFill>
                        </a:rPr>
                        <a:t>Countdown Support</a:t>
                      </a: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dirty="0">
                          <a:solidFill>
                            <a:schemeClr val="accent3"/>
                          </a:solidFill>
                        </a:rPr>
                        <a:t>Go-live FAQ / Reinforce training and support routes</a:t>
                      </a: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dirty="0">
                          <a:solidFill>
                            <a:schemeClr val="accent3"/>
                          </a:solidFill>
                        </a:rPr>
                        <a:t>Go-live FAQ / Reinforce training and support routes</a:t>
                      </a: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dirty="0">
                          <a:solidFill>
                            <a:schemeClr val="accent3"/>
                          </a:solidFill>
                        </a:rPr>
                        <a:t>User feedback</a:t>
                      </a:r>
                    </a:p>
                    <a:p>
                      <a:endParaRPr lang="en-US" sz="700" i="1" dirty="0">
                        <a:solidFill>
                          <a:schemeClr val="accent3"/>
                        </a:solidFill>
                      </a:endParaRP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sz="700" i="1">
                        <a:solidFill>
                          <a:schemeClr val="accent3"/>
                        </a:solidFill>
                      </a:endParaRP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4225846845"/>
                  </a:ext>
                </a:extLst>
              </a:tr>
              <a:tr h="1094400">
                <a:tc>
                  <a:txBody>
                    <a:bodyPr/>
                    <a:lstStyle/>
                    <a:p>
                      <a:pPr algn="l"/>
                      <a:r>
                        <a:rPr lang="en-US" sz="1000" b="1">
                          <a:solidFill>
                            <a:schemeClr val="bg1"/>
                          </a:solidFill>
                        </a:rPr>
                        <a:t>Learning &amp; Support</a:t>
                      </a:r>
                    </a:p>
                  </a:txBody>
                  <a:tcPr anchor="ctr">
                    <a:solidFill>
                      <a:schemeClr val="accent2"/>
                    </a:solidFill>
                  </a:tcPr>
                </a:tc>
                <a:tc>
                  <a:txBody>
                    <a:bodyPr/>
                    <a:lstStyle/>
                    <a:p>
                      <a:endParaRPr lang="en-US" sz="10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dirty="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896062337"/>
                  </a:ext>
                </a:extLst>
              </a:tr>
            </a:tbl>
          </a:graphicData>
        </a:graphic>
      </p:graphicFrame>
      <p:sp>
        <p:nvSpPr>
          <p:cNvPr id="18" name="Rectangle 17">
            <a:extLst>
              <a:ext uri="{FF2B5EF4-FFF2-40B4-BE49-F238E27FC236}">
                <a16:creationId xmlns:a16="http://schemas.microsoft.com/office/drawing/2014/main" id="{9380D866-4962-EB2A-0B3B-4CEF342DEC89}"/>
              </a:ext>
            </a:extLst>
          </p:cNvPr>
          <p:cNvSpPr/>
          <p:nvPr/>
        </p:nvSpPr>
        <p:spPr>
          <a:xfrm>
            <a:off x="8968201" y="1802820"/>
            <a:ext cx="134176" cy="443886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wordArtVert" rtlCol="0" anchor="ctr"/>
          <a:lstStyle/>
          <a:p>
            <a:pPr algn="ctr"/>
            <a:r>
              <a:rPr lang="en-GB" sz="1200"/>
              <a:t>MIGRATION</a:t>
            </a:r>
          </a:p>
        </p:txBody>
      </p:sp>
      <p:sp>
        <p:nvSpPr>
          <p:cNvPr id="31" name="Arrow: Pentagon 62">
            <a:extLst>
              <a:ext uri="{FF2B5EF4-FFF2-40B4-BE49-F238E27FC236}">
                <a16:creationId xmlns:a16="http://schemas.microsoft.com/office/drawing/2014/main" id="{D4CAF79F-EB7A-0568-FEE9-793AE3D097B8}"/>
              </a:ext>
            </a:extLst>
          </p:cNvPr>
          <p:cNvSpPr/>
          <p:nvPr/>
        </p:nvSpPr>
        <p:spPr bwMode="auto">
          <a:xfrm>
            <a:off x="4775531" y="5777827"/>
            <a:ext cx="1411068" cy="382170"/>
          </a:xfrm>
          <a:prstGeom prst="homePlate">
            <a:avLst/>
          </a:prstGeom>
          <a:solidFill>
            <a:schemeClr val="bg1"/>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Cloud training phase 1: UAT Testers</a:t>
            </a:r>
          </a:p>
        </p:txBody>
      </p:sp>
      <p:sp>
        <p:nvSpPr>
          <p:cNvPr id="37" name="Arrow: Pentagon 62">
            <a:extLst>
              <a:ext uri="{FF2B5EF4-FFF2-40B4-BE49-F238E27FC236}">
                <a16:creationId xmlns:a16="http://schemas.microsoft.com/office/drawing/2014/main" id="{665085C1-B598-1670-E520-EAAE02B8B6EF}"/>
              </a:ext>
            </a:extLst>
          </p:cNvPr>
          <p:cNvSpPr/>
          <p:nvPr/>
        </p:nvSpPr>
        <p:spPr bwMode="auto">
          <a:xfrm>
            <a:off x="7562085" y="5777827"/>
            <a:ext cx="1411068" cy="382170"/>
          </a:xfrm>
          <a:prstGeom prst="homePlate">
            <a:avLst/>
          </a:prstGeom>
          <a:solidFill>
            <a:schemeClr val="bg1"/>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Cloud training phase 3: </a:t>
            </a:r>
          </a:p>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All users</a:t>
            </a:r>
            <a:endPar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38" name="Arrow: Pentagon 62">
            <a:extLst>
              <a:ext uri="{FF2B5EF4-FFF2-40B4-BE49-F238E27FC236}">
                <a16:creationId xmlns:a16="http://schemas.microsoft.com/office/drawing/2014/main" id="{327596BA-03E1-2B77-C1C2-3E68E03A98E3}"/>
              </a:ext>
            </a:extLst>
          </p:cNvPr>
          <p:cNvSpPr/>
          <p:nvPr/>
        </p:nvSpPr>
        <p:spPr bwMode="auto">
          <a:xfrm>
            <a:off x="8352980" y="1835502"/>
            <a:ext cx="698168" cy="382170"/>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Go-live </a:t>
            </a:r>
          </a:p>
        </p:txBody>
      </p:sp>
      <p:sp>
        <p:nvSpPr>
          <p:cNvPr id="40" name="TextBox 39">
            <a:extLst>
              <a:ext uri="{FF2B5EF4-FFF2-40B4-BE49-F238E27FC236}">
                <a16:creationId xmlns:a16="http://schemas.microsoft.com/office/drawing/2014/main" id="{A8CA212E-EA7B-7839-6650-816522012F75}"/>
              </a:ext>
            </a:extLst>
          </p:cNvPr>
          <p:cNvSpPr txBox="1"/>
          <p:nvPr/>
        </p:nvSpPr>
        <p:spPr>
          <a:xfrm>
            <a:off x="8634781" y="6214499"/>
            <a:ext cx="832733" cy="215444"/>
          </a:xfrm>
          <a:prstGeom prst="rect">
            <a:avLst/>
          </a:prstGeom>
          <a:noFill/>
        </p:spPr>
        <p:txBody>
          <a:bodyPr wrap="square" rtlCol="0">
            <a:spAutoFit/>
          </a:bodyPr>
          <a:lstStyle/>
          <a:p>
            <a:pPr algn="ctr"/>
            <a:r>
              <a:rPr lang="en-GB" sz="800" b="1">
                <a:solidFill>
                  <a:srgbClr val="C00000"/>
                </a:solidFill>
              </a:rPr>
              <a:t>PHE Go-Live</a:t>
            </a:r>
          </a:p>
        </p:txBody>
      </p:sp>
      <p:sp>
        <p:nvSpPr>
          <p:cNvPr id="42" name="TextBox 41">
            <a:extLst>
              <a:ext uri="{FF2B5EF4-FFF2-40B4-BE49-F238E27FC236}">
                <a16:creationId xmlns:a16="http://schemas.microsoft.com/office/drawing/2014/main" id="{45C50F43-ADA2-870C-9E5A-08C7B65C512F}"/>
              </a:ext>
            </a:extLst>
          </p:cNvPr>
          <p:cNvSpPr txBox="1"/>
          <p:nvPr/>
        </p:nvSpPr>
        <p:spPr>
          <a:xfrm>
            <a:off x="9235046" y="6214499"/>
            <a:ext cx="1071821" cy="215444"/>
          </a:xfrm>
          <a:prstGeom prst="rect">
            <a:avLst/>
          </a:prstGeom>
          <a:noFill/>
        </p:spPr>
        <p:txBody>
          <a:bodyPr wrap="square" rtlCol="0">
            <a:spAutoFit/>
          </a:bodyPr>
          <a:lstStyle/>
          <a:p>
            <a:pPr algn="ctr"/>
            <a:r>
              <a:rPr lang="en-GB" sz="800" b="1">
                <a:solidFill>
                  <a:srgbClr val="C00000"/>
                </a:solidFill>
              </a:rPr>
              <a:t>NTBS Go-Live</a:t>
            </a:r>
          </a:p>
        </p:txBody>
      </p:sp>
      <p:sp>
        <p:nvSpPr>
          <p:cNvPr id="46" name="Arrow: Pentagon 62">
            <a:extLst>
              <a:ext uri="{FF2B5EF4-FFF2-40B4-BE49-F238E27FC236}">
                <a16:creationId xmlns:a16="http://schemas.microsoft.com/office/drawing/2014/main" id="{9D7B4ECA-96B2-5162-733D-2A19E433D688}"/>
              </a:ext>
            </a:extLst>
          </p:cNvPr>
          <p:cNvSpPr/>
          <p:nvPr/>
        </p:nvSpPr>
        <p:spPr bwMode="auto">
          <a:xfrm>
            <a:off x="4026937" y="2738439"/>
            <a:ext cx="1411068" cy="382170"/>
          </a:xfrm>
          <a:prstGeom prst="homePlate">
            <a:avLst/>
          </a:prstGeom>
          <a:noFill/>
          <a:ln w="12700" cap="flat" cmpd="sng" algn="ctr">
            <a:solidFill>
              <a:schemeClr val="accent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UAT set up – scripts, testers and schedule sessions</a:t>
            </a:r>
            <a:endPar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57" name="Arrow: Pentagon 62">
            <a:extLst>
              <a:ext uri="{FF2B5EF4-FFF2-40B4-BE49-F238E27FC236}">
                <a16:creationId xmlns:a16="http://schemas.microsoft.com/office/drawing/2014/main" id="{1E1C35F8-29DD-3BEC-57EA-A0AC821F6345}"/>
              </a:ext>
            </a:extLst>
          </p:cNvPr>
          <p:cNvSpPr/>
          <p:nvPr/>
        </p:nvSpPr>
        <p:spPr bwMode="auto">
          <a:xfrm>
            <a:off x="6197353" y="5777827"/>
            <a:ext cx="1411068" cy="382170"/>
          </a:xfrm>
          <a:prstGeom prst="homePlate">
            <a:avLst/>
          </a:prstGeom>
          <a:solidFill>
            <a:schemeClr val="bg1"/>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Cloud training phase 2: </a:t>
            </a:r>
          </a:p>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Service Desk</a:t>
            </a:r>
            <a:endPar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7" name="Arrow: Pentagon 62">
            <a:extLst>
              <a:ext uri="{FF2B5EF4-FFF2-40B4-BE49-F238E27FC236}">
                <a16:creationId xmlns:a16="http://schemas.microsoft.com/office/drawing/2014/main" id="{ABD88BAE-8BEC-6E13-96C3-17C0ABCF10C3}"/>
              </a:ext>
            </a:extLst>
          </p:cNvPr>
          <p:cNvSpPr/>
          <p:nvPr/>
        </p:nvSpPr>
        <p:spPr bwMode="auto">
          <a:xfrm>
            <a:off x="5504446" y="2733394"/>
            <a:ext cx="720030" cy="382171"/>
          </a:xfrm>
          <a:prstGeom prst="homePlate">
            <a:avLst/>
          </a:prstGeom>
          <a:noFill/>
          <a:ln w="12700" cap="flat" cmpd="sng" algn="ctr">
            <a:solidFill>
              <a:schemeClr val="accent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QAT</a:t>
            </a:r>
          </a:p>
        </p:txBody>
      </p:sp>
      <p:sp>
        <p:nvSpPr>
          <p:cNvPr id="51" name="Arrow: Pentagon 62">
            <a:extLst>
              <a:ext uri="{FF2B5EF4-FFF2-40B4-BE49-F238E27FC236}">
                <a16:creationId xmlns:a16="http://schemas.microsoft.com/office/drawing/2014/main" id="{B3FFF60B-4E02-0F31-55A8-34EDDFAD18F4}"/>
              </a:ext>
            </a:extLst>
          </p:cNvPr>
          <p:cNvSpPr/>
          <p:nvPr/>
        </p:nvSpPr>
        <p:spPr bwMode="auto">
          <a:xfrm>
            <a:off x="6236065" y="2733394"/>
            <a:ext cx="1391878" cy="382171"/>
          </a:xfrm>
          <a:prstGeom prst="homePlate">
            <a:avLst/>
          </a:prstGeom>
          <a:noFill/>
          <a:ln w="12700" cap="flat" cmpd="sng" algn="ctr">
            <a:solidFill>
              <a:schemeClr val="accent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dirty="0">
                <a:ln>
                  <a:noFill/>
                </a:ln>
                <a:effectLst/>
                <a:latin typeface="Arial" pitchFamily="-110" charset="0"/>
                <a:ea typeface="ヒラギノ角ゴ ProN W3" pitchFamily="-110" charset="-128"/>
                <a:cs typeface="ヒラギノ角ゴ ProN W3" pitchFamily="-110" charset="-128"/>
                <a:sym typeface="Arial" pitchFamily="-110" charset="0"/>
              </a:rPr>
              <a:t>UAT on Cloud</a:t>
            </a:r>
          </a:p>
        </p:txBody>
      </p:sp>
      <p:sp>
        <p:nvSpPr>
          <p:cNvPr id="69" name="Arrow: Pentagon 62">
            <a:extLst>
              <a:ext uri="{FF2B5EF4-FFF2-40B4-BE49-F238E27FC236}">
                <a16:creationId xmlns:a16="http://schemas.microsoft.com/office/drawing/2014/main" id="{0189C185-8EA0-C4B4-6964-DADFCFBA90FC}"/>
              </a:ext>
            </a:extLst>
          </p:cNvPr>
          <p:cNvSpPr/>
          <p:nvPr/>
        </p:nvSpPr>
        <p:spPr bwMode="auto">
          <a:xfrm>
            <a:off x="1268775" y="1835503"/>
            <a:ext cx="3835036" cy="382170"/>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Prepare data for migration to Staging</a:t>
            </a:r>
          </a:p>
        </p:txBody>
      </p:sp>
      <p:sp>
        <p:nvSpPr>
          <p:cNvPr id="71" name="Arrow: Pentagon 62">
            <a:extLst>
              <a:ext uri="{FF2B5EF4-FFF2-40B4-BE49-F238E27FC236}">
                <a16:creationId xmlns:a16="http://schemas.microsoft.com/office/drawing/2014/main" id="{01FE4CB7-6FCA-5585-9D02-C8F6CF4223B6}"/>
              </a:ext>
            </a:extLst>
          </p:cNvPr>
          <p:cNvSpPr/>
          <p:nvPr/>
        </p:nvSpPr>
        <p:spPr bwMode="auto">
          <a:xfrm>
            <a:off x="6979998" y="5337888"/>
            <a:ext cx="1972274" cy="378050"/>
          </a:xfrm>
          <a:prstGeom prst="homePlate">
            <a:avLst/>
          </a:prstGeom>
          <a:solidFill>
            <a:schemeClr val="bg1"/>
          </a:soli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dirty="0">
                <a:ln>
                  <a:noFill/>
                </a:ln>
                <a:effectLst/>
                <a:latin typeface="Arial" pitchFamily="-110" charset="0"/>
                <a:ea typeface="ヒラギノ角ゴ ProN W3" pitchFamily="-110" charset="-128"/>
                <a:cs typeface="ヒラギノ角ゴ ProN W3" pitchFamily="-110" charset="-128"/>
                <a:sym typeface="Arial" pitchFamily="-110" charset="0"/>
              </a:rPr>
              <a:t>Familiarisation sessions / Lunch &amp; Learns</a:t>
            </a:r>
          </a:p>
        </p:txBody>
      </p:sp>
      <p:sp>
        <p:nvSpPr>
          <p:cNvPr id="72" name="Arrow: Pentagon 62">
            <a:extLst>
              <a:ext uri="{FF2B5EF4-FFF2-40B4-BE49-F238E27FC236}">
                <a16:creationId xmlns:a16="http://schemas.microsoft.com/office/drawing/2014/main" id="{C1B83376-CD6D-055C-1CDC-F8F491F02A67}"/>
              </a:ext>
            </a:extLst>
          </p:cNvPr>
          <p:cNvSpPr/>
          <p:nvPr/>
        </p:nvSpPr>
        <p:spPr bwMode="auto">
          <a:xfrm>
            <a:off x="7600797" y="1835502"/>
            <a:ext cx="718597" cy="382170"/>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Staging dry-run</a:t>
            </a:r>
          </a:p>
        </p:txBody>
      </p:sp>
      <p:sp>
        <p:nvSpPr>
          <p:cNvPr id="9" name="Arrow: Pentagon 62">
            <a:extLst>
              <a:ext uri="{FF2B5EF4-FFF2-40B4-BE49-F238E27FC236}">
                <a16:creationId xmlns:a16="http://schemas.microsoft.com/office/drawing/2014/main" id="{848ACBA5-47AC-894D-4925-8517DBDF6BA7}"/>
              </a:ext>
            </a:extLst>
          </p:cNvPr>
          <p:cNvSpPr/>
          <p:nvPr/>
        </p:nvSpPr>
        <p:spPr bwMode="auto">
          <a:xfrm>
            <a:off x="1268776" y="5160032"/>
            <a:ext cx="9228536" cy="136072"/>
          </a:xfrm>
          <a:prstGeom prst="homePlate">
            <a:avLst/>
          </a:prstGeom>
          <a:solidFill>
            <a:schemeClr val="bg1"/>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Weekly drop-in sessions</a:t>
            </a:r>
          </a:p>
        </p:txBody>
      </p:sp>
      <p:sp>
        <p:nvSpPr>
          <p:cNvPr id="10" name="Arrow: Pentagon 62">
            <a:extLst>
              <a:ext uri="{FF2B5EF4-FFF2-40B4-BE49-F238E27FC236}">
                <a16:creationId xmlns:a16="http://schemas.microsoft.com/office/drawing/2014/main" id="{25FB1189-194A-96FF-57C5-7A6447716123}"/>
              </a:ext>
            </a:extLst>
          </p:cNvPr>
          <p:cNvSpPr/>
          <p:nvPr/>
        </p:nvSpPr>
        <p:spPr bwMode="auto">
          <a:xfrm>
            <a:off x="1274676" y="3199471"/>
            <a:ext cx="1331744"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Engagement Toolkit live</a:t>
            </a:r>
          </a:p>
        </p:txBody>
      </p:sp>
      <p:sp>
        <p:nvSpPr>
          <p:cNvPr id="11" name="Arrow: Pentagon 62">
            <a:extLst>
              <a:ext uri="{FF2B5EF4-FFF2-40B4-BE49-F238E27FC236}">
                <a16:creationId xmlns:a16="http://schemas.microsoft.com/office/drawing/2014/main" id="{FD41BA98-F0F8-E0EE-3A5E-9C7A3D8DDD34}"/>
              </a:ext>
            </a:extLst>
          </p:cNvPr>
          <p:cNvSpPr/>
          <p:nvPr/>
        </p:nvSpPr>
        <p:spPr bwMode="auto">
          <a:xfrm>
            <a:off x="1274676" y="5777827"/>
            <a:ext cx="1411068" cy="382170"/>
          </a:xfrm>
          <a:prstGeom prst="homePlate">
            <a:avLst/>
          </a:prstGeom>
          <a:solidFill>
            <a:schemeClr val="bg1"/>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Build User Communities</a:t>
            </a:r>
            <a:endPar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12" name="Arrow: Pentagon 62">
            <a:extLst>
              <a:ext uri="{FF2B5EF4-FFF2-40B4-BE49-F238E27FC236}">
                <a16:creationId xmlns:a16="http://schemas.microsoft.com/office/drawing/2014/main" id="{8B122EDE-FE50-0FD7-0678-AD697DAD5DFA}"/>
              </a:ext>
            </a:extLst>
          </p:cNvPr>
          <p:cNvSpPr/>
          <p:nvPr/>
        </p:nvSpPr>
        <p:spPr bwMode="auto">
          <a:xfrm>
            <a:off x="1938406" y="3669625"/>
            <a:ext cx="2836259"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dirty="0">
                <a:ln>
                  <a:noFill/>
                </a:ln>
                <a:effectLst/>
                <a:latin typeface="Arial" pitchFamily="-110" charset="0"/>
                <a:ea typeface="ヒラギノ角ゴ ProN W3" pitchFamily="-110" charset="-128"/>
                <a:cs typeface="ヒラギノ角ゴ ProN W3" pitchFamily="-110" charset="-128"/>
                <a:sym typeface="Arial" pitchFamily="-110" charset="0"/>
              </a:rPr>
              <a:t>Multi-channel campaign: awareness and impacts</a:t>
            </a:r>
          </a:p>
        </p:txBody>
      </p:sp>
      <p:sp>
        <p:nvSpPr>
          <p:cNvPr id="14" name="Arrow: Pentagon 62">
            <a:extLst>
              <a:ext uri="{FF2B5EF4-FFF2-40B4-BE49-F238E27FC236}">
                <a16:creationId xmlns:a16="http://schemas.microsoft.com/office/drawing/2014/main" id="{3A0C4777-7285-8721-FF06-4D15AACFA9D5}"/>
              </a:ext>
            </a:extLst>
          </p:cNvPr>
          <p:cNvSpPr/>
          <p:nvPr/>
        </p:nvSpPr>
        <p:spPr bwMode="auto">
          <a:xfrm>
            <a:off x="4019107" y="3216321"/>
            <a:ext cx="1418897"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dirty="0">
                <a:ln>
                  <a:noFill/>
                </a:ln>
                <a:effectLst/>
                <a:latin typeface="Arial" pitchFamily="-110" charset="0"/>
                <a:ea typeface="ヒラギノ角ゴ ProN W3" pitchFamily="-110" charset="-128"/>
                <a:cs typeface="ヒラギノ角ゴ ProN W3" pitchFamily="-110" charset="-128"/>
                <a:sym typeface="Arial" pitchFamily="-110" charset="0"/>
              </a:rPr>
              <a:t>Readiness Pulse check</a:t>
            </a:r>
          </a:p>
        </p:txBody>
      </p:sp>
      <p:sp>
        <p:nvSpPr>
          <p:cNvPr id="15" name="Arrow: Pentagon 62">
            <a:extLst>
              <a:ext uri="{FF2B5EF4-FFF2-40B4-BE49-F238E27FC236}">
                <a16:creationId xmlns:a16="http://schemas.microsoft.com/office/drawing/2014/main" id="{A7C3023E-A84D-58B2-831D-CEBE99FF41A0}"/>
              </a:ext>
            </a:extLst>
          </p:cNvPr>
          <p:cNvSpPr/>
          <p:nvPr/>
        </p:nvSpPr>
        <p:spPr bwMode="auto">
          <a:xfrm>
            <a:off x="7614785" y="3194092"/>
            <a:ext cx="865209"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Readiness Pulse check</a:t>
            </a:r>
          </a:p>
        </p:txBody>
      </p:sp>
      <p:sp>
        <p:nvSpPr>
          <p:cNvPr id="23" name="Arrow: Pentagon 62">
            <a:extLst>
              <a:ext uri="{FF2B5EF4-FFF2-40B4-BE49-F238E27FC236}">
                <a16:creationId xmlns:a16="http://schemas.microsoft.com/office/drawing/2014/main" id="{1EFA696B-471E-2E98-5303-6D30317402E1}"/>
              </a:ext>
            </a:extLst>
          </p:cNvPr>
          <p:cNvSpPr/>
          <p:nvPr/>
        </p:nvSpPr>
        <p:spPr bwMode="auto">
          <a:xfrm>
            <a:off x="4812697" y="3669625"/>
            <a:ext cx="2124108"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Departmental Town Halls campaign</a:t>
            </a:r>
          </a:p>
        </p:txBody>
      </p:sp>
      <p:sp>
        <p:nvSpPr>
          <p:cNvPr id="24" name="Arrow: Pentagon 62">
            <a:extLst>
              <a:ext uri="{FF2B5EF4-FFF2-40B4-BE49-F238E27FC236}">
                <a16:creationId xmlns:a16="http://schemas.microsoft.com/office/drawing/2014/main" id="{80C6CEAA-4119-D247-0D7E-39C238F5EB8C}"/>
              </a:ext>
            </a:extLst>
          </p:cNvPr>
          <p:cNvSpPr/>
          <p:nvPr/>
        </p:nvSpPr>
        <p:spPr bwMode="auto">
          <a:xfrm>
            <a:off x="6973958" y="3669625"/>
            <a:ext cx="1972273"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dirty="0">
                <a:ln>
                  <a:noFill/>
                </a:ln>
                <a:effectLst/>
                <a:latin typeface="Arial" pitchFamily="-110" charset="0"/>
                <a:ea typeface="ヒラギノ角ゴ ProN W3" pitchFamily="-110" charset="-128"/>
                <a:cs typeface="ヒラギノ角ゴ ProN W3" pitchFamily="-110" charset="-128"/>
                <a:sym typeface="Arial" pitchFamily="-110" charset="0"/>
              </a:rPr>
              <a:t>Multi-channel readiness campaign</a:t>
            </a:r>
          </a:p>
        </p:txBody>
      </p:sp>
      <p:sp>
        <p:nvSpPr>
          <p:cNvPr id="36" name="Triangle 35">
            <a:extLst>
              <a:ext uri="{FF2B5EF4-FFF2-40B4-BE49-F238E27FC236}">
                <a16:creationId xmlns:a16="http://schemas.microsoft.com/office/drawing/2014/main" id="{4D6BE9B4-FE1A-BFDA-AD9A-34D05BFEA650}"/>
              </a:ext>
            </a:extLst>
          </p:cNvPr>
          <p:cNvSpPr/>
          <p:nvPr/>
        </p:nvSpPr>
        <p:spPr>
          <a:xfrm>
            <a:off x="5022824" y="4084664"/>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a:extLst>
              <a:ext uri="{FF2B5EF4-FFF2-40B4-BE49-F238E27FC236}">
                <a16:creationId xmlns:a16="http://schemas.microsoft.com/office/drawing/2014/main" id="{F2BD9A31-2765-3B6D-ABDB-902CC4A38568}"/>
              </a:ext>
            </a:extLst>
          </p:cNvPr>
          <p:cNvSpPr txBox="1"/>
          <p:nvPr/>
        </p:nvSpPr>
        <p:spPr>
          <a:xfrm>
            <a:off x="4812696" y="4215643"/>
            <a:ext cx="621805" cy="338554"/>
          </a:xfrm>
          <a:prstGeom prst="rect">
            <a:avLst/>
          </a:prstGeom>
          <a:noFill/>
        </p:spPr>
        <p:txBody>
          <a:bodyPr wrap="square" rtlCol="0">
            <a:spAutoFit/>
          </a:bodyPr>
          <a:lstStyle/>
          <a:p>
            <a:pPr algn="ctr"/>
            <a:r>
              <a:rPr lang="en-GB" sz="800" dirty="0"/>
              <a:t>DAS town hall</a:t>
            </a:r>
          </a:p>
        </p:txBody>
      </p:sp>
      <p:sp>
        <p:nvSpPr>
          <p:cNvPr id="41" name="Triangle 40">
            <a:extLst>
              <a:ext uri="{FF2B5EF4-FFF2-40B4-BE49-F238E27FC236}">
                <a16:creationId xmlns:a16="http://schemas.microsoft.com/office/drawing/2014/main" id="{2E0DFFDB-A843-F8D3-5DF5-6853DCB98DED}"/>
              </a:ext>
            </a:extLst>
          </p:cNvPr>
          <p:cNvSpPr/>
          <p:nvPr/>
        </p:nvSpPr>
        <p:spPr>
          <a:xfrm>
            <a:off x="2138134"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TextBox 42">
            <a:extLst>
              <a:ext uri="{FF2B5EF4-FFF2-40B4-BE49-F238E27FC236}">
                <a16:creationId xmlns:a16="http://schemas.microsoft.com/office/drawing/2014/main" id="{4B57D185-1E3B-0749-E500-0D1DEA22F67B}"/>
              </a:ext>
            </a:extLst>
          </p:cNvPr>
          <p:cNvSpPr txBox="1"/>
          <p:nvPr/>
        </p:nvSpPr>
        <p:spPr>
          <a:xfrm>
            <a:off x="1722401" y="4251004"/>
            <a:ext cx="1030455" cy="215444"/>
          </a:xfrm>
          <a:prstGeom prst="rect">
            <a:avLst/>
          </a:prstGeom>
          <a:noFill/>
        </p:spPr>
        <p:txBody>
          <a:bodyPr wrap="square" rtlCol="0">
            <a:spAutoFit/>
          </a:bodyPr>
          <a:lstStyle/>
          <a:p>
            <a:pPr algn="ctr"/>
            <a:r>
              <a:rPr lang="en-GB" sz="800"/>
              <a:t>Tech town hall</a:t>
            </a:r>
          </a:p>
        </p:txBody>
      </p:sp>
      <p:sp>
        <p:nvSpPr>
          <p:cNvPr id="45" name="Triangle 44">
            <a:extLst>
              <a:ext uri="{FF2B5EF4-FFF2-40B4-BE49-F238E27FC236}">
                <a16:creationId xmlns:a16="http://schemas.microsoft.com/office/drawing/2014/main" id="{A7A37E8D-8B9F-B97C-8E7A-358E7E4D1758}"/>
              </a:ext>
            </a:extLst>
          </p:cNvPr>
          <p:cNvSpPr/>
          <p:nvPr/>
        </p:nvSpPr>
        <p:spPr>
          <a:xfrm>
            <a:off x="1591064"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TextBox 46">
            <a:extLst>
              <a:ext uri="{FF2B5EF4-FFF2-40B4-BE49-F238E27FC236}">
                <a16:creationId xmlns:a16="http://schemas.microsoft.com/office/drawing/2014/main" id="{0F46FDA3-47AC-A968-E874-F0E75099DD79}"/>
              </a:ext>
            </a:extLst>
          </p:cNvPr>
          <p:cNvSpPr txBox="1"/>
          <p:nvPr/>
        </p:nvSpPr>
        <p:spPr>
          <a:xfrm>
            <a:off x="1175331" y="4251004"/>
            <a:ext cx="1030455" cy="215444"/>
          </a:xfrm>
          <a:prstGeom prst="rect">
            <a:avLst/>
          </a:prstGeom>
          <a:noFill/>
        </p:spPr>
        <p:txBody>
          <a:bodyPr wrap="square" rtlCol="0">
            <a:spAutoFit/>
          </a:bodyPr>
          <a:lstStyle/>
          <a:p>
            <a:pPr algn="ctr"/>
            <a:r>
              <a:rPr lang="en-GB" sz="800"/>
              <a:t>SLT</a:t>
            </a:r>
          </a:p>
        </p:txBody>
      </p:sp>
      <p:sp>
        <p:nvSpPr>
          <p:cNvPr id="48" name="Triangle 47">
            <a:extLst>
              <a:ext uri="{FF2B5EF4-FFF2-40B4-BE49-F238E27FC236}">
                <a16:creationId xmlns:a16="http://schemas.microsoft.com/office/drawing/2014/main" id="{0A6B2284-0D38-B610-4BCE-02C0B1BC91D3}"/>
              </a:ext>
            </a:extLst>
          </p:cNvPr>
          <p:cNvSpPr/>
          <p:nvPr/>
        </p:nvSpPr>
        <p:spPr>
          <a:xfrm>
            <a:off x="2814572"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TextBox 48">
            <a:extLst>
              <a:ext uri="{FF2B5EF4-FFF2-40B4-BE49-F238E27FC236}">
                <a16:creationId xmlns:a16="http://schemas.microsoft.com/office/drawing/2014/main" id="{9031E932-A29A-303A-C08E-B9E81BEF8218}"/>
              </a:ext>
            </a:extLst>
          </p:cNvPr>
          <p:cNvSpPr txBox="1"/>
          <p:nvPr/>
        </p:nvSpPr>
        <p:spPr>
          <a:xfrm>
            <a:off x="2398839" y="4251004"/>
            <a:ext cx="1030455" cy="338554"/>
          </a:xfrm>
          <a:prstGeom prst="rect">
            <a:avLst/>
          </a:prstGeom>
          <a:noFill/>
        </p:spPr>
        <p:txBody>
          <a:bodyPr wrap="square" rtlCol="0">
            <a:spAutoFit/>
          </a:bodyPr>
          <a:lstStyle/>
          <a:p>
            <a:pPr algn="ctr"/>
            <a:r>
              <a:rPr lang="en-GB" sz="800"/>
              <a:t>UC/leader Briefings</a:t>
            </a:r>
          </a:p>
        </p:txBody>
      </p:sp>
      <p:sp>
        <p:nvSpPr>
          <p:cNvPr id="50" name="Arrow: Pentagon 62">
            <a:extLst>
              <a:ext uri="{FF2B5EF4-FFF2-40B4-BE49-F238E27FC236}">
                <a16:creationId xmlns:a16="http://schemas.microsoft.com/office/drawing/2014/main" id="{E3167350-46FE-B609-F9C8-DA22C59ED936}"/>
              </a:ext>
            </a:extLst>
          </p:cNvPr>
          <p:cNvSpPr/>
          <p:nvPr/>
        </p:nvSpPr>
        <p:spPr bwMode="auto">
          <a:xfrm>
            <a:off x="4775530" y="5333768"/>
            <a:ext cx="2171999" cy="382170"/>
          </a:xfrm>
          <a:prstGeom prst="homePlate">
            <a:avLst/>
          </a:prstGeom>
          <a:solidFill>
            <a:schemeClr val="bg1"/>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Supplementary learning: apps, plug-ins and integrations</a:t>
            </a:r>
          </a:p>
        </p:txBody>
      </p:sp>
      <p:cxnSp>
        <p:nvCxnSpPr>
          <p:cNvPr id="4" name="Straight Connector 3">
            <a:extLst>
              <a:ext uri="{FF2B5EF4-FFF2-40B4-BE49-F238E27FC236}">
                <a16:creationId xmlns:a16="http://schemas.microsoft.com/office/drawing/2014/main" id="{96FD469D-99A2-8B95-3975-529BD3528966}"/>
              </a:ext>
            </a:extLst>
          </p:cNvPr>
          <p:cNvCxnSpPr/>
          <p:nvPr/>
        </p:nvCxnSpPr>
        <p:spPr>
          <a:xfrm>
            <a:off x="5122320" y="1805825"/>
            <a:ext cx="0" cy="4467257"/>
          </a:xfrm>
          <a:prstGeom prst="line">
            <a:avLst/>
          </a:prstGeom>
          <a:ln w="1905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1C25031C-9F38-0408-7694-78A0C5784368}"/>
              </a:ext>
            </a:extLst>
          </p:cNvPr>
          <p:cNvCxnSpPr/>
          <p:nvPr/>
        </p:nvCxnSpPr>
        <p:spPr>
          <a:xfrm>
            <a:off x="8308508" y="1805825"/>
            <a:ext cx="0" cy="4467257"/>
          </a:xfrm>
          <a:prstGeom prst="line">
            <a:avLst/>
          </a:prstGeom>
          <a:ln w="1905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69144B97-AC6A-0445-4B08-A75BA8ABA9D3}"/>
              </a:ext>
            </a:extLst>
          </p:cNvPr>
          <p:cNvCxnSpPr/>
          <p:nvPr/>
        </p:nvCxnSpPr>
        <p:spPr>
          <a:xfrm>
            <a:off x="7589911" y="1805825"/>
            <a:ext cx="0" cy="4467257"/>
          </a:xfrm>
          <a:prstGeom prst="line">
            <a:avLst/>
          </a:prstGeom>
          <a:ln w="1905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EE8BDC10-C1A8-188E-C769-98E843E01FC1}"/>
              </a:ext>
            </a:extLst>
          </p:cNvPr>
          <p:cNvSpPr txBox="1"/>
          <p:nvPr/>
        </p:nvSpPr>
        <p:spPr>
          <a:xfrm>
            <a:off x="4695387" y="6214499"/>
            <a:ext cx="832733" cy="215444"/>
          </a:xfrm>
          <a:prstGeom prst="rect">
            <a:avLst/>
          </a:prstGeom>
          <a:noFill/>
        </p:spPr>
        <p:txBody>
          <a:bodyPr wrap="square" rtlCol="0">
            <a:spAutoFit/>
          </a:bodyPr>
          <a:lstStyle/>
          <a:p>
            <a:pPr algn="ctr"/>
            <a:r>
              <a:rPr lang="en-GB" sz="800" b="1">
                <a:solidFill>
                  <a:srgbClr val="FFC000"/>
                </a:solidFill>
              </a:rPr>
              <a:t>Check-Point</a:t>
            </a:r>
          </a:p>
        </p:txBody>
      </p:sp>
      <p:sp>
        <p:nvSpPr>
          <p:cNvPr id="56" name="TextBox 55">
            <a:extLst>
              <a:ext uri="{FF2B5EF4-FFF2-40B4-BE49-F238E27FC236}">
                <a16:creationId xmlns:a16="http://schemas.microsoft.com/office/drawing/2014/main" id="{E76D7EF9-6EC1-B85D-4DE3-FF064937EA0F}"/>
              </a:ext>
            </a:extLst>
          </p:cNvPr>
          <p:cNvSpPr txBox="1"/>
          <p:nvPr/>
        </p:nvSpPr>
        <p:spPr>
          <a:xfrm>
            <a:off x="7173046" y="6214499"/>
            <a:ext cx="832733" cy="215444"/>
          </a:xfrm>
          <a:prstGeom prst="rect">
            <a:avLst/>
          </a:prstGeom>
          <a:noFill/>
        </p:spPr>
        <p:txBody>
          <a:bodyPr wrap="square" rtlCol="0">
            <a:spAutoFit/>
          </a:bodyPr>
          <a:lstStyle/>
          <a:p>
            <a:pPr algn="ctr"/>
            <a:r>
              <a:rPr lang="en-GB" sz="800" b="1">
                <a:solidFill>
                  <a:srgbClr val="FFC000"/>
                </a:solidFill>
              </a:rPr>
              <a:t>Check-Point</a:t>
            </a:r>
          </a:p>
        </p:txBody>
      </p:sp>
      <p:sp>
        <p:nvSpPr>
          <p:cNvPr id="58" name="TextBox 57">
            <a:extLst>
              <a:ext uri="{FF2B5EF4-FFF2-40B4-BE49-F238E27FC236}">
                <a16:creationId xmlns:a16="http://schemas.microsoft.com/office/drawing/2014/main" id="{6205C0AB-19A1-D1F7-4A8D-163D7A07DCCE}"/>
              </a:ext>
            </a:extLst>
          </p:cNvPr>
          <p:cNvSpPr txBox="1"/>
          <p:nvPr/>
        </p:nvSpPr>
        <p:spPr>
          <a:xfrm>
            <a:off x="7911315" y="6214499"/>
            <a:ext cx="832733" cy="215444"/>
          </a:xfrm>
          <a:prstGeom prst="rect">
            <a:avLst/>
          </a:prstGeom>
          <a:noFill/>
        </p:spPr>
        <p:txBody>
          <a:bodyPr wrap="square" rtlCol="0">
            <a:spAutoFit/>
          </a:bodyPr>
          <a:lstStyle/>
          <a:p>
            <a:pPr algn="ctr"/>
            <a:r>
              <a:rPr lang="en-GB" sz="800" b="1" dirty="0">
                <a:solidFill>
                  <a:srgbClr val="FFC000"/>
                </a:solidFill>
              </a:rPr>
              <a:t>GO/NO-GO</a:t>
            </a:r>
          </a:p>
        </p:txBody>
      </p:sp>
      <p:sp>
        <p:nvSpPr>
          <p:cNvPr id="44" name="Rectangle 43">
            <a:extLst>
              <a:ext uri="{FF2B5EF4-FFF2-40B4-BE49-F238E27FC236}">
                <a16:creationId xmlns:a16="http://schemas.microsoft.com/office/drawing/2014/main" id="{0A2C58A2-1715-2979-52C2-810460848FBB}"/>
              </a:ext>
            </a:extLst>
          </p:cNvPr>
          <p:cNvSpPr/>
          <p:nvPr/>
        </p:nvSpPr>
        <p:spPr>
          <a:xfrm>
            <a:off x="9684489" y="1799346"/>
            <a:ext cx="134171" cy="445393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wordArtVert" rtlCol="0" anchor="ctr"/>
          <a:lstStyle/>
          <a:p>
            <a:pPr algn="ctr"/>
            <a:r>
              <a:rPr lang="en-GB" sz="1200"/>
              <a:t>MIGRATION</a:t>
            </a:r>
          </a:p>
        </p:txBody>
      </p:sp>
      <p:sp>
        <p:nvSpPr>
          <p:cNvPr id="13" name="Arrow: Pentagon 62">
            <a:extLst>
              <a:ext uri="{FF2B5EF4-FFF2-40B4-BE49-F238E27FC236}">
                <a16:creationId xmlns:a16="http://schemas.microsoft.com/office/drawing/2014/main" id="{C734320C-38E5-99B5-79AD-50A71DE67E2B}"/>
              </a:ext>
            </a:extLst>
          </p:cNvPr>
          <p:cNvSpPr/>
          <p:nvPr/>
        </p:nvSpPr>
        <p:spPr bwMode="auto">
          <a:xfrm>
            <a:off x="9145245" y="3669625"/>
            <a:ext cx="1324536"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Go-live comms campaign</a:t>
            </a:r>
          </a:p>
        </p:txBody>
      </p:sp>
      <p:sp>
        <p:nvSpPr>
          <p:cNvPr id="16" name="Arrow: Pentagon 62">
            <a:extLst>
              <a:ext uri="{FF2B5EF4-FFF2-40B4-BE49-F238E27FC236}">
                <a16:creationId xmlns:a16="http://schemas.microsoft.com/office/drawing/2014/main" id="{9556E521-21BE-97CC-2BED-78AE1928674B}"/>
              </a:ext>
            </a:extLst>
          </p:cNvPr>
          <p:cNvSpPr/>
          <p:nvPr/>
        </p:nvSpPr>
        <p:spPr bwMode="auto">
          <a:xfrm>
            <a:off x="9151548" y="3194092"/>
            <a:ext cx="1549160"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dirty="0">
                <a:ln>
                  <a:noFill/>
                </a:ln>
                <a:effectLst/>
                <a:latin typeface="Arial" pitchFamily="-110" charset="0"/>
                <a:ea typeface="ヒラギノ角ゴ ProN W3" pitchFamily="-110" charset="-128"/>
                <a:cs typeface="ヒラギノ角ゴ ProN W3" pitchFamily="-110" charset="-128"/>
                <a:sym typeface="Arial" pitchFamily="-110" charset="0"/>
              </a:rPr>
              <a:t>User feedback survey</a:t>
            </a:r>
          </a:p>
        </p:txBody>
      </p:sp>
      <p:sp>
        <p:nvSpPr>
          <p:cNvPr id="17" name="Triangle 16">
            <a:extLst>
              <a:ext uri="{FF2B5EF4-FFF2-40B4-BE49-F238E27FC236}">
                <a16:creationId xmlns:a16="http://schemas.microsoft.com/office/drawing/2014/main" id="{35B8FF3D-D345-6CE4-68CE-813248951D89}"/>
              </a:ext>
            </a:extLst>
          </p:cNvPr>
          <p:cNvSpPr/>
          <p:nvPr/>
        </p:nvSpPr>
        <p:spPr>
          <a:xfrm>
            <a:off x="5669842"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CFA79A3B-8E3B-26EC-4347-01B7E1E6CD11}"/>
              </a:ext>
            </a:extLst>
          </p:cNvPr>
          <p:cNvSpPr txBox="1"/>
          <p:nvPr/>
        </p:nvSpPr>
        <p:spPr>
          <a:xfrm>
            <a:off x="5300048" y="4251004"/>
            <a:ext cx="931096" cy="338554"/>
          </a:xfrm>
          <a:prstGeom prst="rect">
            <a:avLst/>
          </a:prstGeom>
          <a:noFill/>
        </p:spPr>
        <p:txBody>
          <a:bodyPr wrap="square" rtlCol="0">
            <a:spAutoFit/>
          </a:bodyPr>
          <a:lstStyle/>
          <a:p>
            <a:pPr algn="ctr"/>
            <a:r>
              <a:rPr lang="en-GB" sz="800"/>
              <a:t>SLT readiness update</a:t>
            </a:r>
          </a:p>
        </p:txBody>
      </p:sp>
      <p:sp>
        <p:nvSpPr>
          <p:cNvPr id="20" name="Triangle 19">
            <a:extLst>
              <a:ext uri="{FF2B5EF4-FFF2-40B4-BE49-F238E27FC236}">
                <a16:creationId xmlns:a16="http://schemas.microsoft.com/office/drawing/2014/main" id="{71B7734E-CDCC-8E7A-332E-70D8709C796C}"/>
              </a:ext>
            </a:extLst>
          </p:cNvPr>
          <p:cNvSpPr/>
          <p:nvPr/>
        </p:nvSpPr>
        <p:spPr>
          <a:xfrm>
            <a:off x="10158795"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B0BA9B88-1FAD-0600-B399-88BAD3E2B5F9}"/>
              </a:ext>
            </a:extLst>
          </p:cNvPr>
          <p:cNvSpPr txBox="1"/>
          <p:nvPr/>
        </p:nvSpPr>
        <p:spPr>
          <a:xfrm>
            <a:off x="9789001" y="4238042"/>
            <a:ext cx="931096" cy="215444"/>
          </a:xfrm>
          <a:prstGeom prst="rect">
            <a:avLst/>
          </a:prstGeom>
          <a:noFill/>
        </p:spPr>
        <p:txBody>
          <a:bodyPr wrap="square" rtlCol="0">
            <a:spAutoFit/>
          </a:bodyPr>
          <a:lstStyle/>
          <a:p>
            <a:pPr algn="ctr"/>
            <a:r>
              <a:rPr lang="en-GB" sz="800"/>
              <a:t>Feedback focus</a:t>
            </a:r>
          </a:p>
        </p:txBody>
      </p:sp>
      <p:sp>
        <p:nvSpPr>
          <p:cNvPr id="73" name="Arrow: Pentagon 62">
            <a:extLst>
              <a:ext uri="{FF2B5EF4-FFF2-40B4-BE49-F238E27FC236}">
                <a16:creationId xmlns:a16="http://schemas.microsoft.com/office/drawing/2014/main" id="{0193D92D-5586-6AEA-82E0-3A086F80BE21}"/>
              </a:ext>
            </a:extLst>
          </p:cNvPr>
          <p:cNvSpPr/>
          <p:nvPr/>
        </p:nvSpPr>
        <p:spPr bwMode="auto">
          <a:xfrm>
            <a:off x="9151547" y="1854784"/>
            <a:ext cx="1238821" cy="382170"/>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Technical hyper-care</a:t>
            </a:r>
          </a:p>
        </p:txBody>
      </p:sp>
      <p:sp>
        <p:nvSpPr>
          <p:cNvPr id="22" name="Triangle 21">
            <a:extLst>
              <a:ext uri="{FF2B5EF4-FFF2-40B4-BE49-F238E27FC236}">
                <a16:creationId xmlns:a16="http://schemas.microsoft.com/office/drawing/2014/main" id="{69D7D5A2-7109-7454-83A6-D3B83043E6F8}"/>
              </a:ext>
            </a:extLst>
          </p:cNvPr>
          <p:cNvSpPr/>
          <p:nvPr/>
        </p:nvSpPr>
        <p:spPr>
          <a:xfrm>
            <a:off x="8515945"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B139BACF-BE45-5C0F-4859-01B10DE4DAC9}"/>
              </a:ext>
            </a:extLst>
          </p:cNvPr>
          <p:cNvSpPr txBox="1"/>
          <p:nvPr/>
        </p:nvSpPr>
        <p:spPr>
          <a:xfrm>
            <a:off x="8146151" y="4251004"/>
            <a:ext cx="931096" cy="338554"/>
          </a:xfrm>
          <a:prstGeom prst="rect">
            <a:avLst/>
          </a:prstGeom>
          <a:noFill/>
        </p:spPr>
        <p:txBody>
          <a:bodyPr wrap="square" rtlCol="0">
            <a:spAutoFit/>
          </a:bodyPr>
          <a:lstStyle/>
          <a:p>
            <a:pPr algn="ctr"/>
            <a:r>
              <a:rPr lang="en-GB" sz="800"/>
              <a:t>UC/leader briefings</a:t>
            </a:r>
          </a:p>
        </p:txBody>
      </p:sp>
      <p:sp>
        <p:nvSpPr>
          <p:cNvPr id="26" name="Triangle 25">
            <a:extLst>
              <a:ext uri="{FF2B5EF4-FFF2-40B4-BE49-F238E27FC236}">
                <a16:creationId xmlns:a16="http://schemas.microsoft.com/office/drawing/2014/main" id="{65FAB81A-EDB4-3FE3-6B09-D452C97FDB49}"/>
              </a:ext>
            </a:extLst>
          </p:cNvPr>
          <p:cNvSpPr/>
          <p:nvPr/>
        </p:nvSpPr>
        <p:spPr>
          <a:xfrm>
            <a:off x="6390081"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a:extLst>
              <a:ext uri="{FF2B5EF4-FFF2-40B4-BE49-F238E27FC236}">
                <a16:creationId xmlns:a16="http://schemas.microsoft.com/office/drawing/2014/main" id="{1F4D7A33-F690-674A-1425-CC62F6563239}"/>
              </a:ext>
            </a:extLst>
          </p:cNvPr>
          <p:cNvSpPr txBox="1"/>
          <p:nvPr/>
        </p:nvSpPr>
        <p:spPr>
          <a:xfrm>
            <a:off x="6020287" y="4251004"/>
            <a:ext cx="931096" cy="338554"/>
          </a:xfrm>
          <a:prstGeom prst="rect">
            <a:avLst/>
          </a:prstGeom>
          <a:noFill/>
        </p:spPr>
        <p:txBody>
          <a:bodyPr wrap="square" rtlCol="0">
            <a:spAutoFit/>
          </a:bodyPr>
          <a:lstStyle/>
          <a:p>
            <a:pPr algn="ctr"/>
            <a:r>
              <a:rPr lang="en-GB" sz="800"/>
              <a:t>UC/leader briefings</a:t>
            </a:r>
          </a:p>
        </p:txBody>
      </p:sp>
      <p:sp>
        <p:nvSpPr>
          <p:cNvPr id="28" name="Triangle 27">
            <a:extLst>
              <a:ext uri="{FF2B5EF4-FFF2-40B4-BE49-F238E27FC236}">
                <a16:creationId xmlns:a16="http://schemas.microsoft.com/office/drawing/2014/main" id="{900DA13A-D777-6B82-0DA8-C3D6C14BDB2F}"/>
              </a:ext>
            </a:extLst>
          </p:cNvPr>
          <p:cNvSpPr/>
          <p:nvPr/>
        </p:nvSpPr>
        <p:spPr>
          <a:xfrm>
            <a:off x="7792734"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0C8445AC-EB11-7946-CBC5-C0C7806F0CBF}"/>
              </a:ext>
            </a:extLst>
          </p:cNvPr>
          <p:cNvSpPr txBox="1"/>
          <p:nvPr/>
        </p:nvSpPr>
        <p:spPr>
          <a:xfrm>
            <a:off x="7377001" y="4251004"/>
            <a:ext cx="1030455" cy="215444"/>
          </a:xfrm>
          <a:prstGeom prst="rect">
            <a:avLst/>
          </a:prstGeom>
          <a:noFill/>
        </p:spPr>
        <p:txBody>
          <a:bodyPr wrap="square" rtlCol="0">
            <a:spAutoFit/>
          </a:bodyPr>
          <a:lstStyle/>
          <a:p>
            <a:pPr algn="ctr"/>
            <a:r>
              <a:rPr lang="en-GB" sz="800"/>
              <a:t>Tech town hall</a:t>
            </a:r>
          </a:p>
        </p:txBody>
      </p:sp>
      <p:sp>
        <p:nvSpPr>
          <p:cNvPr id="30" name="Triangle 29">
            <a:extLst>
              <a:ext uri="{FF2B5EF4-FFF2-40B4-BE49-F238E27FC236}">
                <a16:creationId xmlns:a16="http://schemas.microsoft.com/office/drawing/2014/main" id="{53878902-0661-D81C-CFA6-AAB4D8BF4566}"/>
              </a:ext>
            </a:extLst>
          </p:cNvPr>
          <p:cNvSpPr/>
          <p:nvPr/>
        </p:nvSpPr>
        <p:spPr>
          <a:xfrm>
            <a:off x="7099762"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a:extLst>
              <a:ext uri="{FF2B5EF4-FFF2-40B4-BE49-F238E27FC236}">
                <a16:creationId xmlns:a16="http://schemas.microsoft.com/office/drawing/2014/main" id="{CD2CD7E0-0310-C886-26AC-F0211E62AADD}"/>
              </a:ext>
            </a:extLst>
          </p:cNvPr>
          <p:cNvSpPr txBox="1"/>
          <p:nvPr/>
        </p:nvSpPr>
        <p:spPr>
          <a:xfrm>
            <a:off x="6729968" y="4251004"/>
            <a:ext cx="931096" cy="338554"/>
          </a:xfrm>
          <a:prstGeom prst="rect">
            <a:avLst/>
          </a:prstGeom>
          <a:noFill/>
        </p:spPr>
        <p:txBody>
          <a:bodyPr wrap="square" rtlCol="0">
            <a:spAutoFit/>
          </a:bodyPr>
          <a:lstStyle/>
          <a:p>
            <a:pPr algn="ctr"/>
            <a:r>
              <a:rPr lang="en-GB" sz="800"/>
              <a:t>Readiness briefings</a:t>
            </a:r>
          </a:p>
        </p:txBody>
      </p:sp>
      <p:sp>
        <p:nvSpPr>
          <p:cNvPr id="3" name="Arrow: Pentagon 62">
            <a:extLst>
              <a:ext uri="{FF2B5EF4-FFF2-40B4-BE49-F238E27FC236}">
                <a16:creationId xmlns:a16="http://schemas.microsoft.com/office/drawing/2014/main" id="{1FDB8730-1AC0-1C69-55A9-3CF83AFA83BD}"/>
              </a:ext>
            </a:extLst>
          </p:cNvPr>
          <p:cNvSpPr/>
          <p:nvPr/>
        </p:nvSpPr>
        <p:spPr bwMode="auto">
          <a:xfrm>
            <a:off x="10683701" y="3188563"/>
            <a:ext cx="1206714" cy="886759"/>
          </a:xfrm>
          <a:prstGeom prst="homePlate">
            <a:avLst/>
          </a:prstGeom>
          <a:solidFill>
            <a:schemeClr val="bg1"/>
          </a:solidFill>
          <a:ln w="12700" cap="flat" cmpd="sng" algn="ctr">
            <a:solidFill>
              <a:schemeClr val="accent3"/>
            </a:solidFill>
            <a:prstDash val="sysDash"/>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dirty="0">
                <a:ln>
                  <a:noFill/>
                </a:ln>
                <a:effectLst/>
                <a:latin typeface="Arial" pitchFamily="-110" charset="0"/>
                <a:ea typeface="ヒラギノ角ゴ ProN W3" pitchFamily="-110" charset="-128"/>
                <a:cs typeface="ヒラギノ角ゴ ProN W3" pitchFamily="-110" charset="-128"/>
                <a:sym typeface="Arial" pitchFamily="-110" charset="0"/>
              </a:rPr>
              <a:t>Change management playbook: transition planning and handover</a:t>
            </a:r>
          </a:p>
        </p:txBody>
      </p:sp>
      <p:sp>
        <p:nvSpPr>
          <p:cNvPr id="54" name="Arrow: Pentagon 62">
            <a:extLst>
              <a:ext uri="{FF2B5EF4-FFF2-40B4-BE49-F238E27FC236}">
                <a16:creationId xmlns:a16="http://schemas.microsoft.com/office/drawing/2014/main" id="{F8F37400-0F0B-8DFB-996C-F96F2C3D6CAC}"/>
              </a:ext>
            </a:extLst>
          </p:cNvPr>
          <p:cNvSpPr/>
          <p:nvPr/>
        </p:nvSpPr>
        <p:spPr bwMode="auto">
          <a:xfrm>
            <a:off x="10720096" y="5333768"/>
            <a:ext cx="1170319" cy="382170"/>
          </a:xfrm>
          <a:prstGeom prst="homePlate">
            <a:avLst/>
          </a:prstGeom>
          <a:solidFill>
            <a:schemeClr val="bg1"/>
          </a:solidFill>
          <a:ln w="12700" cap="flat" cmpd="sng" algn="ctr">
            <a:solidFill>
              <a:srgbClr val="FF0000"/>
            </a:solidFill>
            <a:prstDash val="sysDash"/>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dirty="0">
                <a:ln>
                  <a:noFill/>
                </a:ln>
                <a:effectLst/>
                <a:latin typeface="Arial" pitchFamily="-110" charset="0"/>
                <a:ea typeface="ヒラギノ角ゴ ProN W3" pitchFamily="-110" charset="-128"/>
                <a:cs typeface="ヒラギノ角ゴ ProN W3" pitchFamily="-110" charset="-128"/>
                <a:sym typeface="Arial" pitchFamily="-110" charset="0"/>
              </a:rPr>
              <a:t>New support model live?</a:t>
            </a:r>
          </a:p>
        </p:txBody>
      </p:sp>
      <p:sp>
        <p:nvSpPr>
          <p:cNvPr id="8" name="Arrow: Pentagon 62">
            <a:extLst>
              <a:ext uri="{FF2B5EF4-FFF2-40B4-BE49-F238E27FC236}">
                <a16:creationId xmlns:a16="http://schemas.microsoft.com/office/drawing/2014/main" id="{E8E8D76D-2AF2-9F9B-DC5C-A766EE793EAE}"/>
              </a:ext>
            </a:extLst>
          </p:cNvPr>
          <p:cNvSpPr/>
          <p:nvPr/>
        </p:nvSpPr>
        <p:spPr bwMode="auto">
          <a:xfrm>
            <a:off x="1272148" y="2286899"/>
            <a:ext cx="10618259" cy="382170"/>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Change freeze – level 1</a:t>
            </a:r>
          </a:p>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N</a:t>
            </a: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o new configuration items (custom fields, workflow automations, scripts and add-ins), new users must be added to active directory, new projects must be verified</a:t>
            </a:r>
          </a:p>
        </p:txBody>
      </p:sp>
    </p:spTree>
    <p:extLst>
      <p:ext uri="{BB962C8B-B14F-4D97-AF65-F5344CB8AC3E}">
        <p14:creationId xmlns:p14="http://schemas.microsoft.com/office/powerpoint/2010/main" val="20101881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E9398-4D5C-6D61-A591-6432567B541B}"/>
              </a:ext>
            </a:extLst>
          </p:cNvPr>
          <p:cNvSpPr>
            <a:spLocks noGrp="1"/>
          </p:cNvSpPr>
          <p:nvPr>
            <p:ph type="ctrTitle"/>
          </p:nvPr>
        </p:nvSpPr>
        <p:spPr/>
        <p:txBody>
          <a:bodyPr/>
          <a:lstStyle/>
          <a:p>
            <a:r>
              <a:rPr lang="en-GB"/>
              <a:t>Impacted Persona Groups</a:t>
            </a:r>
          </a:p>
        </p:txBody>
      </p:sp>
    </p:spTree>
    <p:extLst>
      <p:ext uri="{BB962C8B-B14F-4D97-AF65-F5344CB8AC3E}">
        <p14:creationId xmlns:p14="http://schemas.microsoft.com/office/powerpoint/2010/main" val="5805256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63B87-3862-6ADD-4A99-E1BD2DC94060}"/>
              </a:ext>
            </a:extLst>
          </p:cNvPr>
          <p:cNvSpPr>
            <a:spLocks noGrp="1"/>
          </p:cNvSpPr>
          <p:nvPr>
            <p:ph type="title"/>
          </p:nvPr>
        </p:nvSpPr>
        <p:spPr/>
        <p:txBody>
          <a:bodyPr>
            <a:normAutofit/>
          </a:bodyPr>
          <a:lstStyle/>
          <a:p>
            <a:r>
              <a:rPr lang="en-GB"/>
              <a:t>Introduction to Personas</a:t>
            </a:r>
            <a:br>
              <a:rPr lang="en-GB"/>
            </a:br>
            <a:r>
              <a:rPr lang="en-GB" sz="2400"/>
              <a:t>What is a Persona and how do they help us?</a:t>
            </a:r>
          </a:p>
        </p:txBody>
      </p:sp>
      <p:sp>
        <p:nvSpPr>
          <p:cNvPr id="5" name="Slide Number Placeholder 4">
            <a:extLst>
              <a:ext uri="{FF2B5EF4-FFF2-40B4-BE49-F238E27FC236}">
                <a16:creationId xmlns:a16="http://schemas.microsoft.com/office/drawing/2014/main" id="{D90E7675-21BB-16FF-F01F-4697A9868F4B}"/>
              </a:ext>
            </a:extLst>
          </p:cNvPr>
          <p:cNvSpPr>
            <a:spLocks noGrp="1"/>
          </p:cNvSpPr>
          <p:nvPr>
            <p:ph type="sldNum" sz="quarter" idx="11"/>
          </p:nvPr>
        </p:nvSpPr>
        <p:spPr/>
        <p:txBody>
          <a:bodyPr/>
          <a:lstStyle/>
          <a:p>
            <a:fld id="{344369E4-5DE7-46E5-874E-4FD437973785}" type="slidenum">
              <a:rPr lang="en-GB" smtClean="0"/>
              <a:pPr/>
              <a:t>16</a:t>
            </a:fld>
            <a:endParaRPr lang="en-GB" sz="1400"/>
          </a:p>
        </p:txBody>
      </p:sp>
      <p:pic>
        <p:nvPicPr>
          <p:cNvPr id="6" name="Picture 5" descr="Graphical user interface, application&#10;&#10;Description automatically generated">
            <a:extLst>
              <a:ext uri="{FF2B5EF4-FFF2-40B4-BE49-F238E27FC236}">
                <a16:creationId xmlns:a16="http://schemas.microsoft.com/office/drawing/2014/main" id="{3BF04DBA-CE06-A5EE-C827-FBEF307D98C3}"/>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7227518" y="2557058"/>
            <a:ext cx="3439179" cy="3758083"/>
          </a:xfrm>
          <a:prstGeom prst="rect">
            <a:avLst/>
          </a:prstGeom>
        </p:spPr>
      </p:pic>
      <p:sp>
        <p:nvSpPr>
          <p:cNvPr id="7" name="Rounded Rectangular Callout 6">
            <a:extLst>
              <a:ext uri="{FF2B5EF4-FFF2-40B4-BE49-F238E27FC236}">
                <a16:creationId xmlns:a16="http://schemas.microsoft.com/office/drawing/2014/main" id="{9B444F09-0421-D6AA-8E72-EC9CB0285501}"/>
              </a:ext>
            </a:extLst>
          </p:cNvPr>
          <p:cNvSpPr/>
          <p:nvPr/>
        </p:nvSpPr>
        <p:spPr>
          <a:xfrm>
            <a:off x="726961" y="1753644"/>
            <a:ext cx="5561105" cy="4146115"/>
          </a:xfrm>
          <a:prstGeom prst="wedgeRoundRectCallout">
            <a:avLst>
              <a:gd name="adj1" fmla="val 61450"/>
              <a:gd name="adj2" fmla="val 29064"/>
              <a:gd name="adj3" fmla="val 16667"/>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A504CB72-DAA4-A87A-61FB-D43A016ADCC8}"/>
              </a:ext>
            </a:extLst>
          </p:cNvPr>
          <p:cNvSpPr txBox="1"/>
          <p:nvPr/>
        </p:nvSpPr>
        <p:spPr>
          <a:xfrm>
            <a:off x="1032008" y="2025721"/>
            <a:ext cx="5063992" cy="3539430"/>
          </a:xfrm>
          <a:prstGeom prst="rect">
            <a:avLst/>
          </a:prstGeom>
          <a:noFill/>
        </p:spPr>
        <p:txBody>
          <a:bodyPr wrap="square" rtlCol="0">
            <a:spAutoFit/>
          </a:bodyPr>
          <a:lstStyle/>
          <a:p>
            <a:r>
              <a:rPr lang="en-GB" sz="1400"/>
              <a:t>The changes associated with the Atlassian Consolidation vary from team to team. </a:t>
            </a:r>
          </a:p>
          <a:p>
            <a:endParaRPr lang="en-GB" sz="1400"/>
          </a:p>
          <a:p>
            <a:r>
              <a:rPr lang="en-GB" sz="1400"/>
              <a:t>This is because of the wide-ranging applications, plug-ins and integrations that different teams use, as well as the localised ways in which colleagues use the tools themselves.</a:t>
            </a:r>
          </a:p>
          <a:p>
            <a:endParaRPr lang="en-GB" sz="1400"/>
          </a:p>
          <a:p>
            <a:r>
              <a:rPr lang="en-GB" sz="1400"/>
              <a:t>Grouping users into categories according to their role in the change helps us to tailor communications and readiness plans according to their needs.</a:t>
            </a:r>
          </a:p>
          <a:p>
            <a:endParaRPr lang="en-GB" sz="1400"/>
          </a:p>
          <a:p>
            <a:r>
              <a:rPr lang="en-GB" sz="1400"/>
              <a:t>This means that colleagues impacted by the changes only hear the information they need and have a readiness plan that is relevant and tailored for them.    </a:t>
            </a:r>
          </a:p>
          <a:p>
            <a:endParaRPr lang="en-GB" sz="1400"/>
          </a:p>
          <a:p>
            <a:r>
              <a:rPr lang="en-GB" sz="1400"/>
              <a:t>This section breaks information into six key Persona groups.</a:t>
            </a:r>
          </a:p>
        </p:txBody>
      </p:sp>
      <p:sp>
        <p:nvSpPr>
          <p:cNvPr id="3" name="Footer Placeholder 2">
            <a:extLst>
              <a:ext uri="{FF2B5EF4-FFF2-40B4-BE49-F238E27FC236}">
                <a16:creationId xmlns:a16="http://schemas.microsoft.com/office/drawing/2014/main" id="{F2314B99-1919-7B5A-01A4-F9D1EBFA841C}"/>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36444265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47064-53BB-DB19-E683-550900D99799}"/>
              </a:ext>
            </a:extLst>
          </p:cNvPr>
          <p:cNvSpPr>
            <a:spLocks noGrp="1"/>
          </p:cNvSpPr>
          <p:nvPr>
            <p:ph type="title"/>
          </p:nvPr>
        </p:nvSpPr>
        <p:spPr/>
        <p:txBody>
          <a:bodyPr>
            <a:normAutofit/>
          </a:bodyPr>
          <a:lstStyle/>
          <a:p>
            <a:r>
              <a:rPr lang="en-GB"/>
              <a:t>Personas overview</a:t>
            </a:r>
            <a:br>
              <a:rPr lang="en-GB"/>
            </a:br>
            <a:r>
              <a:rPr lang="en-GB" sz="2400"/>
              <a:t>The core role groups identified as impacted by change</a:t>
            </a:r>
          </a:p>
        </p:txBody>
      </p:sp>
      <p:sp>
        <p:nvSpPr>
          <p:cNvPr id="5" name="Slide Number Placeholder 4">
            <a:extLst>
              <a:ext uri="{FF2B5EF4-FFF2-40B4-BE49-F238E27FC236}">
                <a16:creationId xmlns:a16="http://schemas.microsoft.com/office/drawing/2014/main" id="{91A78FB4-6390-ACF1-8BB9-2E5878CA3B1B}"/>
              </a:ext>
            </a:extLst>
          </p:cNvPr>
          <p:cNvSpPr>
            <a:spLocks noGrp="1"/>
          </p:cNvSpPr>
          <p:nvPr>
            <p:ph type="sldNum" sz="quarter" idx="11"/>
          </p:nvPr>
        </p:nvSpPr>
        <p:spPr/>
        <p:txBody>
          <a:bodyPr/>
          <a:lstStyle/>
          <a:p>
            <a:fld id="{344369E4-5DE7-46E5-874E-4FD437973785}" type="slidenum">
              <a:rPr lang="en-GB" smtClean="0"/>
              <a:pPr/>
              <a:t>17</a:t>
            </a:fld>
            <a:endParaRPr lang="en-GB" sz="1400"/>
          </a:p>
        </p:txBody>
      </p:sp>
      <p:sp>
        <p:nvSpPr>
          <p:cNvPr id="4" name="Rounded Rectangle 3">
            <a:extLst>
              <a:ext uri="{FF2B5EF4-FFF2-40B4-BE49-F238E27FC236}">
                <a16:creationId xmlns:a16="http://schemas.microsoft.com/office/drawing/2014/main" id="{C4E26E1C-8204-350B-4849-C160266B55B2}"/>
              </a:ext>
            </a:extLst>
          </p:cNvPr>
          <p:cNvSpPr/>
          <p:nvPr/>
        </p:nvSpPr>
        <p:spPr>
          <a:xfrm>
            <a:off x="838200" y="1639406"/>
            <a:ext cx="2825834" cy="4075426"/>
          </a:xfrm>
          <a:prstGeom prst="round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97FCA11C-DA69-237E-BAE4-168DE1BD30EE}"/>
              </a:ext>
            </a:extLst>
          </p:cNvPr>
          <p:cNvSpPr txBox="1"/>
          <p:nvPr/>
        </p:nvSpPr>
        <p:spPr>
          <a:xfrm>
            <a:off x="937106" y="1864827"/>
            <a:ext cx="2588499" cy="3970318"/>
          </a:xfrm>
          <a:prstGeom prst="rect">
            <a:avLst/>
          </a:prstGeom>
          <a:noFill/>
        </p:spPr>
        <p:txBody>
          <a:bodyPr wrap="square" rtlCol="0">
            <a:spAutoFit/>
          </a:bodyPr>
          <a:lstStyle/>
          <a:p>
            <a:r>
              <a:rPr lang="en-GB" sz="1400" b="1"/>
              <a:t>Select the Persona group that best applies to you.</a:t>
            </a:r>
          </a:p>
          <a:p>
            <a:endParaRPr lang="en-GB" sz="1400"/>
          </a:p>
          <a:p>
            <a:r>
              <a:rPr lang="en-GB" sz="1400"/>
              <a:t>This will take you to your Persona Profile which provides the following information:</a:t>
            </a:r>
          </a:p>
          <a:p>
            <a:pPr marL="285750" indent="-285750">
              <a:buFont typeface="Arial" panose="020B0604020202020204" pitchFamily="34" charset="0"/>
              <a:buChar char="•"/>
            </a:pPr>
            <a:r>
              <a:rPr lang="en-GB" sz="1400"/>
              <a:t>About you and your role within the Atlassian Consolidation change</a:t>
            </a:r>
          </a:p>
          <a:p>
            <a:pPr marL="285750" indent="-285750">
              <a:buFont typeface="Arial" panose="020B0604020202020204" pitchFamily="34" charset="0"/>
              <a:buChar char="•"/>
            </a:pPr>
            <a:r>
              <a:rPr lang="en-GB" sz="1400"/>
              <a:t>Summary of </a:t>
            </a:r>
            <a:r>
              <a:rPr lang="en-GB" sz="1400" err="1"/>
              <a:t>whats</a:t>
            </a:r>
            <a:r>
              <a:rPr lang="en-GB" sz="1400"/>
              <a:t> in it for you and the benefits relevant to your role</a:t>
            </a:r>
          </a:p>
          <a:p>
            <a:pPr marL="285750" indent="-285750">
              <a:buFont typeface="Arial" panose="020B0604020202020204" pitchFamily="34" charset="0"/>
              <a:buChar char="•"/>
            </a:pPr>
            <a:r>
              <a:rPr lang="en-GB" sz="1400"/>
              <a:t>Summary of the impacts you may experience</a:t>
            </a:r>
          </a:p>
          <a:p>
            <a:pPr marL="285750" indent="-285750">
              <a:buFont typeface="Arial" panose="020B0604020202020204" pitchFamily="34" charset="0"/>
              <a:buChar char="•"/>
            </a:pPr>
            <a:r>
              <a:rPr lang="en-GB" sz="1400"/>
              <a:t>A Readiness Checklist to help you prepare</a:t>
            </a:r>
          </a:p>
          <a:p>
            <a:pPr marL="285750" indent="-285750">
              <a:buFont typeface="Arial" panose="020B0604020202020204" pitchFamily="34" charset="0"/>
              <a:buChar char="•"/>
            </a:pPr>
            <a:endParaRPr lang="en-GB" sz="1400"/>
          </a:p>
        </p:txBody>
      </p:sp>
      <p:grpSp>
        <p:nvGrpSpPr>
          <p:cNvPr id="3" name="Group 2">
            <a:extLst>
              <a:ext uri="{FF2B5EF4-FFF2-40B4-BE49-F238E27FC236}">
                <a16:creationId xmlns:a16="http://schemas.microsoft.com/office/drawing/2014/main" id="{46F95A85-8306-3BE9-8234-F55185FEFBB6}"/>
              </a:ext>
            </a:extLst>
          </p:cNvPr>
          <p:cNvGrpSpPr/>
          <p:nvPr/>
        </p:nvGrpSpPr>
        <p:grpSpPr>
          <a:xfrm>
            <a:off x="4030649" y="1721786"/>
            <a:ext cx="2111546" cy="1922207"/>
            <a:chOff x="4030649" y="1721786"/>
            <a:chExt cx="2111546" cy="1922207"/>
          </a:xfrm>
        </p:grpSpPr>
        <p:pic>
          <p:nvPicPr>
            <p:cNvPr id="21" name="Picture 20" descr="Graphical user interface, application&#10;&#10;Description automatically generated">
              <a:hlinkClick r:id="rId2" action="ppaction://hlinksldjump"/>
              <a:extLst>
                <a:ext uri="{FF2B5EF4-FFF2-40B4-BE49-F238E27FC236}">
                  <a16:creationId xmlns:a16="http://schemas.microsoft.com/office/drawing/2014/main" id="{73790D4B-8754-4C60-BF06-E423314EF57F}"/>
                </a:ext>
              </a:extLst>
            </p:cNvPr>
            <p:cNvPicPr>
              <a:picLocks noChangeAspect="1"/>
            </p:cNvPicPr>
            <p:nvPr/>
          </p:nvPicPr>
          <p:blipFill rotWithShape="1">
            <a:blip r:embed="rId3">
              <a:extLst>
                <a:ext uri="{28A0092B-C50C-407E-A947-70E740481C1C}">
                  <a14:useLocalDpi xmlns:a14="http://schemas.microsoft.com/office/drawing/2010/main" val="0"/>
                </a:ext>
              </a:extLst>
            </a:blip>
            <a:srcRect l="42039" r="41995" b="80373"/>
            <a:stretch/>
          </p:blipFill>
          <p:spPr>
            <a:xfrm>
              <a:off x="4617599" y="1877813"/>
              <a:ext cx="1051839" cy="1346005"/>
            </a:xfrm>
            <a:prstGeom prst="rect">
              <a:avLst/>
            </a:prstGeom>
          </p:spPr>
        </p:pic>
        <p:sp>
          <p:nvSpPr>
            <p:cNvPr id="8" name="Oval 7">
              <a:extLst>
                <a:ext uri="{FF2B5EF4-FFF2-40B4-BE49-F238E27FC236}">
                  <a16:creationId xmlns:a16="http://schemas.microsoft.com/office/drawing/2014/main" id="{C0B9FE2A-0ACF-E261-A1AA-8BB48112D1AD}"/>
                </a:ext>
              </a:extLst>
            </p:cNvPr>
            <p:cNvSpPr/>
            <p:nvPr/>
          </p:nvSpPr>
          <p:spPr>
            <a:xfrm>
              <a:off x="4196645" y="1721786"/>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623B3A62-4E70-5454-51C7-45D70DE4FCB5}"/>
                </a:ext>
              </a:extLst>
            </p:cNvPr>
            <p:cNvPicPr>
              <a:picLocks noChangeAspect="1"/>
            </p:cNvPicPr>
            <p:nvPr/>
          </p:nvPicPr>
          <p:blipFill>
            <a:blip r:embed="rId4"/>
            <a:stretch>
              <a:fillRect/>
            </a:stretch>
          </p:blipFill>
          <p:spPr>
            <a:xfrm>
              <a:off x="6118935" y="3605893"/>
              <a:ext cx="12700" cy="38100"/>
            </a:xfrm>
            <a:prstGeom prst="rect">
              <a:avLst/>
            </a:prstGeom>
          </p:spPr>
        </p:pic>
        <p:sp>
          <p:nvSpPr>
            <p:cNvPr id="19" name="Alternative Process 18">
              <a:extLst>
                <a:ext uri="{FF2B5EF4-FFF2-40B4-BE49-F238E27FC236}">
                  <a16:creationId xmlns:a16="http://schemas.microsoft.com/office/drawing/2014/main" id="{53C646DB-7A67-EAB3-B60E-275491B7D20D}"/>
                </a:ext>
              </a:extLst>
            </p:cNvPr>
            <p:cNvSpPr/>
            <p:nvPr/>
          </p:nvSpPr>
          <p:spPr>
            <a:xfrm>
              <a:off x="4030650" y="3108471"/>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36861389-D864-E819-1A13-1B5AD0275683}"/>
                </a:ext>
              </a:extLst>
            </p:cNvPr>
            <p:cNvSpPr txBox="1"/>
            <p:nvPr/>
          </p:nvSpPr>
          <p:spPr>
            <a:xfrm>
              <a:off x="4030649" y="3158917"/>
              <a:ext cx="2100986" cy="307777"/>
            </a:xfrm>
            <a:prstGeom prst="rect">
              <a:avLst/>
            </a:prstGeom>
            <a:noFill/>
          </p:spPr>
          <p:txBody>
            <a:bodyPr wrap="square" rtlCol="0">
              <a:spAutoFit/>
            </a:bodyPr>
            <a:lstStyle/>
            <a:p>
              <a:pPr algn="ctr"/>
              <a:r>
                <a:rPr lang="en-GB" sz="1400" b="1">
                  <a:solidFill>
                    <a:schemeClr val="accent5"/>
                  </a:solidFill>
                </a:rPr>
                <a:t>Leadership</a:t>
              </a:r>
            </a:p>
          </p:txBody>
        </p:sp>
      </p:grpSp>
      <p:grpSp>
        <p:nvGrpSpPr>
          <p:cNvPr id="32" name="Group 31">
            <a:extLst>
              <a:ext uri="{FF2B5EF4-FFF2-40B4-BE49-F238E27FC236}">
                <a16:creationId xmlns:a16="http://schemas.microsoft.com/office/drawing/2014/main" id="{E2E1328F-9ACF-4E17-BA6A-613A6944603A}"/>
              </a:ext>
            </a:extLst>
          </p:cNvPr>
          <p:cNvGrpSpPr/>
          <p:nvPr/>
        </p:nvGrpSpPr>
        <p:grpSpPr>
          <a:xfrm>
            <a:off x="6548515" y="1721786"/>
            <a:ext cx="2195188" cy="1884107"/>
            <a:chOff x="6548515" y="1721786"/>
            <a:chExt cx="2195188" cy="1884107"/>
          </a:xfrm>
        </p:grpSpPr>
        <p:pic>
          <p:nvPicPr>
            <p:cNvPr id="23" name="Picture 22" descr="Graphical user interface, application&#10;&#10;Description automatically generated">
              <a:hlinkClick r:id="rId5" action="ppaction://hlinksldjump"/>
              <a:extLst>
                <a:ext uri="{FF2B5EF4-FFF2-40B4-BE49-F238E27FC236}">
                  <a16:creationId xmlns:a16="http://schemas.microsoft.com/office/drawing/2014/main" id="{CCEED608-3C93-D456-B857-F36098D60CF7}"/>
                </a:ext>
              </a:extLst>
            </p:cNvPr>
            <p:cNvPicPr>
              <a:picLocks noChangeAspect="1"/>
            </p:cNvPicPr>
            <p:nvPr/>
          </p:nvPicPr>
          <p:blipFill rotWithShape="1">
            <a:blip r:embed="rId3">
              <a:extLst>
                <a:ext uri="{28A0092B-C50C-407E-A947-70E740481C1C}">
                  <a14:useLocalDpi xmlns:a14="http://schemas.microsoft.com/office/drawing/2010/main" val="0"/>
                </a:ext>
              </a:extLst>
            </a:blip>
            <a:srcRect l="20671" t="25131" r="61939" b="55286"/>
            <a:stretch/>
          </p:blipFill>
          <p:spPr>
            <a:xfrm>
              <a:off x="7055333" y="1835349"/>
              <a:ext cx="1145581" cy="1342976"/>
            </a:xfrm>
            <a:prstGeom prst="rect">
              <a:avLst/>
            </a:prstGeom>
          </p:spPr>
        </p:pic>
        <p:sp>
          <p:nvSpPr>
            <p:cNvPr id="9" name="Oval 8">
              <a:extLst>
                <a:ext uri="{FF2B5EF4-FFF2-40B4-BE49-F238E27FC236}">
                  <a16:creationId xmlns:a16="http://schemas.microsoft.com/office/drawing/2014/main" id="{4E9F0C05-901F-8C67-FD30-AB04B2A95D27}"/>
                </a:ext>
              </a:extLst>
            </p:cNvPr>
            <p:cNvSpPr/>
            <p:nvPr/>
          </p:nvSpPr>
          <p:spPr>
            <a:xfrm>
              <a:off x="6697241" y="1721786"/>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Alternative Process 19">
              <a:extLst>
                <a:ext uri="{FF2B5EF4-FFF2-40B4-BE49-F238E27FC236}">
                  <a16:creationId xmlns:a16="http://schemas.microsoft.com/office/drawing/2014/main" id="{744552B4-4ABC-EE68-870B-52C15A4FB442}"/>
                </a:ext>
              </a:extLst>
            </p:cNvPr>
            <p:cNvSpPr/>
            <p:nvPr/>
          </p:nvSpPr>
          <p:spPr>
            <a:xfrm>
              <a:off x="6572350" y="3108471"/>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73406C9D-611B-E364-3B3D-62DE939F92AB}"/>
                </a:ext>
              </a:extLst>
            </p:cNvPr>
            <p:cNvSpPr txBox="1"/>
            <p:nvPr/>
          </p:nvSpPr>
          <p:spPr>
            <a:xfrm>
              <a:off x="6548515" y="3037563"/>
              <a:ext cx="2195188" cy="523220"/>
            </a:xfrm>
            <a:prstGeom prst="rect">
              <a:avLst/>
            </a:prstGeom>
            <a:noFill/>
          </p:spPr>
          <p:txBody>
            <a:bodyPr wrap="square" rtlCol="0">
              <a:spAutoFit/>
            </a:bodyPr>
            <a:lstStyle/>
            <a:p>
              <a:pPr algn="ctr"/>
              <a:r>
                <a:rPr lang="en-GB" sz="1400" b="1">
                  <a:solidFill>
                    <a:schemeClr val="accent5"/>
                  </a:solidFill>
                </a:rPr>
                <a:t>Halo Service Operations</a:t>
              </a:r>
            </a:p>
          </p:txBody>
        </p:sp>
      </p:grpSp>
      <p:grpSp>
        <p:nvGrpSpPr>
          <p:cNvPr id="34" name="Group 33">
            <a:extLst>
              <a:ext uri="{FF2B5EF4-FFF2-40B4-BE49-F238E27FC236}">
                <a16:creationId xmlns:a16="http://schemas.microsoft.com/office/drawing/2014/main" id="{AAAD9571-3F6F-8B68-2310-6082AAC4B6F1}"/>
              </a:ext>
            </a:extLst>
          </p:cNvPr>
          <p:cNvGrpSpPr/>
          <p:nvPr/>
        </p:nvGrpSpPr>
        <p:grpSpPr>
          <a:xfrm>
            <a:off x="9101795" y="1721786"/>
            <a:ext cx="2122921" cy="1884107"/>
            <a:chOff x="9101795" y="1721786"/>
            <a:chExt cx="2122921" cy="1884107"/>
          </a:xfrm>
        </p:grpSpPr>
        <p:pic>
          <p:nvPicPr>
            <p:cNvPr id="22" name="Picture 21" descr="Graphical user interface, application&#10;&#10;Description automatically generated">
              <a:hlinkClick r:id="rId6" action="ppaction://hlinksldjump"/>
              <a:extLst>
                <a:ext uri="{FF2B5EF4-FFF2-40B4-BE49-F238E27FC236}">
                  <a16:creationId xmlns:a16="http://schemas.microsoft.com/office/drawing/2014/main" id="{E4702286-CA69-637E-A027-378B00158ECA}"/>
                </a:ext>
              </a:extLst>
            </p:cNvPr>
            <p:cNvPicPr>
              <a:picLocks noChangeAspect="1"/>
            </p:cNvPicPr>
            <p:nvPr/>
          </p:nvPicPr>
          <p:blipFill rotWithShape="1">
            <a:blip r:embed="rId3">
              <a:extLst>
                <a:ext uri="{28A0092B-C50C-407E-A947-70E740481C1C}">
                  <a14:useLocalDpi xmlns:a14="http://schemas.microsoft.com/office/drawing/2010/main" val="0"/>
                </a:ext>
              </a:extLst>
            </a:blip>
            <a:srcRect l="60497" t="48480" r="18968" b="31286"/>
            <a:stretch/>
          </p:blipFill>
          <p:spPr>
            <a:xfrm>
              <a:off x="9554494" y="1835349"/>
              <a:ext cx="1287289" cy="1320490"/>
            </a:xfrm>
            <a:prstGeom prst="rect">
              <a:avLst/>
            </a:prstGeom>
          </p:spPr>
        </p:pic>
        <p:sp>
          <p:nvSpPr>
            <p:cNvPr id="11" name="Oval 10">
              <a:extLst>
                <a:ext uri="{FF2B5EF4-FFF2-40B4-BE49-F238E27FC236}">
                  <a16:creationId xmlns:a16="http://schemas.microsoft.com/office/drawing/2014/main" id="{5AE7C42C-2C21-98AD-58C9-B544377997FD}"/>
                </a:ext>
              </a:extLst>
            </p:cNvPr>
            <p:cNvSpPr/>
            <p:nvPr/>
          </p:nvSpPr>
          <p:spPr>
            <a:xfrm>
              <a:off x="9213578" y="1721786"/>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Alternative Process 24">
              <a:extLst>
                <a:ext uri="{FF2B5EF4-FFF2-40B4-BE49-F238E27FC236}">
                  <a16:creationId xmlns:a16="http://schemas.microsoft.com/office/drawing/2014/main" id="{6DD8DBA0-F4DE-8DE5-6374-8ABA17FD7CF5}"/>
                </a:ext>
              </a:extLst>
            </p:cNvPr>
            <p:cNvSpPr/>
            <p:nvPr/>
          </p:nvSpPr>
          <p:spPr>
            <a:xfrm>
              <a:off x="9101795" y="3099344"/>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211838F4-1203-D43F-85DB-AEE8E15E05FF}"/>
                </a:ext>
              </a:extLst>
            </p:cNvPr>
            <p:cNvSpPr txBox="1"/>
            <p:nvPr/>
          </p:nvSpPr>
          <p:spPr>
            <a:xfrm>
              <a:off x="9113171" y="3036432"/>
              <a:ext cx="2111545" cy="523220"/>
            </a:xfrm>
            <a:prstGeom prst="rect">
              <a:avLst/>
            </a:prstGeom>
            <a:noFill/>
          </p:spPr>
          <p:txBody>
            <a:bodyPr wrap="square" rtlCol="0">
              <a:spAutoFit/>
            </a:bodyPr>
            <a:lstStyle/>
            <a:p>
              <a:pPr algn="ctr"/>
              <a:r>
                <a:rPr lang="en-GB" sz="1400" b="1">
                  <a:solidFill>
                    <a:schemeClr val="accent5"/>
                  </a:solidFill>
                </a:rPr>
                <a:t>T&amp;T Projects &amp; End Users</a:t>
              </a:r>
            </a:p>
          </p:txBody>
        </p:sp>
      </p:grpSp>
      <p:grpSp>
        <p:nvGrpSpPr>
          <p:cNvPr id="37" name="Group 36">
            <a:extLst>
              <a:ext uri="{FF2B5EF4-FFF2-40B4-BE49-F238E27FC236}">
                <a16:creationId xmlns:a16="http://schemas.microsoft.com/office/drawing/2014/main" id="{7970FC86-0929-3C0C-8234-6833B9889F28}"/>
              </a:ext>
            </a:extLst>
          </p:cNvPr>
          <p:cNvGrpSpPr/>
          <p:nvPr/>
        </p:nvGrpSpPr>
        <p:grpSpPr>
          <a:xfrm>
            <a:off x="9052610" y="4023175"/>
            <a:ext cx="2144944" cy="1884107"/>
            <a:chOff x="9052610" y="4023175"/>
            <a:chExt cx="2144944" cy="1884107"/>
          </a:xfrm>
        </p:grpSpPr>
        <p:pic>
          <p:nvPicPr>
            <p:cNvPr id="30" name="Picture 29" descr="Graphical user interface, application&#10;&#10;Description automatically generated">
              <a:hlinkClick r:id="rId7" action="ppaction://hlinksldjump"/>
              <a:extLst>
                <a:ext uri="{FF2B5EF4-FFF2-40B4-BE49-F238E27FC236}">
                  <a16:creationId xmlns:a16="http://schemas.microsoft.com/office/drawing/2014/main" id="{918F45A0-A538-D595-FFC7-B3A7BB3CE042}"/>
                </a:ext>
              </a:extLst>
            </p:cNvPr>
            <p:cNvPicPr>
              <a:picLocks noChangeAspect="1"/>
            </p:cNvPicPr>
            <p:nvPr/>
          </p:nvPicPr>
          <p:blipFill rotWithShape="1">
            <a:blip r:embed="rId3">
              <a:extLst>
                <a:ext uri="{28A0092B-C50C-407E-A947-70E740481C1C}">
                  <a14:useLocalDpi xmlns:a14="http://schemas.microsoft.com/office/drawing/2010/main" val="0"/>
                </a:ext>
              </a:extLst>
            </a:blip>
            <a:srcRect t="73341" r="82678" b="7558"/>
            <a:stretch/>
          </p:blipFill>
          <p:spPr>
            <a:xfrm>
              <a:off x="9554494" y="4056779"/>
              <a:ext cx="1141176" cy="1309940"/>
            </a:xfrm>
            <a:prstGeom prst="rect">
              <a:avLst/>
            </a:prstGeom>
          </p:spPr>
        </p:pic>
        <p:sp>
          <p:nvSpPr>
            <p:cNvPr id="17" name="Oval 16">
              <a:extLst>
                <a:ext uri="{FF2B5EF4-FFF2-40B4-BE49-F238E27FC236}">
                  <a16:creationId xmlns:a16="http://schemas.microsoft.com/office/drawing/2014/main" id="{A520066B-C9F3-3995-E210-430DB896D37E}"/>
                </a:ext>
              </a:extLst>
            </p:cNvPr>
            <p:cNvSpPr/>
            <p:nvPr/>
          </p:nvSpPr>
          <p:spPr>
            <a:xfrm>
              <a:off x="9198741" y="4023175"/>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Alternative Process 30">
              <a:extLst>
                <a:ext uri="{FF2B5EF4-FFF2-40B4-BE49-F238E27FC236}">
                  <a16:creationId xmlns:a16="http://schemas.microsoft.com/office/drawing/2014/main" id="{244D1F4F-5EB4-4F0C-337C-785F8D60DA32}"/>
                </a:ext>
              </a:extLst>
            </p:cNvPr>
            <p:cNvSpPr/>
            <p:nvPr/>
          </p:nvSpPr>
          <p:spPr>
            <a:xfrm>
              <a:off x="9069309" y="5350110"/>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705821CC-1FF0-C1F7-688F-5F1C846D9BD0}"/>
                </a:ext>
              </a:extLst>
            </p:cNvPr>
            <p:cNvSpPr txBox="1"/>
            <p:nvPr/>
          </p:nvSpPr>
          <p:spPr>
            <a:xfrm>
              <a:off x="9052610" y="5300467"/>
              <a:ext cx="2144944" cy="523220"/>
            </a:xfrm>
            <a:prstGeom prst="rect">
              <a:avLst/>
            </a:prstGeom>
            <a:noFill/>
          </p:spPr>
          <p:txBody>
            <a:bodyPr wrap="square" rtlCol="0">
              <a:spAutoFit/>
            </a:bodyPr>
            <a:lstStyle/>
            <a:p>
              <a:pPr algn="ctr"/>
              <a:r>
                <a:rPr lang="en-GB" sz="1400" b="1">
                  <a:solidFill>
                    <a:schemeClr val="accent5"/>
                  </a:solidFill>
                </a:rPr>
                <a:t>External Users, Partners, Vendors</a:t>
              </a:r>
            </a:p>
          </p:txBody>
        </p:sp>
      </p:grpSp>
      <p:grpSp>
        <p:nvGrpSpPr>
          <p:cNvPr id="35" name="Group 34">
            <a:extLst>
              <a:ext uri="{FF2B5EF4-FFF2-40B4-BE49-F238E27FC236}">
                <a16:creationId xmlns:a16="http://schemas.microsoft.com/office/drawing/2014/main" id="{8968CB9D-67A0-BE9F-E975-DF695D8CFA20}"/>
              </a:ext>
            </a:extLst>
          </p:cNvPr>
          <p:cNvGrpSpPr/>
          <p:nvPr/>
        </p:nvGrpSpPr>
        <p:grpSpPr>
          <a:xfrm>
            <a:off x="4030649" y="4023175"/>
            <a:ext cx="2111545" cy="1884107"/>
            <a:chOff x="4030649" y="4023175"/>
            <a:chExt cx="2111545" cy="1884107"/>
          </a:xfrm>
        </p:grpSpPr>
        <p:pic>
          <p:nvPicPr>
            <p:cNvPr id="26" name="Picture 25" descr="Graphical user interface, application&#10;&#10;Description automatically generated">
              <a:hlinkClick r:id="rId8" action="ppaction://hlinksldjump"/>
              <a:extLst>
                <a:ext uri="{FF2B5EF4-FFF2-40B4-BE49-F238E27FC236}">
                  <a16:creationId xmlns:a16="http://schemas.microsoft.com/office/drawing/2014/main" id="{0240B129-9B9A-22EC-60E9-98B10561AFE9}"/>
                </a:ext>
              </a:extLst>
            </p:cNvPr>
            <p:cNvPicPr>
              <a:picLocks noChangeAspect="1"/>
            </p:cNvPicPr>
            <p:nvPr/>
          </p:nvPicPr>
          <p:blipFill rotWithShape="1">
            <a:blip r:embed="rId3">
              <a:extLst>
                <a:ext uri="{28A0092B-C50C-407E-A947-70E740481C1C}">
                  <a14:useLocalDpi xmlns:a14="http://schemas.microsoft.com/office/drawing/2010/main" val="0"/>
                </a:ext>
              </a:extLst>
            </a:blip>
            <a:srcRect l="82611" t="73374" b="8372"/>
            <a:stretch/>
          </p:blipFill>
          <p:spPr>
            <a:xfrm>
              <a:off x="4556172" y="4085845"/>
              <a:ext cx="1145581" cy="1251807"/>
            </a:xfrm>
            <a:prstGeom prst="rect">
              <a:avLst/>
            </a:prstGeom>
          </p:spPr>
        </p:pic>
        <p:sp>
          <p:nvSpPr>
            <p:cNvPr id="13" name="Oval 12">
              <a:extLst>
                <a:ext uri="{FF2B5EF4-FFF2-40B4-BE49-F238E27FC236}">
                  <a16:creationId xmlns:a16="http://schemas.microsoft.com/office/drawing/2014/main" id="{DC756F7A-8CB9-4063-4785-27196106D447}"/>
                </a:ext>
              </a:extLst>
            </p:cNvPr>
            <p:cNvSpPr/>
            <p:nvPr/>
          </p:nvSpPr>
          <p:spPr>
            <a:xfrm>
              <a:off x="4196645" y="4023175"/>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Alternative Process 26">
              <a:extLst>
                <a:ext uri="{FF2B5EF4-FFF2-40B4-BE49-F238E27FC236}">
                  <a16:creationId xmlns:a16="http://schemas.microsoft.com/office/drawing/2014/main" id="{3945E003-C2B9-3AF4-3EC2-17B2C4D9F8EE}"/>
                </a:ext>
              </a:extLst>
            </p:cNvPr>
            <p:cNvSpPr/>
            <p:nvPr/>
          </p:nvSpPr>
          <p:spPr>
            <a:xfrm>
              <a:off x="4030649" y="5380967"/>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E395FE72-C363-2120-6D53-A2D4A1AD5AA3}"/>
                </a:ext>
              </a:extLst>
            </p:cNvPr>
            <p:cNvSpPr txBox="1"/>
            <p:nvPr/>
          </p:nvSpPr>
          <p:spPr>
            <a:xfrm>
              <a:off x="4187558" y="5437180"/>
              <a:ext cx="1882807" cy="307777"/>
            </a:xfrm>
            <a:prstGeom prst="rect">
              <a:avLst/>
            </a:prstGeom>
            <a:noFill/>
          </p:spPr>
          <p:txBody>
            <a:bodyPr wrap="square" rtlCol="0">
              <a:spAutoFit/>
            </a:bodyPr>
            <a:lstStyle/>
            <a:p>
              <a:pPr algn="ctr"/>
              <a:r>
                <a:rPr lang="en-GB" sz="1400" b="1">
                  <a:solidFill>
                    <a:schemeClr val="accent5"/>
                  </a:solidFill>
                </a:rPr>
                <a:t>Site Administrators</a:t>
              </a:r>
            </a:p>
          </p:txBody>
        </p:sp>
      </p:grpSp>
      <p:grpSp>
        <p:nvGrpSpPr>
          <p:cNvPr id="36" name="Group 35">
            <a:extLst>
              <a:ext uri="{FF2B5EF4-FFF2-40B4-BE49-F238E27FC236}">
                <a16:creationId xmlns:a16="http://schemas.microsoft.com/office/drawing/2014/main" id="{EE5E71FB-08E8-34B0-80ED-08C1775C55DC}"/>
              </a:ext>
            </a:extLst>
          </p:cNvPr>
          <p:cNvGrpSpPr/>
          <p:nvPr/>
        </p:nvGrpSpPr>
        <p:grpSpPr>
          <a:xfrm>
            <a:off x="6572349" y="4023175"/>
            <a:ext cx="2137403" cy="1884107"/>
            <a:chOff x="6572349" y="4023175"/>
            <a:chExt cx="2137403" cy="1884107"/>
          </a:xfrm>
        </p:grpSpPr>
        <p:pic>
          <p:nvPicPr>
            <p:cNvPr id="29" name="Picture 28" descr="Graphical user interface, application&#10;&#10;Description automatically generated">
              <a:hlinkClick r:id="rId9" action="ppaction://hlinksldjump"/>
              <a:extLst>
                <a:ext uri="{FF2B5EF4-FFF2-40B4-BE49-F238E27FC236}">
                  <a16:creationId xmlns:a16="http://schemas.microsoft.com/office/drawing/2014/main" id="{4AC46760-8DA4-EC7E-315F-479898BBDB59}"/>
                </a:ext>
              </a:extLst>
            </p:cNvPr>
            <p:cNvPicPr>
              <a:picLocks noChangeAspect="1"/>
            </p:cNvPicPr>
            <p:nvPr/>
          </p:nvPicPr>
          <p:blipFill rotWithShape="1">
            <a:blip r:embed="rId3">
              <a:extLst>
                <a:ext uri="{28A0092B-C50C-407E-A947-70E740481C1C}">
                  <a14:useLocalDpi xmlns:a14="http://schemas.microsoft.com/office/drawing/2010/main" val="0"/>
                </a:ext>
              </a:extLst>
            </a:blip>
            <a:srcRect l="61828" t="24591" r="20783" b="56308"/>
            <a:stretch/>
          </p:blipFill>
          <p:spPr>
            <a:xfrm>
              <a:off x="7060249" y="4110036"/>
              <a:ext cx="1145582" cy="1309940"/>
            </a:xfrm>
            <a:prstGeom prst="rect">
              <a:avLst/>
            </a:prstGeom>
          </p:spPr>
        </p:pic>
        <p:sp>
          <p:nvSpPr>
            <p:cNvPr id="15" name="Oval 14">
              <a:extLst>
                <a:ext uri="{FF2B5EF4-FFF2-40B4-BE49-F238E27FC236}">
                  <a16:creationId xmlns:a16="http://schemas.microsoft.com/office/drawing/2014/main" id="{454B7939-9311-A3F9-49A3-3B1BE33AA3EE}"/>
                </a:ext>
              </a:extLst>
            </p:cNvPr>
            <p:cNvSpPr/>
            <p:nvPr/>
          </p:nvSpPr>
          <p:spPr>
            <a:xfrm>
              <a:off x="6697241" y="4023175"/>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lternative Process 27">
              <a:extLst>
                <a:ext uri="{FF2B5EF4-FFF2-40B4-BE49-F238E27FC236}">
                  <a16:creationId xmlns:a16="http://schemas.microsoft.com/office/drawing/2014/main" id="{25C153B3-A616-AF97-C837-69E732EB43A7}"/>
                </a:ext>
              </a:extLst>
            </p:cNvPr>
            <p:cNvSpPr/>
            <p:nvPr/>
          </p:nvSpPr>
          <p:spPr>
            <a:xfrm>
              <a:off x="6572349" y="5380944"/>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4B9B1F08-9175-382F-AA20-B9D6DAA7CFE8}"/>
                </a:ext>
              </a:extLst>
            </p:cNvPr>
            <p:cNvSpPr txBox="1"/>
            <p:nvPr/>
          </p:nvSpPr>
          <p:spPr>
            <a:xfrm>
              <a:off x="6598208" y="5333090"/>
              <a:ext cx="2111544" cy="523220"/>
            </a:xfrm>
            <a:prstGeom prst="rect">
              <a:avLst/>
            </a:prstGeom>
            <a:noFill/>
          </p:spPr>
          <p:txBody>
            <a:bodyPr wrap="square" rtlCol="0">
              <a:spAutoFit/>
            </a:bodyPr>
            <a:lstStyle/>
            <a:p>
              <a:pPr algn="ctr"/>
              <a:r>
                <a:rPr lang="en-GB" sz="1400" b="1">
                  <a:solidFill>
                    <a:schemeClr val="accent5"/>
                  </a:solidFill>
                </a:rPr>
                <a:t>PHE Projects &amp; End Users</a:t>
              </a:r>
            </a:p>
          </p:txBody>
        </p:sp>
      </p:grpSp>
      <p:sp>
        <p:nvSpPr>
          <p:cNvPr id="33" name="Footer Placeholder 2">
            <a:extLst>
              <a:ext uri="{FF2B5EF4-FFF2-40B4-BE49-F238E27FC236}">
                <a16:creationId xmlns:a16="http://schemas.microsoft.com/office/drawing/2014/main" id="{C2EE2033-FEDA-AE7C-60E3-FF23E588137B}"/>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30452939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fontScale="90000"/>
          </a:bodyPr>
          <a:lstStyle/>
          <a:p>
            <a:r>
              <a:rPr lang="en-GB"/>
              <a:t>Persona Profile: Leadership</a:t>
            </a:r>
            <a:br>
              <a:rPr lang="en-GB"/>
            </a:br>
            <a:r>
              <a:rPr lang="en-GB" sz="2400"/>
              <a:t>Needs to understand the change so they can actively endorse within their team, function or project</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18</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489856" y="5081165"/>
            <a:ext cx="2598360" cy="1015663"/>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I want to understand how this change aligns with broader business strategy and what it means to means to my department, team or project</a:t>
            </a:r>
          </a:p>
        </p:txBody>
      </p:sp>
      <p:sp>
        <p:nvSpPr>
          <p:cNvPr id="7" name="TextBox 6">
            <a:extLst>
              <a:ext uri="{FF2B5EF4-FFF2-40B4-BE49-F238E27FC236}">
                <a16:creationId xmlns:a16="http://schemas.microsoft.com/office/drawing/2014/main" id="{F208EA67-A4CF-A3FF-F4B5-DB5F5B6FF802}"/>
              </a:ext>
            </a:extLst>
          </p:cNvPr>
          <p:cNvSpPr txBox="1"/>
          <p:nvPr/>
        </p:nvSpPr>
        <p:spPr>
          <a:xfrm>
            <a:off x="489856" y="1706745"/>
            <a:ext cx="2429688" cy="1169551"/>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am a departmental or project lead, with responsibility for business operations, performance or delivery </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3927315" cy="4555093"/>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p>
          <a:p>
            <a:pPr>
              <a:spcBef>
                <a:spcPts val="0"/>
              </a:spcBef>
            </a:pPr>
            <a:endParaRPr lang="en-GB" sz="1200" b="1">
              <a:solidFill>
                <a:schemeClr val="tx2"/>
              </a:solidFill>
              <a:latin typeface="Arial"/>
              <a:ea typeface="Arial Unicode MS"/>
              <a:cs typeface="Arial Unicode MS"/>
            </a:endParaRPr>
          </a:p>
          <a:p>
            <a:pPr marL="171450" indent="-171450" fontAlgn="base">
              <a:buFont typeface="Arial" panose="020B0604020202020204" pitchFamily="34" charset="0"/>
              <a:buChar char="•"/>
            </a:pPr>
            <a:r>
              <a:rPr lang="en-GB" sz="1200">
                <a:solidFill>
                  <a:schemeClr val="accent1"/>
                </a:solidFill>
                <a:ea typeface="Arial Unicode MS"/>
                <a:cs typeface="Arial Unicode MS"/>
              </a:rPr>
              <a:t>Tools that support the future of UKHSA as one unified organisation</a:t>
            </a:r>
          </a:p>
          <a:p>
            <a:pPr marL="171450" indent="-171450" fontAlgn="base">
              <a:buFont typeface="Arial" panose="020B0604020202020204" pitchFamily="34" charset="0"/>
              <a:buChar char="•"/>
            </a:pPr>
            <a:r>
              <a:rPr lang="en-GB" sz="1200">
                <a:solidFill>
                  <a:schemeClr val="accent1"/>
                </a:solidFill>
                <a:ea typeface="Arial Unicode MS"/>
                <a:cs typeface="Arial Unicode MS"/>
              </a:rPr>
              <a:t>Standardised ways of working that drive financial and operational efficiency</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tx2"/>
              </a:solidFill>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Changes to dashboards, trackers or reports that may require reconfigure</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Short-term dip in productivity as teams adapt to new Cloud version and adjustments to functionality</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Potential for external customers, partners or vendors to need reassurance and support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Potential for additional demand on team resources due to some rework or reconfigure of document links, archives or ticket management</a:t>
            </a: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4416594"/>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ea typeface="Arial Unicode MS"/>
                <a:cs typeface="Arial Unicode MS"/>
              </a:rPr>
              <a:t>About me</a:t>
            </a:r>
          </a:p>
          <a:p>
            <a:pPr fontAlgn="base">
              <a:spcBef>
                <a:spcPts val="0"/>
              </a:spcBef>
              <a:spcAft>
                <a:spcPts val="600"/>
              </a:spcAft>
            </a:pPr>
            <a:endParaRPr lang="en-US" sz="1400" b="1">
              <a:ea typeface="Arial Unicode MS"/>
              <a:cs typeface="Arial Unicode MS"/>
            </a:endParaRPr>
          </a:p>
          <a:p>
            <a:pPr fontAlgn="base">
              <a:spcBef>
                <a:spcPts val="0"/>
              </a:spcBef>
              <a:spcAft>
                <a:spcPts val="600"/>
              </a:spcAft>
            </a:pPr>
            <a:r>
              <a:rPr lang="en-GB" sz="1200" b="1">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hold a senior leadership role in former PHE or T&amp;T</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am a programme/project sponsor or manager</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head up a department or large team</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Having a clear and accurate view of performance, delivery and risks that equips me to make confident decisions</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My team feeling empowered to conduct their work seamlessly and without disruption</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Tools that are reliable, intuitive and meet the needs of our customers</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The happiness of my team</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Preferred channels: </a:t>
            </a:r>
            <a:endParaRPr lang="en-GB" sz="1200" b="1">
              <a:solidFill>
                <a:schemeClr val="accent5"/>
              </a:solidFill>
            </a:endParaRP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SLT meetings</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Direct engagement where required</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Regular updates on progress</a:t>
            </a:r>
            <a:endParaRPr lang="en-GB" sz="1200">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Graphical user interface, application&#10;&#10;Description automatically generated">
            <a:extLst>
              <a:ext uri="{FF2B5EF4-FFF2-40B4-BE49-F238E27FC236}">
                <a16:creationId xmlns:a16="http://schemas.microsoft.com/office/drawing/2014/main" id="{8C7AB837-F6EE-7DAA-8EBA-760F5A40321A}"/>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r="41995" b="82226"/>
          <a:stretch/>
        </p:blipFill>
        <p:spPr>
          <a:xfrm>
            <a:off x="805594" y="3244815"/>
            <a:ext cx="1516440" cy="1757364"/>
          </a:xfrm>
          <a:prstGeom prst="rect">
            <a:avLst/>
          </a:prstGeom>
        </p:spPr>
      </p:pic>
      <p:sp>
        <p:nvSpPr>
          <p:cNvPr id="3" name="Footer Placeholder 2">
            <a:extLst>
              <a:ext uri="{FF2B5EF4-FFF2-40B4-BE49-F238E27FC236}">
                <a16:creationId xmlns:a16="http://schemas.microsoft.com/office/drawing/2014/main" id="{777EDBD7-83FF-000F-BBDA-17A47C3410B9}"/>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13016903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Readiness Checklist</a:t>
            </a:r>
            <a:br>
              <a:rPr lang="en-GB"/>
            </a:br>
            <a:r>
              <a:rPr lang="en-GB" sz="2400"/>
              <a:t>Leadership</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19</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492320" y="1896639"/>
            <a:ext cx="344138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As a leader, I play a crucial role in preparing my team for the change. I will do so by cascading relevant information and updates, and in providing reassurance, and highlighting any issues that may arise</a:t>
            </a:r>
            <a:endParaRPr lang="en-GB" sz="1400" b="1">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428795" y="1749274"/>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3D61473F-9E4B-185D-77CD-2CD21F9D0736}"/>
              </a:ext>
            </a:extLst>
          </p:cNvPr>
          <p:cNvSpPr/>
          <p:nvPr/>
        </p:nvSpPr>
        <p:spPr>
          <a:xfrm>
            <a:off x="4081831" y="372103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Graphical user interface, application&#10;&#10;Description automatically generated">
            <a:extLst>
              <a:ext uri="{FF2B5EF4-FFF2-40B4-BE49-F238E27FC236}">
                <a16:creationId xmlns:a16="http://schemas.microsoft.com/office/drawing/2014/main" id="{2165CDA8-C60D-BB0E-D2AB-BE660A9CDB9B}"/>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r="41995" b="82226"/>
          <a:stretch/>
        </p:blipFill>
        <p:spPr>
          <a:xfrm>
            <a:off x="1454794" y="3721031"/>
            <a:ext cx="1516440" cy="1757364"/>
          </a:xfrm>
          <a:prstGeom prst="rect">
            <a:avLst/>
          </a:prstGeom>
        </p:spPr>
      </p:pic>
      <p:sp>
        <p:nvSpPr>
          <p:cNvPr id="3" name="Footer Placeholder 2">
            <a:extLst>
              <a:ext uri="{FF2B5EF4-FFF2-40B4-BE49-F238E27FC236}">
                <a16:creationId xmlns:a16="http://schemas.microsoft.com/office/drawing/2014/main" id="{7915F5D7-AFB4-FBEA-A0BD-608BACE8E937}"/>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graphicFrame>
        <p:nvGraphicFramePr>
          <p:cNvPr id="8" name="Table 8">
            <a:extLst>
              <a:ext uri="{FF2B5EF4-FFF2-40B4-BE49-F238E27FC236}">
                <a16:creationId xmlns:a16="http://schemas.microsoft.com/office/drawing/2014/main" id="{37C20A4C-16C8-BC19-4A6F-ACD8C03964C7}"/>
              </a:ext>
            </a:extLst>
          </p:cNvPr>
          <p:cNvGraphicFramePr>
            <a:graphicFrameLocks noGrp="1"/>
          </p:cNvGraphicFramePr>
          <p:nvPr>
            <p:extLst>
              <p:ext uri="{D42A27DB-BD31-4B8C-83A1-F6EECF244321}">
                <p14:modId xmlns:p14="http://schemas.microsoft.com/office/powerpoint/2010/main" val="3457168942"/>
              </p:ext>
            </p:extLst>
          </p:nvPr>
        </p:nvGraphicFramePr>
        <p:xfrm>
          <a:off x="4668633" y="1491390"/>
          <a:ext cx="7661649" cy="2632860"/>
        </p:xfrm>
        <a:graphic>
          <a:graphicData uri="http://schemas.openxmlformats.org/drawingml/2006/table">
            <a:tbl>
              <a:tblPr>
                <a:tableStyleId>{5C22544A-7EE6-4342-B048-85BDC9FD1C3A}</a:tableStyleId>
              </a:tblPr>
              <a:tblGrid>
                <a:gridCol w="7661649">
                  <a:extLst>
                    <a:ext uri="{9D8B030D-6E8A-4147-A177-3AD203B41FA5}">
                      <a16:colId xmlns:a16="http://schemas.microsoft.com/office/drawing/2014/main" val="3606892288"/>
                    </a:ext>
                  </a:extLst>
                </a:gridCol>
              </a:tblGrid>
              <a:tr h="363084">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Know and understand how to communicate the change to your team using the Key Message Framework</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98596204"/>
                  </a:ext>
                </a:extLst>
              </a:tr>
              <a:tr h="363084">
                <a:tc>
                  <a:txBody>
                    <a:bodyPr/>
                    <a:lstStyle/>
                    <a:p>
                      <a:pPr marL="0" indent="0" fontAlgn="base">
                        <a:spcAft>
                          <a:spcPts val="600"/>
                        </a:spcAft>
                        <a:buNone/>
                      </a:pPr>
                      <a:r>
                        <a:rPr lang="en-GB" sz="1400" dirty="0">
                          <a:solidFill>
                            <a:schemeClr val="accent1"/>
                          </a:solidFill>
                          <a:latin typeface="+mn-lt"/>
                          <a:ea typeface="Arial Unicode MS"/>
                          <a:cs typeface="Arial Unicode MS"/>
                        </a:rPr>
                        <a:t>Join the </a:t>
                      </a:r>
                      <a:r>
                        <a:rPr lang="en-GB" sz="1400" dirty="0">
                          <a:solidFill>
                            <a:schemeClr val="accent1"/>
                          </a:solidFill>
                          <a:latin typeface="+mn-lt"/>
                          <a:ea typeface="Arial Unicode MS"/>
                          <a:cs typeface="Arial Unicode MS"/>
                          <a:hlinkClick r:id="rId3"/>
                        </a:rPr>
                        <a:t>Teams User Community </a:t>
                      </a:r>
                      <a:r>
                        <a:rPr lang="en-GB" sz="1400" dirty="0">
                          <a:solidFill>
                            <a:schemeClr val="accent1"/>
                          </a:solidFill>
                          <a:latin typeface="+mn-lt"/>
                          <a:ea typeface="Arial Unicode MS"/>
                          <a:cs typeface="Arial Unicode MS"/>
                        </a:rPr>
                        <a:t>to keep up to date with latest news and readiness activities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2434296"/>
                  </a:ext>
                </a:extLst>
              </a:tr>
              <a:tr h="512589">
                <a:tc>
                  <a:txBody>
                    <a:bodyPr/>
                    <a:lstStyle/>
                    <a:p>
                      <a:pPr marL="0" marR="0" lvl="0" indent="0" algn="l" defTabSz="914400" rtl="0" eaLnBrk="1" fontAlgn="base" latinLnBrk="0" hangingPunct="1">
                        <a:lnSpc>
                          <a:spcPct val="100000"/>
                        </a:lnSpc>
                        <a:spcBef>
                          <a:spcPts val="600"/>
                        </a:spcBef>
                        <a:spcAft>
                          <a:spcPts val="600"/>
                        </a:spcAft>
                        <a:buClrTx/>
                        <a:buSzTx/>
                        <a:buFontTx/>
                        <a:buNone/>
                        <a:tabLst/>
                        <a:defRPr/>
                      </a:pPr>
                      <a:r>
                        <a:rPr lang="en-GB" sz="1400" dirty="0">
                          <a:solidFill>
                            <a:schemeClr val="accent1"/>
                          </a:solidFill>
                          <a:latin typeface="+mn-lt"/>
                          <a:ea typeface="Arial Unicode MS"/>
                          <a:cs typeface="Arial Unicode MS"/>
                        </a:rPr>
                        <a:t>Provide a briefing and Q&amp;A for your team using the Engagement Toolkit</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78088098"/>
                  </a:ext>
                </a:extLst>
              </a:tr>
              <a:tr h="512589">
                <a:tc>
                  <a:txBody>
                    <a:bodyPr/>
                    <a:lstStyle/>
                    <a:p>
                      <a:pPr marL="0" marR="0" lvl="0" indent="0" algn="l" defTabSz="914400" rtl="0" eaLnBrk="1" fontAlgn="base" latinLnBrk="0" hangingPunct="1">
                        <a:lnSpc>
                          <a:spcPct val="100000"/>
                        </a:lnSpc>
                        <a:spcBef>
                          <a:spcPts val="600"/>
                        </a:spcBef>
                        <a:spcAft>
                          <a:spcPts val="600"/>
                        </a:spcAft>
                        <a:buClrTx/>
                        <a:buSzTx/>
                        <a:buFontTx/>
                        <a:buNone/>
                        <a:tabLst/>
                        <a:defRPr/>
                      </a:pPr>
                      <a:r>
                        <a:rPr lang="en-GB" sz="1400" dirty="0">
                          <a:solidFill>
                            <a:schemeClr val="accent1"/>
                          </a:solidFill>
                          <a:latin typeface="+mn-lt"/>
                          <a:ea typeface="Arial Unicode MS"/>
                          <a:cs typeface="Arial Unicode MS"/>
                        </a:rPr>
                        <a:t>Keep the conversation going through team meetings, cascading information on progress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2604356"/>
                  </a:ext>
                </a:extLst>
              </a:tr>
              <a:tr h="363354">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Check the </a:t>
                      </a:r>
                      <a:r>
                        <a:rPr lang="en-GB" sz="1400" dirty="0">
                          <a:solidFill>
                            <a:schemeClr val="accent1"/>
                          </a:solidFill>
                          <a:latin typeface="+mn-lt"/>
                          <a:ea typeface="Arial Unicode MS"/>
                          <a:cs typeface="Arial Unicode MS"/>
                          <a:hlinkClick r:id="rId4"/>
                        </a:rPr>
                        <a:t>FAQ</a:t>
                      </a:r>
                      <a:r>
                        <a:rPr lang="en-GB" sz="1400" dirty="0">
                          <a:solidFill>
                            <a:schemeClr val="accent1"/>
                          </a:solidFill>
                          <a:latin typeface="+mn-lt"/>
                          <a:ea typeface="Arial Unicode MS"/>
                          <a:cs typeface="Arial Unicode MS"/>
                        </a:rPr>
                        <a:t> section of the comms hub</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35914957"/>
                  </a:ext>
                </a:extLst>
              </a:tr>
              <a:tr h="363084">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Ensure you are familiar with the </a:t>
                      </a:r>
                      <a:r>
                        <a:rPr lang="en-GB" sz="1400" dirty="0">
                          <a:solidFill>
                            <a:schemeClr val="accent1"/>
                          </a:solidFill>
                          <a:latin typeface="+mn-lt"/>
                          <a:ea typeface="Arial Unicode MS"/>
                          <a:cs typeface="Arial Unicode MS"/>
                          <a:hlinkClick r:id="rId5"/>
                        </a:rPr>
                        <a:t>timelines</a:t>
                      </a:r>
                      <a:r>
                        <a:rPr lang="en-GB" sz="1400" dirty="0">
                          <a:solidFill>
                            <a:schemeClr val="accent1"/>
                          </a:solidFill>
                          <a:latin typeface="+mn-lt"/>
                          <a:ea typeface="Arial Unicode MS"/>
                          <a:cs typeface="Arial Unicode MS"/>
                        </a:rPr>
                        <a:t> and look out for comms on the migration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59282693"/>
                  </a:ext>
                </a:extLst>
              </a:tr>
            </a:tbl>
          </a:graphicData>
        </a:graphic>
      </p:graphicFrame>
      <p:sp>
        <p:nvSpPr>
          <p:cNvPr id="9" name="Rectangle 8">
            <a:extLst>
              <a:ext uri="{FF2B5EF4-FFF2-40B4-BE49-F238E27FC236}">
                <a16:creationId xmlns:a16="http://schemas.microsoft.com/office/drawing/2014/main" id="{D7DD2902-7DA9-66DF-E1A1-0B16B9B2B452}"/>
              </a:ext>
            </a:extLst>
          </p:cNvPr>
          <p:cNvSpPr/>
          <p:nvPr/>
        </p:nvSpPr>
        <p:spPr>
          <a:xfrm>
            <a:off x="4081831" y="153847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F765587F-F699-644D-138C-87513A273A51}"/>
              </a:ext>
            </a:extLst>
          </p:cNvPr>
          <p:cNvSpPr/>
          <p:nvPr/>
        </p:nvSpPr>
        <p:spPr>
          <a:xfrm>
            <a:off x="4081831" y="197498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01945853-97F2-FF21-AC6A-9FAE28B26E34}"/>
              </a:ext>
            </a:extLst>
          </p:cNvPr>
          <p:cNvSpPr/>
          <p:nvPr/>
        </p:nvSpPr>
        <p:spPr>
          <a:xfrm>
            <a:off x="4081831" y="2411497"/>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08D92612-6F46-4251-E896-FE8F1F034FB4}"/>
              </a:ext>
            </a:extLst>
          </p:cNvPr>
          <p:cNvSpPr/>
          <p:nvPr/>
        </p:nvSpPr>
        <p:spPr>
          <a:xfrm>
            <a:off x="4081831" y="2848009"/>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A976E61-0090-B371-370C-8E46D807E3D4}"/>
              </a:ext>
            </a:extLst>
          </p:cNvPr>
          <p:cNvSpPr/>
          <p:nvPr/>
        </p:nvSpPr>
        <p:spPr>
          <a:xfrm>
            <a:off x="4081831" y="328452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323A63F0-184D-39AC-1F97-D90A1010E303}"/>
              </a:ext>
            </a:extLst>
          </p:cNvPr>
          <p:cNvSpPr txBox="1"/>
          <p:nvPr/>
        </p:nvSpPr>
        <p:spPr>
          <a:xfrm>
            <a:off x="4668633" y="4458995"/>
            <a:ext cx="7543750" cy="1525704"/>
          </a:xfrm>
          <a:prstGeom prst="rect">
            <a:avLst/>
          </a:prstGeom>
          <a:noFill/>
        </p:spPr>
        <p:txBody>
          <a:bodyPr wrap="square" numCol="3">
            <a:noAutofit/>
          </a:bodyPr>
          <a:lstStyle/>
          <a:p>
            <a:pPr marL="0" indent="0" fontAlgn="base">
              <a:spcAft>
                <a:spcPts val="600"/>
              </a:spcAft>
              <a:buNone/>
            </a:pPr>
            <a:r>
              <a:rPr lang="en-GB" sz="1400" b="1" dirty="0">
                <a:latin typeface="+mn-lt"/>
                <a:ea typeface="Arial Unicode MS"/>
                <a:cs typeface="Arial Unicode MS"/>
                <a:hlinkClick r:id="rId6">
                  <a:extLst>
                    <a:ext uri="{A12FA001-AC4F-418D-AE19-62706E023703}">
                      <ahyp:hlinkClr xmlns:ahyp="http://schemas.microsoft.com/office/drawing/2018/hyperlinkcolor" val="tx"/>
                    </a:ext>
                  </a:extLst>
                </a:hlinkClick>
              </a:rPr>
              <a:t>Training to Complete</a:t>
            </a:r>
            <a:endParaRPr lang="en-GB" sz="1400" b="1" dirty="0">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7"/>
              </a:rPr>
              <a:t>Jira Software</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8"/>
              </a:rPr>
              <a:t>Jira Service Management</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9"/>
              </a:rPr>
              <a:t>Confluence</a:t>
            </a:r>
            <a:endParaRPr lang="en-GB" sz="1400" dirty="0">
              <a:solidFill>
                <a:schemeClr val="accent1"/>
              </a:solidFill>
              <a:ea typeface="Arial Unicode MS"/>
              <a:cs typeface="Arial Unicode MS"/>
            </a:endParaRPr>
          </a:p>
          <a:p>
            <a:pPr fontAlgn="base">
              <a:spcAft>
                <a:spcPts val="600"/>
              </a:spcAft>
            </a:pPr>
            <a:endParaRPr lang="en-GB" sz="1400" b="1" dirty="0">
              <a:solidFill>
                <a:schemeClr val="accent1"/>
              </a:solidFill>
              <a:latin typeface="+mn-lt"/>
              <a:ea typeface="Arial Unicode MS"/>
              <a:cs typeface="Arial Unicode MS"/>
            </a:endParaRPr>
          </a:p>
          <a:p>
            <a:pPr fontAlgn="base">
              <a:spcAft>
                <a:spcPts val="600"/>
              </a:spcAft>
            </a:pPr>
            <a:r>
              <a:rPr lang="en-GB" sz="1400" b="1" u="sng" dirty="0">
                <a:solidFill>
                  <a:schemeClr val="accent1"/>
                </a:solidFill>
                <a:latin typeface="+mn-lt"/>
                <a:ea typeface="Arial Unicode MS"/>
                <a:cs typeface="Arial Unicode MS"/>
              </a:rPr>
              <a:t>Supplementary Learning</a:t>
            </a: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0"/>
              </a:rPr>
              <a:t>Jira Best Practice</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1"/>
              </a:rPr>
              <a:t>Using Agile on Jira </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2"/>
              </a:rPr>
              <a:t>Jira Workflow Best Practice </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3"/>
              </a:rPr>
              <a:t>Confluence best practice </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endParaRPr lang="en-GB" sz="1400" dirty="0">
              <a:solidFill>
                <a:schemeClr val="accent1"/>
              </a:solidFill>
              <a:latin typeface="+mn-lt"/>
              <a:ea typeface="Arial Unicode MS"/>
              <a:cs typeface="Arial Unicode MS"/>
              <a:hlinkClick r:id="rId14"/>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4"/>
              </a:rPr>
              <a:t>Elements connect</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5"/>
              </a:rPr>
              <a:t>Advanced Roadmaps</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6"/>
              </a:rPr>
              <a:t>Tempo Timesheets</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7"/>
              </a:rPr>
              <a:t>Trello</a:t>
            </a:r>
            <a:endParaRPr lang="en-GB" sz="1400" dirty="0">
              <a:solidFill>
                <a:schemeClr val="accent1"/>
              </a:solidFill>
              <a:latin typeface="+mn-lt"/>
              <a:ea typeface="Arial Unicode MS"/>
              <a:cs typeface="Arial Unicode MS"/>
            </a:endParaRPr>
          </a:p>
        </p:txBody>
      </p:sp>
    </p:spTree>
    <p:extLst>
      <p:ext uri="{BB962C8B-B14F-4D97-AF65-F5344CB8AC3E}">
        <p14:creationId xmlns:p14="http://schemas.microsoft.com/office/powerpoint/2010/main" val="1181477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49589-F6D1-42F4-84BC-8032FDA9D653}"/>
              </a:ext>
            </a:extLst>
          </p:cNvPr>
          <p:cNvSpPr>
            <a:spLocks noGrp="1"/>
          </p:cNvSpPr>
          <p:nvPr>
            <p:ph type="title"/>
          </p:nvPr>
        </p:nvSpPr>
        <p:spPr>
          <a:xfrm>
            <a:off x="330206" y="240715"/>
            <a:ext cx="10515600" cy="972607"/>
          </a:xfrm>
        </p:spPr>
        <p:txBody>
          <a:bodyPr>
            <a:normAutofit/>
          </a:bodyPr>
          <a:lstStyle/>
          <a:p>
            <a:r>
              <a:rPr lang="en-GB"/>
              <a:t>Navigating this Engagement Toolkit</a:t>
            </a:r>
            <a:br>
              <a:rPr lang="en-GB"/>
            </a:br>
            <a:r>
              <a:rPr lang="en-GB" sz="2400"/>
              <a:t>Guide to finding the information you need</a:t>
            </a:r>
          </a:p>
        </p:txBody>
      </p:sp>
      <p:sp>
        <p:nvSpPr>
          <p:cNvPr id="5" name="Slide Number Placeholder 4">
            <a:extLst>
              <a:ext uri="{FF2B5EF4-FFF2-40B4-BE49-F238E27FC236}">
                <a16:creationId xmlns:a16="http://schemas.microsoft.com/office/drawing/2014/main" id="{30F16190-394A-4135-A313-DD2EAB183B7A}"/>
              </a:ext>
            </a:extLst>
          </p:cNvPr>
          <p:cNvSpPr>
            <a:spLocks noGrp="1"/>
          </p:cNvSpPr>
          <p:nvPr>
            <p:ph type="sldNum" sz="quarter" idx="11"/>
          </p:nvPr>
        </p:nvSpPr>
        <p:spPr/>
        <p:txBody>
          <a:bodyPr/>
          <a:lstStyle/>
          <a:p>
            <a:fld id="{344369E4-5DE7-46E5-874E-4FD437973785}" type="slidenum">
              <a:rPr lang="en-GB" smtClean="0"/>
              <a:pPr/>
              <a:t>2</a:t>
            </a:fld>
            <a:endParaRPr lang="en-GB" sz="1400"/>
          </a:p>
        </p:txBody>
      </p:sp>
      <p:sp>
        <p:nvSpPr>
          <p:cNvPr id="7" name="Footer Placeholder 2">
            <a:extLst>
              <a:ext uri="{FF2B5EF4-FFF2-40B4-BE49-F238E27FC236}">
                <a16:creationId xmlns:a16="http://schemas.microsoft.com/office/drawing/2014/main" id="{17D7E178-8090-CAE2-3020-DC69D7EA13A4}"/>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graphicFrame>
        <p:nvGraphicFramePr>
          <p:cNvPr id="12" name="Table 12">
            <a:extLst>
              <a:ext uri="{FF2B5EF4-FFF2-40B4-BE49-F238E27FC236}">
                <a16:creationId xmlns:a16="http://schemas.microsoft.com/office/drawing/2014/main" id="{42F98CCB-0093-29BA-8226-23E068D22230}"/>
              </a:ext>
            </a:extLst>
          </p:cNvPr>
          <p:cNvGraphicFramePr>
            <a:graphicFrameLocks noGrp="1"/>
          </p:cNvGraphicFramePr>
          <p:nvPr>
            <p:extLst>
              <p:ext uri="{D42A27DB-BD31-4B8C-83A1-F6EECF244321}">
                <p14:modId xmlns:p14="http://schemas.microsoft.com/office/powerpoint/2010/main" val="2696721724"/>
              </p:ext>
            </p:extLst>
          </p:nvPr>
        </p:nvGraphicFramePr>
        <p:xfrm>
          <a:off x="130630" y="1757332"/>
          <a:ext cx="11704319" cy="3779520"/>
        </p:xfrm>
        <a:graphic>
          <a:graphicData uri="http://schemas.openxmlformats.org/drawingml/2006/table">
            <a:tbl>
              <a:tblPr firstRow="1" bandRow="1">
                <a:tableStyleId>{5C22544A-7EE6-4342-B048-85BDC9FD1C3A}</a:tableStyleId>
              </a:tblPr>
              <a:tblGrid>
                <a:gridCol w="317969">
                  <a:extLst>
                    <a:ext uri="{9D8B030D-6E8A-4147-A177-3AD203B41FA5}">
                      <a16:colId xmlns:a16="http://schemas.microsoft.com/office/drawing/2014/main" val="797418281"/>
                    </a:ext>
                  </a:extLst>
                </a:gridCol>
                <a:gridCol w="1719835">
                  <a:extLst>
                    <a:ext uri="{9D8B030D-6E8A-4147-A177-3AD203B41FA5}">
                      <a16:colId xmlns:a16="http://schemas.microsoft.com/office/drawing/2014/main" val="640366546"/>
                    </a:ext>
                  </a:extLst>
                </a:gridCol>
                <a:gridCol w="461555">
                  <a:extLst>
                    <a:ext uri="{9D8B030D-6E8A-4147-A177-3AD203B41FA5}">
                      <a16:colId xmlns:a16="http://schemas.microsoft.com/office/drawing/2014/main" val="1845542732"/>
                    </a:ext>
                  </a:extLst>
                </a:gridCol>
                <a:gridCol w="1741714">
                  <a:extLst>
                    <a:ext uri="{9D8B030D-6E8A-4147-A177-3AD203B41FA5}">
                      <a16:colId xmlns:a16="http://schemas.microsoft.com/office/drawing/2014/main" val="4027879888"/>
                    </a:ext>
                  </a:extLst>
                </a:gridCol>
                <a:gridCol w="426720">
                  <a:extLst>
                    <a:ext uri="{9D8B030D-6E8A-4147-A177-3AD203B41FA5}">
                      <a16:colId xmlns:a16="http://schemas.microsoft.com/office/drawing/2014/main" val="1756379149"/>
                    </a:ext>
                  </a:extLst>
                </a:gridCol>
                <a:gridCol w="1976846">
                  <a:extLst>
                    <a:ext uri="{9D8B030D-6E8A-4147-A177-3AD203B41FA5}">
                      <a16:colId xmlns:a16="http://schemas.microsoft.com/office/drawing/2014/main" val="3719915810"/>
                    </a:ext>
                  </a:extLst>
                </a:gridCol>
                <a:gridCol w="357051">
                  <a:extLst>
                    <a:ext uri="{9D8B030D-6E8A-4147-A177-3AD203B41FA5}">
                      <a16:colId xmlns:a16="http://schemas.microsoft.com/office/drawing/2014/main" val="2398923656"/>
                    </a:ext>
                  </a:extLst>
                </a:gridCol>
                <a:gridCol w="1985554">
                  <a:extLst>
                    <a:ext uri="{9D8B030D-6E8A-4147-A177-3AD203B41FA5}">
                      <a16:colId xmlns:a16="http://schemas.microsoft.com/office/drawing/2014/main" val="3432421820"/>
                    </a:ext>
                  </a:extLst>
                </a:gridCol>
                <a:gridCol w="348343">
                  <a:extLst>
                    <a:ext uri="{9D8B030D-6E8A-4147-A177-3AD203B41FA5}">
                      <a16:colId xmlns:a16="http://schemas.microsoft.com/office/drawing/2014/main" val="1072077891"/>
                    </a:ext>
                  </a:extLst>
                </a:gridCol>
                <a:gridCol w="2368732">
                  <a:extLst>
                    <a:ext uri="{9D8B030D-6E8A-4147-A177-3AD203B41FA5}">
                      <a16:colId xmlns:a16="http://schemas.microsoft.com/office/drawing/2014/main" val="2812355895"/>
                    </a:ext>
                  </a:extLst>
                </a:gridCol>
              </a:tblGrid>
              <a:tr h="370840">
                <a:tc gridSpan="2">
                  <a:txBody>
                    <a:bodyPr/>
                    <a:lstStyle/>
                    <a:p>
                      <a:pPr algn="ctr"/>
                      <a:r>
                        <a:rPr lang="en-GB" sz="1200"/>
                        <a:t>Using this Engagement Toolkit</a:t>
                      </a:r>
                    </a:p>
                  </a:txBody>
                  <a:tcPr anchor="ctr">
                    <a:lnB w="12700" cap="flat" cmpd="sng" algn="ctr">
                      <a:solidFill>
                        <a:schemeClr val="bg1">
                          <a:lumMod val="85000"/>
                        </a:schemeClr>
                      </a:solidFill>
                      <a:prstDash val="solid"/>
                      <a:round/>
                      <a:headEnd type="none" w="med" len="med"/>
                      <a:tailEnd type="none" w="med" len="med"/>
                    </a:lnB>
                  </a:tcPr>
                </a:tc>
                <a:tc hMerge="1">
                  <a:txBody>
                    <a:bodyPr/>
                    <a:lstStyle/>
                    <a:p>
                      <a:endParaRPr lang="en-GB"/>
                    </a:p>
                  </a:txBody>
                  <a:tcPr/>
                </a:tc>
                <a:tc gridSpan="2">
                  <a:txBody>
                    <a:bodyPr/>
                    <a:lstStyle/>
                    <a:p>
                      <a:pPr algn="ctr"/>
                      <a:r>
                        <a:rPr lang="en-GB" sz="1200"/>
                        <a:t>The Headlines</a:t>
                      </a:r>
                    </a:p>
                  </a:txBody>
                  <a:tcPr anchor="ctr">
                    <a:lnB w="12700" cap="flat" cmpd="sng" algn="ctr">
                      <a:solidFill>
                        <a:schemeClr val="bg1">
                          <a:lumMod val="85000"/>
                        </a:schemeClr>
                      </a:solidFill>
                      <a:prstDash val="solid"/>
                      <a:round/>
                      <a:headEnd type="none" w="med" len="med"/>
                      <a:tailEnd type="none" w="med" len="med"/>
                    </a:lnB>
                    <a:solidFill>
                      <a:schemeClr val="accent3"/>
                    </a:solidFill>
                  </a:tcPr>
                </a:tc>
                <a:tc hMerge="1">
                  <a:txBody>
                    <a:bodyPr/>
                    <a:lstStyle/>
                    <a:p>
                      <a:endParaRPr lang="en-GB"/>
                    </a:p>
                  </a:txBody>
                  <a:tcPr/>
                </a:tc>
                <a:tc gridSpan="2">
                  <a:txBody>
                    <a:bodyPr/>
                    <a:lstStyle/>
                    <a:p>
                      <a:pPr algn="ctr"/>
                      <a:r>
                        <a:rPr lang="en-GB" sz="1200"/>
                        <a:t>Impacted Persona Groups</a:t>
                      </a:r>
                    </a:p>
                  </a:txBody>
                  <a:tcPr anchor="ctr">
                    <a:lnB w="12700" cap="flat" cmpd="sng" algn="ctr">
                      <a:solidFill>
                        <a:schemeClr val="bg1">
                          <a:lumMod val="85000"/>
                        </a:schemeClr>
                      </a:solidFill>
                      <a:prstDash val="solid"/>
                      <a:round/>
                      <a:headEnd type="none" w="med" len="med"/>
                      <a:tailEnd type="none" w="med" len="med"/>
                    </a:lnB>
                    <a:solidFill>
                      <a:schemeClr val="accent5"/>
                    </a:solidFill>
                  </a:tcPr>
                </a:tc>
                <a:tc hMerge="1">
                  <a:txBody>
                    <a:bodyPr/>
                    <a:lstStyle/>
                    <a:p>
                      <a:endParaRPr lang="en-GB"/>
                    </a:p>
                  </a:txBody>
                  <a:tcPr/>
                </a:tc>
                <a:tc gridSpan="2">
                  <a:txBody>
                    <a:bodyPr/>
                    <a:lstStyle/>
                    <a:p>
                      <a:pPr algn="ctr"/>
                      <a:r>
                        <a:rPr lang="en-GB" sz="1200"/>
                        <a:t>Overview of Impacts</a:t>
                      </a:r>
                    </a:p>
                  </a:txBody>
                  <a:tcPr anchor="ctr">
                    <a:lnB w="12700" cap="flat" cmpd="sng" algn="ctr">
                      <a:solidFill>
                        <a:schemeClr val="bg1">
                          <a:lumMod val="85000"/>
                        </a:schemeClr>
                      </a:solidFill>
                      <a:prstDash val="solid"/>
                      <a:round/>
                      <a:headEnd type="none" w="med" len="med"/>
                      <a:tailEnd type="none" w="med" len="med"/>
                    </a:lnB>
                    <a:solidFill>
                      <a:srgbClr val="FF7F32"/>
                    </a:solidFill>
                  </a:tcPr>
                </a:tc>
                <a:tc hMerge="1">
                  <a:txBody>
                    <a:bodyPr/>
                    <a:lstStyle/>
                    <a:p>
                      <a:endParaRPr lang="en-GB"/>
                    </a:p>
                  </a:txBody>
                  <a:tcPr/>
                </a:tc>
                <a:tc gridSpan="2">
                  <a:txBody>
                    <a:bodyPr/>
                    <a:lstStyle/>
                    <a:p>
                      <a:pPr algn="ctr"/>
                      <a:r>
                        <a:rPr lang="en-GB" sz="1200"/>
                        <a:t>Support &amp; Readiness Resources</a:t>
                      </a:r>
                    </a:p>
                  </a:txBody>
                  <a:tcPr anchor="ctr">
                    <a:lnB w="12700" cap="flat" cmpd="sng" algn="ctr">
                      <a:solidFill>
                        <a:schemeClr val="bg1">
                          <a:lumMod val="85000"/>
                        </a:schemeClr>
                      </a:solidFill>
                      <a:prstDash val="solid"/>
                      <a:round/>
                      <a:headEnd type="none" w="med" len="med"/>
                      <a:tailEnd type="none" w="med" len="med"/>
                    </a:lnB>
                    <a:solidFill>
                      <a:srgbClr val="582C83"/>
                    </a:solidFill>
                  </a:tcPr>
                </a:tc>
                <a:tc hMerge="1">
                  <a:txBody>
                    <a:bodyPr/>
                    <a:lstStyle/>
                    <a:p>
                      <a:endParaRPr lang="en-GB"/>
                    </a:p>
                  </a:txBody>
                  <a:tcPr/>
                </a:tc>
                <a:extLst>
                  <a:ext uri="{0D108BD9-81ED-4DB2-BD59-A6C34878D82A}">
                    <a16:rowId xmlns:a16="http://schemas.microsoft.com/office/drawing/2014/main" val="247369780"/>
                  </a:ext>
                </a:extLst>
              </a:tr>
              <a:tr h="370840">
                <a:tc>
                  <a:txBody>
                    <a:bodyPr/>
                    <a:lstStyle/>
                    <a:p>
                      <a:pPr algn="ctr"/>
                      <a:r>
                        <a:rPr lang="en-GB" sz="1000" b="0" u="none">
                          <a:solidFill>
                            <a:schemeClr val="accent1"/>
                          </a:solidFill>
                          <a:hlinkClick r:id="rId2" action="ppaction://hlinksldjump"/>
                        </a:rPr>
                        <a:t>3</a:t>
                      </a:r>
                      <a:endParaRPr lang="en-GB" sz="1000" b="0" u="none">
                        <a:solidFill>
                          <a:schemeClr val="accent1"/>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Introduction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3"/>
                          </a:solidFill>
                          <a:hlinkClick r:id="rId3" action="ppaction://hlinksldjump">
                            <a:extLst>
                              <a:ext uri="{A12FA001-AC4F-418D-AE19-62706E023703}">
                                <ahyp:hlinkClr xmlns:ahyp="http://schemas.microsoft.com/office/drawing/2018/hyperlinkcolor" val="tx"/>
                              </a:ext>
                            </a:extLst>
                          </a:hlinkClick>
                        </a:rPr>
                        <a:t>8</a:t>
                      </a:r>
                      <a:endParaRPr lang="en-GB" sz="1000" b="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Atlassian consolidation video - Giulio </a:t>
                      </a:r>
                      <a:r>
                        <a:rPr lang="en-GB" sz="1000" err="1"/>
                        <a:t>Saggese</a:t>
                      </a:r>
                      <a:endParaRPr lang="en-GB" sz="10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5"/>
                          </a:solidFill>
                          <a:hlinkClick r:id="rId4" action="ppaction://hlinksldjump">
                            <a:extLst>
                              <a:ext uri="{A12FA001-AC4F-418D-AE19-62706E023703}">
                                <ahyp:hlinkClr xmlns:ahyp="http://schemas.microsoft.com/office/drawing/2018/hyperlinkcolor" val="tx"/>
                              </a:ext>
                            </a:extLst>
                          </a:hlinkClick>
                        </a:rPr>
                        <a:t>16</a:t>
                      </a:r>
                      <a:endParaRPr lang="en-GB" sz="1000" b="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Introduction to Personas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FF7F32"/>
                          </a:solidFill>
                          <a:hlinkClick r:id="rId5" action="ppaction://hlinksldjump">
                            <a:extLst>
                              <a:ext uri="{A12FA001-AC4F-418D-AE19-62706E023703}">
                                <ahyp:hlinkClr xmlns:ahyp="http://schemas.microsoft.com/office/drawing/2018/hyperlinkcolor" val="tx"/>
                              </a:ext>
                            </a:extLst>
                          </a:hlinkClick>
                        </a:rPr>
                        <a:t>31</a:t>
                      </a:r>
                      <a:endParaRPr lang="en-GB" sz="1000">
                        <a:solidFill>
                          <a:srgbClr val="FF7F32"/>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Introduction to understanding impacts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7030A0"/>
                          </a:solidFill>
                          <a:hlinkClick r:id="rId6" action="ppaction://hlinksldjump">
                            <a:extLst>
                              <a:ext uri="{A12FA001-AC4F-418D-AE19-62706E023703}">
                                <ahyp:hlinkClr xmlns:ahyp="http://schemas.microsoft.com/office/drawing/2018/hyperlinkcolor" val="tx"/>
                              </a:ext>
                            </a:extLst>
                          </a:hlinkClick>
                        </a:rPr>
                        <a:t>36</a:t>
                      </a:r>
                      <a:endParaRPr lang="en-GB" sz="1000">
                        <a:solidFill>
                          <a:srgbClr val="7030A0"/>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Building readiness to go-live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31802766"/>
                  </a:ext>
                </a:extLst>
              </a:tr>
              <a:tr h="370840">
                <a:tc>
                  <a:txBody>
                    <a:bodyPr/>
                    <a:lstStyle/>
                    <a:p>
                      <a:pPr algn="ctr"/>
                      <a:r>
                        <a:rPr lang="en-GB" sz="1000" b="0" u="none">
                          <a:solidFill>
                            <a:schemeClr val="accent1"/>
                          </a:solidFill>
                          <a:hlinkClick r:id="rId7" action="ppaction://hlinksldjump"/>
                        </a:rPr>
                        <a:t>4</a:t>
                      </a:r>
                      <a:endParaRPr lang="en-GB" sz="1000" b="0" u="none">
                        <a:solidFill>
                          <a:schemeClr val="accent1"/>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Video guide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3"/>
                          </a:solidFill>
                          <a:hlinkClick r:id="rId8" action="ppaction://hlinksldjump">
                            <a:extLst>
                              <a:ext uri="{A12FA001-AC4F-418D-AE19-62706E023703}">
                                <ahyp:hlinkClr xmlns:ahyp="http://schemas.microsoft.com/office/drawing/2018/hyperlinkcolor" val="tx"/>
                              </a:ext>
                            </a:extLst>
                          </a:hlinkClick>
                        </a:rPr>
                        <a:t>9</a:t>
                      </a:r>
                      <a:endParaRPr lang="en-GB" sz="1000" b="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UKHSA Global strategic priorities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dirty="0">
                          <a:solidFill>
                            <a:schemeClr val="accent5"/>
                          </a:solidFill>
                          <a:hlinkClick r:id="rId9" action="ppaction://hlinksldjump">
                            <a:extLst>
                              <a:ext uri="{A12FA001-AC4F-418D-AE19-62706E023703}">
                                <ahyp:hlinkClr xmlns:ahyp="http://schemas.microsoft.com/office/drawing/2018/hyperlinkcolor" val="tx"/>
                              </a:ext>
                            </a:extLst>
                          </a:hlinkClick>
                        </a:rPr>
                        <a:t>17</a:t>
                      </a:r>
                      <a:endParaRPr lang="en-GB" sz="1000" b="0" dirty="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Personas overview</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FF7F32"/>
                          </a:solidFill>
                          <a:hlinkClick r:id="rId10" action="ppaction://hlinksldjump">
                            <a:extLst>
                              <a:ext uri="{A12FA001-AC4F-418D-AE19-62706E023703}">
                                <ahyp:hlinkClr xmlns:ahyp="http://schemas.microsoft.com/office/drawing/2018/hyperlinkcolor" val="tx"/>
                              </a:ext>
                            </a:extLst>
                          </a:hlinkClick>
                        </a:rPr>
                        <a:t>32</a:t>
                      </a:r>
                      <a:endParaRPr lang="en-GB" sz="1000">
                        <a:solidFill>
                          <a:srgbClr val="FF7F32"/>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Defining impacts by Persona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7030A0"/>
                          </a:solidFill>
                          <a:hlinkClick r:id="rId11" action="ppaction://hlinksldjump">
                            <a:extLst>
                              <a:ext uri="{A12FA001-AC4F-418D-AE19-62706E023703}">
                                <ahyp:hlinkClr xmlns:ahyp="http://schemas.microsoft.com/office/drawing/2018/hyperlinkcolor" val="tx"/>
                              </a:ext>
                            </a:extLst>
                          </a:hlinkClick>
                        </a:rPr>
                        <a:t>37</a:t>
                      </a:r>
                      <a:endParaRPr lang="en-GB" sz="1000">
                        <a:solidFill>
                          <a:srgbClr val="7030A0"/>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Support and guidance quick links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83407324"/>
                  </a:ext>
                </a:extLst>
              </a:tr>
              <a:tr h="370840">
                <a:tc>
                  <a:txBody>
                    <a:bodyPr/>
                    <a:lstStyle/>
                    <a:p>
                      <a:pPr algn="ctr"/>
                      <a:r>
                        <a:rPr lang="en-GB" sz="1000" b="0" u="none">
                          <a:solidFill>
                            <a:schemeClr val="accent1"/>
                          </a:solidFill>
                          <a:hlinkClick r:id="rId12" action="ppaction://hlinksldjump"/>
                        </a:rPr>
                        <a:t>5</a:t>
                      </a:r>
                      <a:endParaRPr lang="en-GB" sz="1000" b="0" u="none">
                        <a:solidFill>
                          <a:schemeClr val="accent1"/>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Key message framework guidance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3"/>
                          </a:solidFill>
                          <a:hlinkClick r:id="rId13" action="ppaction://hlinksldjump">
                            <a:extLst>
                              <a:ext uri="{A12FA001-AC4F-418D-AE19-62706E023703}">
                                <ahyp:hlinkClr xmlns:ahyp="http://schemas.microsoft.com/office/drawing/2018/hyperlinkcolor" val="tx"/>
                              </a:ext>
                            </a:extLst>
                          </a:hlinkClick>
                        </a:rPr>
                        <a:t>10</a:t>
                      </a:r>
                      <a:endParaRPr lang="en-GB" sz="1000" b="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The role of Technology</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dirty="0">
                          <a:solidFill>
                            <a:schemeClr val="accent5"/>
                          </a:solidFill>
                          <a:hlinkClick r:id="rId14" action="ppaction://hlinksldjump">
                            <a:extLst>
                              <a:ext uri="{A12FA001-AC4F-418D-AE19-62706E023703}">
                                <ahyp:hlinkClr xmlns:ahyp="http://schemas.microsoft.com/office/drawing/2018/hyperlinkcolor" val="tx"/>
                              </a:ext>
                            </a:extLst>
                          </a:hlinkClick>
                        </a:rPr>
                        <a:t>18</a:t>
                      </a:r>
                      <a:endParaRPr lang="en-GB" sz="1000" b="0" dirty="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Persona profile: </a:t>
                      </a:r>
                    </a:p>
                    <a:p>
                      <a:r>
                        <a:rPr lang="en-GB" sz="1000"/>
                        <a:t>Leadership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FF7F32"/>
                          </a:solidFill>
                          <a:hlinkClick r:id="rId15" action="ppaction://hlinksldjump">
                            <a:extLst>
                              <a:ext uri="{A12FA001-AC4F-418D-AE19-62706E023703}">
                                <ahyp:hlinkClr xmlns:ahyp="http://schemas.microsoft.com/office/drawing/2018/hyperlinkcolor" val="tx"/>
                              </a:ext>
                            </a:extLst>
                          </a:hlinkClick>
                        </a:rPr>
                        <a:t>33</a:t>
                      </a:r>
                      <a:endParaRPr lang="en-GB" sz="1000">
                        <a:solidFill>
                          <a:srgbClr val="FF7F32"/>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Exploring high level impacts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7030A0"/>
                          </a:solidFill>
                          <a:hlinkClick r:id="rId16" action="ppaction://hlinksldjump">
                            <a:extLst>
                              <a:ext uri="{A12FA001-AC4F-418D-AE19-62706E023703}">
                                <ahyp:hlinkClr xmlns:ahyp="http://schemas.microsoft.com/office/drawing/2018/hyperlinkcolor" val="tx"/>
                              </a:ext>
                            </a:extLst>
                          </a:hlinkClick>
                        </a:rPr>
                        <a:t>38</a:t>
                      </a:r>
                      <a:endParaRPr lang="en-GB" sz="1000">
                        <a:solidFill>
                          <a:srgbClr val="7030A0"/>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User Acceptance Testing (UAT)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70693328"/>
                  </a:ext>
                </a:extLst>
              </a:tr>
              <a:tr h="370840">
                <a:tc>
                  <a:txBody>
                    <a:bodyPr/>
                    <a:lstStyle/>
                    <a:p>
                      <a:pPr algn="ctr"/>
                      <a:r>
                        <a:rPr lang="en-GB" sz="1000" b="0" u="none">
                          <a:solidFill>
                            <a:schemeClr val="accent1"/>
                          </a:solidFill>
                          <a:hlinkClick r:id="rId17" action="ppaction://hlinksldjump"/>
                        </a:rPr>
                        <a:t>6</a:t>
                      </a:r>
                      <a:endParaRPr lang="en-GB" sz="1000" b="0" u="none">
                        <a:solidFill>
                          <a:schemeClr val="accent1"/>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Key message framework</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3"/>
                          </a:solidFill>
                          <a:hlinkClick r:id="rId18" action="ppaction://hlinksldjump">
                            <a:extLst>
                              <a:ext uri="{A12FA001-AC4F-418D-AE19-62706E023703}">
                                <ahyp:hlinkClr xmlns:ahyp="http://schemas.microsoft.com/office/drawing/2018/hyperlinkcolor" val="tx"/>
                              </a:ext>
                            </a:extLst>
                          </a:hlinkClick>
                        </a:rPr>
                        <a:t>11</a:t>
                      </a:r>
                      <a:endParaRPr lang="en-GB" sz="1000" b="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Consolidating Atlassian tools - Raj </a:t>
                      </a:r>
                      <a:r>
                        <a:rPr lang="en-GB" sz="1000" err="1"/>
                        <a:t>Metha</a:t>
                      </a:r>
                      <a:endParaRPr lang="en-GB" sz="10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5"/>
                          </a:solidFill>
                          <a:hlinkClick r:id="rId19" action="ppaction://hlinksldjump">
                            <a:extLst>
                              <a:ext uri="{A12FA001-AC4F-418D-AE19-62706E023703}">
                                <ahyp:hlinkClr xmlns:ahyp="http://schemas.microsoft.com/office/drawing/2018/hyperlinkcolor" val="tx"/>
                              </a:ext>
                            </a:extLst>
                          </a:hlinkClick>
                        </a:rPr>
                        <a:t>20</a:t>
                      </a:r>
                      <a:endParaRPr lang="en-GB" sz="1000" b="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Persona profile:</a:t>
                      </a:r>
                    </a:p>
                    <a:p>
                      <a:r>
                        <a:rPr lang="en-GB" sz="1000"/>
                        <a:t>Site Administrators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FF7F32"/>
                          </a:solidFill>
                          <a:hlinkClick r:id="rId20" action="ppaction://hlinksldjump">
                            <a:extLst>
                              <a:ext uri="{A12FA001-AC4F-418D-AE19-62706E023703}">
                                <ahyp:hlinkClr xmlns:ahyp="http://schemas.microsoft.com/office/drawing/2018/hyperlinkcolor" val="tx"/>
                              </a:ext>
                            </a:extLst>
                          </a:hlinkClick>
                        </a:rPr>
                        <a:t>34</a:t>
                      </a:r>
                      <a:endParaRPr lang="en-GB" sz="1000">
                        <a:solidFill>
                          <a:srgbClr val="FF7F32"/>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Want to know more?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7030A0"/>
                          </a:solidFill>
                          <a:hlinkClick r:id="rId21" action="ppaction://hlinksldjump">
                            <a:extLst>
                              <a:ext uri="{A12FA001-AC4F-418D-AE19-62706E023703}">
                                <ahyp:hlinkClr xmlns:ahyp="http://schemas.microsoft.com/office/drawing/2018/hyperlinkcolor" val="tx"/>
                              </a:ext>
                            </a:extLst>
                          </a:hlinkClick>
                        </a:rPr>
                        <a:t>39</a:t>
                      </a:r>
                      <a:endParaRPr lang="en-GB" sz="1000">
                        <a:solidFill>
                          <a:srgbClr val="7030A0"/>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Familiarisation sessions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3591869"/>
                  </a:ext>
                </a:extLst>
              </a:tr>
              <a:tr h="0">
                <a:tc>
                  <a:txBody>
                    <a:bodyPr/>
                    <a:lstStyle/>
                    <a:p>
                      <a:endParaRPr lang="en-GB" sz="1000"/>
                    </a:p>
                  </a:txBody>
                  <a:tcPr anchor="ctr">
                    <a:lnT w="12700" cap="flat" cmpd="sng" algn="ctr">
                      <a:solidFill>
                        <a:schemeClr val="bg1">
                          <a:lumMod val="85000"/>
                        </a:schemeClr>
                      </a:solidFill>
                      <a:prstDash val="solid"/>
                      <a:round/>
                      <a:headEnd type="none" w="med" len="med"/>
                      <a:tailEnd type="none" w="med" len="med"/>
                    </a:lnT>
                    <a:noFill/>
                  </a:tcPr>
                </a:tc>
                <a:tc>
                  <a:txBody>
                    <a:bodyPr/>
                    <a:lstStyle/>
                    <a:p>
                      <a:endParaRPr lang="en-GB" sz="1000"/>
                    </a:p>
                  </a:txBody>
                  <a:tcPr anchor="ctr">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noFill/>
                  </a:tcPr>
                </a:tc>
                <a:tc>
                  <a:txBody>
                    <a:bodyPr/>
                    <a:lstStyle/>
                    <a:p>
                      <a:pPr algn="ctr"/>
                      <a:r>
                        <a:rPr lang="en-GB" sz="1000" b="0">
                          <a:solidFill>
                            <a:schemeClr val="accent3"/>
                          </a:solidFill>
                          <a:hlinkClick r:id="rId22" action="ppaction://hlinksldjump">
                            <a:extLst>
                              <a:ext uri="{A12FA001-AC4F-418D-AE19-62706E023703}">
                                <ahyp:hlinkClr xmlns:ahyp="http://schemas.microsoft.com/office/drawing/2018/hyperlinkcolor" val="tx"/>
                              </a:ext>
                            </a:extLst>
                          </a:hlinkClick>
                        </a:rPr>
                        <a:t>12</a:t>
                      </a:r>
                      <a:endParaRPr lang="en-GB" sz="1000" b="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Overview of changes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lang="en-GB" sz="1000" b="0">
                          <a:solidFill>
                            <a:schemeClr val="accent5"/>
                          </a:solidFill>
                          <a:hlinkClick r:id="rId23" action="ppaction://hlinksldjump">
                            <a:extLst>
                              <a:ext uri="{A12FA001-AC4F-418D-AE19-62706E023703}">
                                <ahyp:hlinkClr xmlns:ahyp="http://schemas.microsoft.com/office/drawing/2018/hyperlinkcolor" val="tx"/>
                              </a:ext>
                            </a:extLst>
                          </a:hlinkClick>
                        </a:rPr>
                        <a:t>22</a:t>
                      </a:r>
                      <a:endParaRPr lang="en-GB" sz="1000" b="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r>
                        <a:rPr lang="en-GB" sz="1000"/>
                        <a:t>Persona profile: </a:t>
                      </a:r>
                    </a:p>
                    <a:p>
                      <a:r>
                        <a:rPr lang="en-GB" sz="1000"/>
                        <a:t>Halo Service Operations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endParaRPr lang="en-GB" sz="1000"/>
                    </a:p>
                  </a:txBody>
                  <a:tcPr anchor="ctr">
                    <a:lnL w="12700" cap="flat" cmpd="sng" algn="ctr">
                      <a:solidFill>
                        <a:schemeClr val="bg1">
                          <a:lumMod val="85000"/>
                        </a:schemeClr>
                      </a:solidFill>
                      <a:prstDash val="solid"/>
                      <a:round/>
                      <a:headEnd type="none" w="med" len="med"/>
                      <a:tailEnd type="none" w="med" len="med"/>
                    </a:lnL>
                    <a:lnT w="12700" cap="flat" cmpd="sng" algn="ctr">
                      <a:solidFill>
                        <a:schemeClr val="bg1">
                          <a:lumMod val="85000"/>
                        </a:schemeClr>
                      </a:solidFill>
                      <a:prstDash val="solid"/>
                      <a:round/>
                      <a:headEnd type="none" w="med" len="med"/>
                      <a:tailEnd type="none" w="med" len="med"/>
                    </a:lnT>
                    <a:noFill/>
                  </a:tcPr>
                </a:tc>
                <a:tc>
                  <a:txBody>
                    <a:bodyPr/>
                    <a:lstStyle/>
                    <a:p>
                      <a:endParaRPr lang="en-GB" sz="1000"/>
                    </a:p>
                  </a:txBody>
                  <a:tcPr anchor="ctr">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noFill/>
                  </a:tcPr>
                </a:tc>
                <a:tc>
                  <a:txBody>
                    <a:bodyPr/>
                    <a:lstStyle/>
                    <a:p>
                      <a:endParaRPr lang="en-GB"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67990450"/>
                  </a:ext>
                </a:extLst>
              </a:tr>
              <a:tr h="370840">
                <a:tc>
                  <a:txBody>
                    <a:bodyPr/>
                    <a:lstStyle/>
                    <a:p>
                      <a:endParaRPr lang="en-GB" sz="1000"/>
                    </a:p>
                  </a:txBody>
                  <a:tcPr anchor="ctr">
                    <a:noFill/>
                  </a:tcPr>
                </a:tc>
                <a:tc>
                  <a:txBody>
                    <a:bodyPr/>
                    <a:lstStyle/>
                    <a:p>
                      <a:endParaRPr lang="en-GB" sz="1000"/>
                    </a:p>
                  </a:txBody>
                  <a:tcPr anchor="ctr">
                    <a:lnR w="12700" cap="flat" cmpd="sng" algn="ctr">
                      <a:solidFill>
                        <a:schemeClr val="bg1">
                          <a:lumMod val="85000"/>
                        </a:schemeClr>
                      </a:solidFill>
                      <a:prstDash val="solid"/>
                      <a:round/>
                      <a:headEnd type="none" w="med" len="med"/>
                      <a:tailEnd type="none" w="med" len="med"/>
                    </a:lnR>
                    <a:noFill/>
                  </a:tcPr>
                </a:tc>
                <a:tc>
                  <a:txBody>
                    <a:bodyPr/>
                    <a:lstStyle/>
                    <a:p>
                      <a:pPr algn="ctr"/>
                      <a:r>
                        <a:rPr lang="en-GB" sz="1000" b="0">
                          <a:solidFill>
                            <a:schemeClr val="accent3"/>
                          </a:solidFill>
                          <a:hlinkClick r:id="rId24" action="ppaction://hlinksldjump">
                            <a:extLst>
                              <a:ext uri="{A12FA001-AC4F-418D-AE19-62706E023703}">
                                <ahyp:hlinkClr xmlns:ahyp="http://schemas.microsoft.com/office/drawing/2018/hyperlinkcolor" val="tx"/>
                              </a:ext>
                            </a:extLst>
                          </a:hlinkClick>
                        </a:rPr>
                        <a:t>13</a:t>
                      </a:r>
                      <a:endParaRPr lang="en-GB" sz="1000" b="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Overview of benefits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lang="en-GB" sz="1000" b="0">
                          <a:solidFill>
                            <a:schemeClr val="accent5"/>
                          </a:solidFill>
                          <a:hlinkClick r:id="rId25" action="ppaction://hlinksldjump">
                            <a:extLst>
                              <a:ext uri="{A12FA001-AC4F-418D-AE19-62706E023703}">
                                <ahyp:hlinkClr xmlns:ahyp="http://schemas.microsoft.com/office/drawing/2018/hyperlinkcolor" val="tx"/>
                              </a:ext>
                            </a:extLst>
                          </a:hlinkClick>
                        </a:rPr>
                        <a:t>24</a:t>
                      </a:r>
                      <a:endParaRPr lang="en-GB" sz="1000" b="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r>
                        <a:rPr lang="en-GB" sz="1000"/>
                        <a:t>Persona profile: </a:t>
                      </a:r>
                    </a:p>
                    <a:p>
                      <a:r>
                        <a:rPr lang="en-GB" sz="1000"/>
                        <a:t>PHE Projects &amp; End Users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endParaRPr lang="en-GB" sz="1000"/>
                    </a:p>
                  </a:txBody>
                  <a:tcPr anchor="ctr">
                    <a:lnL w="12700" cap="flat" cmpd="sng" algn="ctr">
                      <a:solidFill>
                        <a:schemeClr val="bg1">
                          <a:lumMod val="85000"/>
                        </a:schemeClr>
                      </a:solidFill>
                      <a:prstDash val="solid"/>
                      <a:round/>
                      <a:headEnd type="none" w="med" len="med"/>
                      <a:tailEnd type="none" w="med" len="med"/>
                    </a:lnL>
                    <a:noFill/>
                  </a:tcPr>
                </a:tc>
                <a:tc>
                  <a:txBody>
                    <a:bodyPr/>
                    <a:lstStyle/>
                    <a:p>
                      <a:endParaRPr lang="en-GB" sz="1000"/>
                    </a:p>
                  </a:txBody>
                  <a:tcPr anchor="ctr">
                    <a:lnR w="12700" cap="flat" cmpd="sng" algn="ctr">
                      <a:noFill/>
                      <a:prstDash val="solid"/>
                      <a:round/>
                      <a:headEnd type="none" w="med" len="med"/>
                      <a:tailEnd type="none" w="med" len="med"/>
                    </a:lnR>
                    <a:noFill/>
                  </a:tcPr>
                </a:tc>
                <a:tc>
                  <a:txBody>
                    <a:bodyPr/>
                    <a:lstStyle/>
                    <a:p>
                      <a:endParaRPr lang="en-GB"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78516878"/>
                  </a:ext>
                </a:extLst>
              </a:tr>
              <a:tr h="370840">
                <a:tc>
                  <a:txBody>
                    <a:bodyPr/>
                    <a:lstStyle/>
                    <a:p>
                      <a:endParaRPr lang="en-GB" sz="1000"/>
                    </a:p>
                  </a:txBody>
                  <a:tcPr anchor="ctr">
                    <a:noFill/>
                  </a:tcPr>
                </a:tc>
                <a:tc>
                  <a:txBody>
                    <a:bodyPr/>
                    <a:lstStyle/>
                    <a:p>
                      <a:endParaRPr lang="en-GB" sz="1000"/>
                    </a:p>
                  </a:txBody>
                  <a:tcPr anchor="ctr">
                    <a:lnR w="12700" cap="flat" cmpd="sng" algn="ctr">
                      <a:solidFill>
                        <a:schemeClr val="bg1">
                          <a:lumMod val="85000"/>
                        </a:schemeClr>
                      </a:solidFill>
                      <a:prstDash val="solid"/>
                      <a:round/>
                      <a:headEnd type="none" w="med" len="med"/>
                      <a:tailEnd type="none" w="med" len="med"/>
                    </a:lnR>
                    <a:noFill/>
                  </a:tcPr>
                </a:tc>
                <a:tc>
                  <a:txBody>
                    <a:bodyPr/>
                    <a:lstStyle/>
                    <a:p>
                      <a:pPr algn="ctr"/>
                      <a:r>
                        <a:rPr lang="en-GB" sz="1000" b="0">
                          <a:solidFill>
                            <a:schemeClr val="accent3"/>
                          </a:solidFill>
                          <a:hlinkClick r:id="rId26" action="ppaction://hlinksldjump">
                            <a:extLst>
                              <a:ext uri="{A12FA001-AC4F-418D-AE19-62706E023703}">
                                <ahyp:hlinkClr xmlns:ahyp="http://schemas.microsoft.com/office/drawing/2018/hyperlinkcolor" val="tx"/>
                              </a:ext>
                            </a:extLst>
                          </a:hlinkClick>
                        </a:rPr>
                        <a:t>14</a:t>
                      </a:r>
                      <a:endParaRPr lang="en-GB" sz="1000" b="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T-Minus Plans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lang="en-GB" sz="1000" b="0">
                          <a:solidFill>
                            <a:schemeClr val="accent5"/>
                          </a:solidFill>
                          <a:hlinkClick r:id="rId27" action="ppaction://hlinksldjump">
                            <a:extLst>
                              <a:ext uri="{A12FA001-AC4F-418D-AE19-62706E023703}">
                                <ahyp:hlinkClr xmlns:ahyp="http://schemas.microsoft.com/office/drawing/2018/hyperlinkcolor" val="tx"/>
                              </a:ext>
                            </a:extLst>
                          </a:hlinkClick>
                        </a:rPr>
                        <a:t>26</a:t>
                      </a:r>
                      <a:endParaRPr lang="en-GB" sz="1000" b="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r>
                        <a:rPr lang="en-GB" sz="1000"/>
                        <a:t>Persona profile: </a:t>
                      </a:r>
                    </a:p>
                    <a:p>
                      <a:r>
                        <a:rPr lang="en-GB" sz="1000"/>
                        <a:t>Test &amp; Trace projects and users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endParaRPr lang="en-GB" sz="1000"/>
                    </a:p>
                  </a:txBody>
                  <a:tcPr anchor="ctr">
                    <a:lnL w="12700" cap="flat" cmpd="sng" algn="ctr">
                      <a:solidFill>
                        <a:schemeClr val="bg1">
                          <a:lumMod val="85000"/>
                        </a:schemeClr>
                      </a:solidFill>
                      <a:prstDash val="solid"/>
                      <a:round/>
                      <a:headEnd type="none" w="med" len="med"/>
                      <a:tailEnd type="none" w="med" len="med"/>
                    </a:lnL>
                    <a:noFill/>
                  </a:tcPr>
                </a:tc>
                <a:tc>
                  <a:txBody>
                    <a:bodyPr/>
                    <a:lstStyle/>
                    <a:p>
                      <a:endParaRPr lang="en-GB" sz="1000"/>
                    </a:p>
                  </a:txBody>
                  <a:tcPr anchor="ctr">
                    <a:lnR w="12700" cap="flat" cmpd="sng" algn="ctr">
                      <a:noFill/>
                      <a:prstDash val="solid"/>
                      <a:round/>
                      <a:headEnd type="none" w="med" len="med"/>
                      <a:tailEnd type="none" w="med" len="med"/>
                    </a:lnR>
                    <a:noFill/>
                  </a:tcPr>
                </a:tc>
                <a:tc>
                  <a:txBody>
                    <a:bodyPr/>
                    <a:lstStyle/>
                    <a:p>
                      <a:endParaRPr lang="en-GB"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0346511"/>
                  </a:ext>
                </a:extLst>
              </a:tr>
              <a:tr h="370840">
                <a:tc>
                  <a:txBody>
                    <a:bodyPr/>
                    <a:lstStyle/>
                    <a:p>
                      <a:endParaRPr lang="en-GB" sz="1000"/>
                    </a:p>
                  </a:txBody>
                  <a:tcPr anchor="ctr">
                    <a:noFill/>
                  </a:tcPr>
                </a:tc>
                <a:tc>
                  <a:txBody>
                    <a:bodyPr/>
                    <a:lstStyle/>
                    <a:p>
                      <a:endParaRPr lang="en-GB" sz="1000"/>
                    </a:p>
                  </a:txBody>
                  <a:tcPr anchor="ctr">
                    <a:lnR w="12700" cap="flat" cmpd="sng" algn="ctr">
                      <a:noFill/>
                      <a:prstDash val="solid"/>
                      <a:round/>
                      <a:headEnd type="none" w="med" len="med"/>
                      <a:tailEnd type="none" w="med" len="med"/>
                    </a:lnR>
                    <a:noFill/>
                  </a:tcPr>
                </a:tc>
                <a:tc>
                  <a:txBody>
                    <a:bodyPr/>
                    <a:lstStyle/>
                    <a:p>
                      <a:endParaRPr lang="en-GB" sz="1000">
                        <a:solidFill>
                          <a:schemeClr val="accent3"/>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a:p>
                  </a:txBody>
                  <a:tcPr anchor="ctr">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5"/>
                          </a:solidFill>
                          <a:hlinkClick r:id="rId28" action="ppaction://hlinksldjump">
                            <a:extLst>
                              <a:ext uri="{A12FA001-AC4F-418D-AE19-62706E023703}">
                                <ahyp:hlinkClr xmlns:ahyp="http://schemas.microsoft.com/office/drawing/2018/hyperlinkcolor" val="tx"/>
                              </a:ext>
                            </a:extLst>
                          </a:hlinkClick>
                        </a:rPr>
                        <a:t>28</a:t>
                      </a:r>
                      <a:endParaRPr lang="en-GB" sz="1000" b="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Persona profile: </a:t>
                      </a:r>
                    </a:p>
                    <a:p>
                      <a:r>
                        <a:rPr lang="en-GB" sz="1000"/>
                        <a:t>External users, partners, vendors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endParaRPr lang="en-GB" sz="1000"/>
                    </a:p>
                  </a:txBody>
                  <a:tcPr anchor="ctr">
                    <a:lnL w="12700" cap="flat" cmpd="sng" algn="ctr">
                      <a:solidFill>
                        <a:schemeClr val="bg1">
                          <a:lumMod val="85000"/>
                        </a:schemeClr>
                      </a:solidFill>
                      <a:prstDash val="solid"/>
                      <a:round/>
                      <a:headEnd type="none" w="med" len="med"/>
                      <a:tailEnd type="none" w="med" len="med"/>
                    </a:lnL>
                    <a:noFill/>
                  </a:tcPr>
                </a:tc>
                <a:tc>
                  <a:txBody>
                    <a:bodyPr/>
                    <a:lstStyle/>
                    <a:p>
                      <a:endParaRPr lang="en-GB" sz="1000"/>
                    </a:p>
                  </a:txBody>
                  <a:tcPr anchor="ctr">
                    <a:noFill/>
                  </a:tcPr>
                </a:tc>
                <a:tc>
                  <a:txBody>
                    <a:bodyPr/>
                    <a:lstStyle/>
                    <a:p>
                      <a:endParaRPr lang="en-GB" sz="1000"/>
                    </a:p>
                  </a:txBody>
                  <a:tcPr anchor="ctr">
                    <a:lnT w="12700" cap="flat" cmpd="sng" algn="ctr">
                      <a:noFill/>
                      <a:prstDash val="solid"/>
                      <a:round/>
                      <a:headEnd type="none" w="med" len="med"/>
                      <a:tailEnd type="none" w="med" len="med"/>
                    </a:lnT>
                    <a:noFill/>
                  </a:tcPr>
                </a:tc>
                <a:tc>
                  <a:txBody>
                    <a:bodyPr/>
                    <a:lstStyle/>
                    <a:p>
                      <a:endParaRPr lang="en-GB" sz="1000" dirty="0"/>
                    </a:p>
                  </a:txBody>
                  <a:tcPr anchor="ctr">
                    <a:lnT w="12700" cap="flat" cmpd="sng" algn="ctr">
                      <a:noFill/>
                      <a:prstDash val="solid"/>
                      <a:round/>
                      <a:headEnd type="none" w="med" len="med"/>
                      <a:tailEnd type="none" w="med" len="med"/>
                    </a:lnT>
                    <a:noFill/>
                  </a:tcPr>
                </a:tc>
                <a:extLst>
                  <a:ext uri="{0D108BD9-81ED-4DB2-BD59-A6C34878D82A}">
                    <a16:rowId xmlns:a16="http://schemas.microsoft.com/office/drawing/2014/main" val="3471222197"/>
                  </a:ext>
                </a:extLst>
              </a:tr>
            </a:tbl>
          </a:graphicData>
        </a:graphic>
      </p:graphicFrame>
    </p:spTree>
    <p:extLst>
      <p:ext uri="{BB962C8B-B14F-4D97-AF65-F5344CB8AC3E}">
        <p14:creationId xmlns:p14="http://schemas.microsoft.com/office/powerpoint/2010/main" val="13331594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fontScale="90000"/>
          </a:bodyPr>
          <a:lstStyle/>
          <a:p>
            <a:r>
              <a:rPr lang="en-GB"/>
              <a:t>Persona Profile: Site Administrators</a:t>
            </a:r>
            <a:br>
              <a:rPr lang="en-GB"/>
            </a:br>
            <a:r>
              <a:rPr lang="en-GB" sz="2400"/>
              <a:t>Requires detailed understanding of technical, process and user experience changes so they can guide local teams and triage issues</a:t>
            </a:r>
            <a:br>
              <a:rPr lang="en-GB" sz="2400"/>
            </a:br>
            <a:endParaRPr lang="en-GB" sz="2400"/>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20</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264634" y="5078220"/>
            <a:ext cx="2598360" cy="830997"/>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I want to understand the detail and specifics of both the technical side of the consolidation as well as any user experience changes</a:t>
            </a:r>
          </a:p>
        </p:txBody>
      </p:sp>
      <p:sp>
        <p:nvSpPr>
          <p:cNvPr id="7" name="TextBox 6">
            <a:extLst>
              <a:ext uri="{FF2B5EF4-FFF2-40B4-BE49-F238E27FC236}">
                <a16:creationId xmlns:a16="http://schemas.microsoft.com/office/drawing/2014/main" id="{F208EA67-A4CF-A3FF-F4B5-DB5F5B6FF802}"/>
              </a:ext>
            </a:extLst>
          </p:cNvPr>
          <p:cNvSpPr txBox="1"/>
          <p:nvPr/>
        </p:nvSpPr>
        <p:spPr>
          <a:xfrm>
            <a:off x="330206" y="1706745"/>
            <a:ext cx="2589338" cy="1169551"/>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am a Subject Matter Expert (SME) and play a key role in understanding the business needs of the projects and teams I am responsible for </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3927315" cy="5293757"/>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endParaRPr lang="en-GB" sz="1200" b="1">
              <a:solidFill>
                <a:schemeClr val="tx2"/>
              </a:solidFill>
              <a:latin typeface="Arial"/>
              <a:ea typeface="Arial Unicode MS"/>
              <a:cs typeface="Arial Unicode MS"/>
            </a:endParaRPr>
          </a:p>
          <a:p>
            <a:pPr marL="171450" indent="-171450" fontAlgn="base">
              <a:buFont typeface="Arial" panose="020B0604020202020204" pitchFamily="34" charset="0"/>
              <a:buChar char="•"/>
            </a:pPr>
            <a:r>
              <a:rPr lang="en-GB" sz="1200">
                <a:solidFill>
                  <a:schemeClr val="accent1"/>
                </a:solidFill>
                <a:ea typeface="Arial Unicode MS"/>
                <a:cs typeface="Arial Unicode MS"/>
              </a:rPr>
              <a:t>Consolidated ways of working across teams and functions that support better collaboration</a:t>
            </a:r>
          </a:p>
          <a:p>
            <a:pPr marL="171450" indent="-171450" fontAlgn="base">
              <a:buFont typeface="Arial" panose="020B0604020202020204" pitchFamily="34" charset="0"/>
              <a:buChar char="•"/>
            </a:pPr>
            <a:r>
              <a:rPr lang="en-GB" sz="1200">
                <a:solidFill>
                  <a:schemeClr val="accent1"/>
                </a:solidFill>
                <a:ea typeface="Arial Unicode MS"/>
                <a:cs typeface="Arial Unicode MS"/>
              </a:rPr>
              <a:t>Some upgrade to apps and integrations </a:t>
            </a:r>
          </a:p>
          <a:p>
            <a:pPr marL="171450" indent="-171450" fontAlgn="base">
              <a:buFont typeface="Arial" panose="020B0604020202020204" pitchFamily="34" charset="0"/>
              <a:buChar char="•"/>
            </a:pPr>
            <a:r>
              <a:rPr lang="en-GB" sz="1200">
                <a:solidFill>
                  <a:schemeClr val="accent1"/>
                </a:solidFill>
                <a:ea typeface="Arial Unicode MS"/>
                <a:cs typeface="Arial Unicode MS"/>
              </a:rPr>
              <a:t>Future functionality upgrades as the Cloud offering evolves</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tx2"/>
              </a:solidFill>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Changes to dashboards, trackers or reports that may require time and effort to reconfigure</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User issues that will require technical fix</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Users requiring support and guidance as they adapt to new ways of working</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Changes to drop-down options, definitions, iconography, look and feel and certain system behaviours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Minor process change associated with move to Assets (Insight) from Elements Connect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Effort during the migration migrate data using Atlassian tools, some manual migration and</a:t>
            </a:r>
            <a:r>
              <a:rPr lang="en-GB" sz="1200">
                <a:solidFill>
                  <a:schemeClr val="accent1"/>
                </a:solidFill>
                <a:ea typeface="Arial Unicode MS"/>
                <a:cs typeface="Arial Unicode MS"/>
              </a:rPr>
              <a:t> recreation of links, dashboards and reports.</a:t>
            </a:r>
            <a:endParaRPr lang="en-GB" sz="1200">
              <a:solidFill>
                <a:schemeClr val="accent1"/>
              </a:solidFill>
              <a:latin typeface="Arial"/>
              <a:ea typeface="Arial Unicode MS"/>
              <a:cs typeface="Arial Unicode MS"/>
            </a:endParaRPr>
          </a:p>
          <a:p>
            <a:pPr fontAlgn="base">
              <a:spcBef>
                <a:spcPts val="0"/>
              </a:spcBef>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4785926"/>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ea typeface="Arial Unicode MS"/>
                <a:cs typeface="Arial Unicode MS"/>
              </a:rPr>
              <a:t>About me</a:t>
            </a:r>
          </a:p>
          <a:p>
            <a:pPr fontAlgn="base">
              <a:spcBef>
                <a:spcPts val="0"/>
              </a:spcBef>
              <a:spcAft>
                <a:spcPts val="600"/>
              </a:spcAft>
            </a:pPr>
            <a:endParaRPr lang="en-US" sz="1400" b="1">
              <a:ea typeface="Arial Unicode MS"/>
              <a:cs typeface="Arial Unicode MS"/>
            </a:endParaRPr>
          </a:p>
          <a:p>
            <a:pPr fontAlgn="base">
              <a:spcBef>
                <a:spcPts val="0"/>
              </a:spcBef>
              <a:spcAft>
                <a:spcPts val="600"/>
              </a:spcAft>
            </a:pPr>
            <a:r>
              <a:rPr lang="en-GB" sz="1200" b="1">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am a designated administrator license holder for Jira and/or Confluence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am the key point of contact for changes, advice or guidance in use of these tools for those within my team</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have a key role in the migration of data and recreation of links in Confluence and Jira.</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Having a detailed understanding of how the tools work, the definitions and rationale that sit behind what the user sees on screen</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Being able to triage and resolve issues quickly without having to raise a ticket</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Preferred channels: </a:t>
            </a:r>
            <a:endParaRPr lang="en-GB" sz="1200" b="1">
              <a:solidFill>
                <a:schemeClr val="accent5"/>
              </a:solidFill>
            </a:endParaRP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Technology Newsletter</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Direct emails</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Regular technical briefings on progress and business decisions</a:t>
            </a:r>
          </a:p>
        </p:txBody>
      </p:sp>
      <p:pic>
        <p:nvPicPr>
          <p:cNvPr id="8" name="Picture 7" descr="Graphical user interface, application&#10;&#10;Description automatically generated">
            <a:extLst>
              <a:ext uri="{FF2B5EF4-FFF2-40B4-BE49-F238E27FC236}">
                <a16:creationId xmlns:a16="http://schemas.microsoft.com/office/drawing/2014/main" id="{7F591DCC-FA5C-3727-16A3-87D2472F572F}"/>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726961" y="3155101"/>
            <a:ext cx="1664034" cy="1818335"/>
          </a:xfrm>
          <a:prstGeom prst="rect">
            <a:avLst/>
          </a:prstGeom>
        </p:spPr>
      </p:pic>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FCE14337-0E29-A985-840B-8BD17B794CFD}"/>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20833645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dirty="0"/>
              <a:t>Readiness Checklist</a:t>
            </a:r>
            <a:br>
              <a:rPr lang="en-GB" dirty="0"/>
            </a:br>
            <a:r>
              <a:rPr lang="en-GB" sz="2400" dirty="0"/>
              <a:t>Administrators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21</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492320" y="1896639"/>
            <a:ext cx="344138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As a licenced administrator, I have the best view of what the changes to Jira and Confluence will mean for my projects and teams. </a:t>
            </a:r>
          </a:p>
          <a:p>
            <a:r>
              <a:rPr lang="en-GB" sz="1400" b="1">
                <a:solidFill>
                  <a:schemeClr val="accent1"/>
                </a:solidFill>
                <a:latin typeface="Arial"/>
                <a:ea typeface="Arial Unicode MS"/>
                <a:cs typeface="Arial Unicode MS"/>
              </a:rPr>
              <a:t>I have a crucial role in translating the impacts for my colleagues.</a:t>
            </a:r>
            <a:endParaRPr lang="en-GB" sz="1400" b="1">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428795" y="1749274"/>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Graphical user interface, application&#10;&#10;Description automatically generated">
            <a:extLst>
              <a:ext uri="{FF2B5EF4-FFF2-40B4-BE49-F238E27FC236}">
                <a16:creationId xmlns:a16="http://schemas.microsoft.com/office/drawing/2014/main" id="{BD1AF7F2-84B9-DB2A-9321-CD2D4AB71548}"/>
              </a:ext>
            </a:extLst>
          </p:cNvPr>
          <p:cNvPicPr>
            <a:picLocks noChangeAspect="1"/>
          </p:cNvPicPr>
          <p:nvPr/>
        </p:nvPicPr>
        <p:blipFill rotWithShape="1">
          <a:blip r:embed="rId3">
            <a:extLst>
              <a:ext uri="{28A0092B-C50C-407E-A947-70E740481C1C}">
                <a14:useLocalDpi xmlns:a14="http://schemas.microsoft.com/office/drawing/2010/main" val="0"/>
              </a:ext>
            </a:extLst>
          </a:blip>
          <a:srcRect l="82611" t="73374" b="8372"/>
          <a:stretch/>
        </p:blipFill>
        <p:spPr>
          <a:xfrm>
            <a:off x="1382357" y="3673238"/>
            <a:ext cx="1664034" cy="1818335"/>
          </a:xfrm>
          <a:prstGeom prst="rect">
            <a:avLst/>
          </a:prstGeom>
        </p:spPr>
      </p:pic>
      <p:sp>
        <p:nvSpPr>
          <p:cNvPr id="3" name="Footer Placeholder 2">
            <a:extLst>
              <a:ext uri="{FF2B5EF4-FFF2-40B4-BE49-F238E27FC236}">
                <a16:creationId xmlns:a16="http://schemas.microsoft.com/office/drawing/2014/main" id="{4D457BB8-420E-D2D7-83C7-47B0359C6E03}"/>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graphicFrame>
        <p:nvGraphicFramePr>
          <p:cNvPr id="13" name="Table 8">
            <a:extLst>
              <a:ext uri="{FF2B5EF4-FFF2-40B4-BE49-F238E27FC236}">
                <a16:creationId xmlns:a16="http://schemas.microsoft.com/office/drawing/2014/main" id="{6859657B-7300-7818-936C-7C09A19F5CEC}"/>
              </a:ext>
            </a:extLst>
          </p:cNvPr>
          <p:cNvGraphicFramePr>
            <a:graphicFrameLocks noGrp="1"/>
          </p:cNvGraphicFramePr>
          <p:nvPr>
            <p:extLst>
              <p:ext uri="{D42A27DB-BD31-4B8C-83A1-F6EECF244321}">
                <p14:modId xmlns:p14="http://schemas.microsoft.com/office/powerpoint/2010/main" val="2432374998"/>
              </p:ext>
            </p:extLst>
          </p:nvPr>
        </p:nvGraphicFramePr>
        <p:xfrm>
          <a:off x="4785581" y="1615120"/>
          <a:ext cx="7661649" cy="3046590"/>
        </p:xfrm>
        <a:graphic>
          <a:graphicData uri="http://schemas.openxmlformats.org/drawingml/2006/table">
            <a:tbl>
              <a:tblPr>
                <a:tableStyleId>{5C22544A-7EE6-4342-B048-85BDC9FD1C3A}</a:tableStyleId>
              </a:tblPr>
              <a:tblGrid>
                <a:gridCol w="7661649">
                  <a:extLst>
                    <a:ext uri="{9D8B030D-6E8A-4147-A177-3AD203B41FA5}">
                      <a16:colId xmlns:a16="http://schemas.microsoft.com/office/drawing/2014/main" val="3606892288"/>
                    </a:ext>
                  </a:extLst>
                </a:gridCol>
              </a:tblGrid>
              <a:tr h="363084">
                <a:tc>
                  <a:txBody>
                    <a:bodyPr/>
                    <a:lstStyle/>
                    <a:p>
                      <a:pPr marL="0" indent="0" fontAlgn="base">
                        <a:spcAft>
                          <a:spcPts val="600"/>
                        </a:spcAft>
                        <a:buNone/>
                      </a:pPr>
                      <a:r>
                        <a:rPr lang="en-GB" sz="1400" dirty="0">
                          <a:solidFill>
                            <a:schemeClr val="accent1"/>
                          </a:solidFill>
                          <a:latin typeface="+mn-lt"/>
                          <a:ea typeface="Arial Unicode MS"/>
                          <a:cs typeface="Arial Unicode MS"/>
                        </a:rPr>
                        <a:t>Join the </a:t>
                      </a:r>
                      <a:r>
                        <a:rPr lang="en-GB" sz="1400" dirty="0">
                          <a:solidFill>
                            <a:schemeClr val="accent1"/>
                          </a:solidFill>
                          <a:latin typeface="+mn-lt"/>
                          <a:ea typeface="Arial Unicode MS"/>
                          <a:cs typeface="Arial Unicode MS"/>
                          <a:hlinkClick r:id="rId4"/>
                        </a:rPr>
                        <a:t>Teams User Community </a:t>
                      </a:r>
                      <a:r>
                        <a:rPr lang="en-GB" sz="1400" dirty="0">
                          <a:solidFill>
                            <a:schemeClr val="accent1"/>
                          </a:solidFill>
                          <a:latin typeface="+mn-lt"/>
                          <a:ea typeface="Arial Unicode MS"/>
                          <a:cs typeface="Arial Unicode MS"/>
                        </a:rPr>
                        <a:t>to keep up to date with latest news and readiness activities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2434296"/>
                  </a:ext>
                </a:extLst>
              </a:tr>
              <a:tr h="512589">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Work with your Project Lead and/or departmental lead to keep the conversation going in your team meetings, cascading key updates and hosting Q&amp;A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63825895"/>
                  </a:ext>
                </a:extLst>
              </a:tr>
              <a:tr h="512589">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Use the </a:t>
                      </a:r>
                      <a:r>
                        <a:rPr lang="en-GB" sz="1400" dirty="0">
                          <a:solidFill>
                            <a:schemeClr val="accent1"/>
                          </a:solidFill>
                          <a:latin typeface="+mn-lt"/>
                          <a:ea typeface="Arial Unicode MS"/>
                          <a:cs typeface="Arial Unicode MS"/>
                          <a:hlinkClick r:id="rId5"/>
                        </a:rPr>
                        <a:t>impact analysis </a:t>
                      </a:r>
                      <a:r>
                        <a:rPr lang="en-GB" sz="1400" dirty="0">
                          <a:solidFill>
                            <a:schemeClr val="accent1"/>
                          </a:solidFill>
                          <a:latin typeface="+mn-lt"/>
                          <a:ea typeface="Arial Unicode MS"/>
                          <a:cs typeface="Arial Unicode MS"/>
                        </a:rPr>
                        <a:t>to view changes that will occur in the cloud to the apps and plug ins you currently use and work with your local Administrator if you are worried about this impact.</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2604356"/>
                  </a:ext>
                </a:extLst>
              </a:tr>
              <a:tr h="363354">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hlinkClick r:id="rId6"/>
                        </a:rPr>
                        <a:t>Register</a:t>
                      </a:r>
                      <a:r>
                        <a:rPr lang="en-GB" sz="1400" dirty="0">
                          <a:solidFill>
                            <a:schemeClr val="accent1"/>
                          </a:solidFill>
                          <a:latin typeface="+mn-lt"/>
                          <a:ea typeface="Arial Unicode MS"/>
                          <a:cs typeface="Arial Unicode MS"/>
                        </a:rPr>
                        <a:t> for Familiarisation sessions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35914957"/>
                  </a:ext>
                </a:extLst>
              </a:tr>
              <a:tr h="402588">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Check the </a:t>
                      </a:r>
                      <a:r>
                        <a:rPr lang="en-GB" sz="1400" dirty="0">
                          <a:solidFill>
                            <a:schemeClr val="accent1"/>
                          </a:solidFill>
                          <a:latin typeface="+mn-lt"/>
                          <a:ea typeface="Arial Unicode MS"/>
                          <a:cs typeface="Arial Unicode MS"/>
                          <a:hlinkClick r:id="rId7"/>
                        </a:rPr>
                        <a:t>FAQ</a:t>
                      </a:r>
                      <a:r>
                        <a:rPr lang="en-GB" sz="1400" dirty="0">
                          <a:solidFill>
                            <a:schemeClr val="accent1"/>
                          </a:solidFill>
                          <a:latin typeface="+mn-lt"/>
                          <a:ea typeface="Arial Unicode MS"/>
                          <a:cs typeface="Arial Unicode MS"/>
                        </a:rPr>
                        <a:t> section of the comms hub</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34799352"/>
                  </a:ext>
                </a:extLst>
              </a:tr>
              <a:tr h="363084">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Ensure you are familiar with the </a:t>
                      </a:r>
                      <a:r>
                        <a:rPr lang="en-GB" sz="1400" dirty="0">
                          <a:solidFill>
                            <a:schemeClr val="accent1"/>
                          </a:solidFill>
                          <a:latin typeface="+mn-lt"/>
                          <a:ea typeface="Arial Unicode MS"/>
                          <a:cs typeface="Arial Unicode MS"/>
                          <a:hlinkClick r:id="rId8"/>
                        </a:rPr>
                        <a:t>timelines</a:t>
                      </a:r>
                      <a:r>
                        <a:rPr lang="en-GB" sz="1400" dirty="0">
                          <a:solidFill>
                            <a:schemeClr val="accent1"/>
                          </a:solidFill>
                          <a:latin typeface="+mn-lt"/>
                          <a:ea typeface="Arial Unicode MS"/>
                          <a:cs typeface="Arial Unicode MS"/>
                        </a:rPr>
                        <a:t> and look out for comms on the migration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59282693"/>
                  </a:ext>
                </a:extLst>
              </a:tr>
              <a:tr h="3630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accent1"/>
                          </a:solidFill>
                          <a:latin typeface="+mn-lt"/>
                          <a:ea typeface="Arial Unicode MS"/>
                          <a:cs typeface="Arial Unicode MS"/>
                        </a:rPr>
                        <a:t>Please follow the Jira Cloud REST API documentation and the Confluence Cloud REST API documentation so that you can adjust any REST calls accordingly post migration.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66288822"/>
                  </a:ext>
                </a:extLst>
              </a:tr>
            </a:tbl>
          </a:graphicData>
        </a:graphic>
      </p:graphicFrame>
      <p:sp>
        <p:nvSpPr>
          <p:cNvPr id="14" name="Rectangle 13">
            <a:extLst>
              <a:ext uri="{FF2B5EF4-FFF2-40B4-BE49-F238E27FC236}">
                <a16:creationId xmlns:a16="http://schemas.microsoft.com/office/drawing/2014/main" id="{5BB428F2-629E-9876-DB89-CBE35899FD4E}"/>
              </a:ext>
            </a:extLst>
          </p:cNvPr>
          <p:cNvSpPr/>
          <p:nvPr/>
        </p:nvSpPr>
        <p:spPr>
          <a:xfrm>
            <a:off x="4216537" y="1550364"/>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23296D14-0DC2-3D85-2CF4-6789ADFC92B2}"/>
              </a:ext>
            </a:extLst>
          </p:cNvPr>
          <p:cNvSpPr/>
          <p:nvPr/>
        </p:nvSpPr>
        <p:spPr>
          <a:xfrm>
            <a:off x="4216537" y="1995104"/>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90086113-B138-247B-2F28-9F2B7E9057D2}"/>
              </a:ext>
            </a:extLst>
          </p:cNvPr>
          <p:cNvSpPr/>
          <p:nvPr/>
        </p:nvSpPr>
        <p:spPr>
          <a:xfrm>
            <a:off x="4216537" y="2439844"/>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C8D959DD-E3E3-FDB5-07AF-E036F9AE2B48}"/>
              </a:ext>
            </a:extLst>
          </p:cNvPr>
          <p:cNvSpPr/>
          <p:nvPr/>
        </p:nvSpPr>
        <p:spPr>
          <a:xfrm>
            <a:off x="4216537" y="2884584"/>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1E90B387-F91F-39E5-1950-C453B4701A04}"/>
              </a:ext>
            </a:extLst>
          </p:cNvPr>
          <p:cNvSpPr/>
          <p:nvPr/>
        </p:nvSpPr>
        <p:spPr>
          <a:xfrm>
            <a:off x="4216537" y="3329324"/>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5CAB91A5-3EBE-78D7-282A-B06F81549D7D}"/>
              </a:ext>
            </a:extLst>
          </p:cNvPr>
          <p:cNvSpPr txBox="1"/>
          <p:nvPr/>
        </p:nvSpPr>
        <p:spPr>
          <a:xfrm>
            <a:off x="4785581" y="4787428"/>
            <a:ext cx="7543750" cy="1525704"/>
          </a:xfrm>
          <a:prstGeom prst="rect">
            <a:avLst/>
          </a:prstGeom>
          <a:noFill/>
        </p:spPr>
        <p:txBody>
          <a:bodyPr wrap="square" numCol="3">
            <a:noAutofit/>
          </a:bodyPr>
          <a:lstStyle/>
          <a:p>
            <a:pPr marL="0" indent="0" fontAlgn="base">
              <a:spcAft>
                <a:spcPts val="600"/>
              </a:spcAft>
              <a:buNone/>
            </a:pPr>
            <a:r>
              <a:rPr lang="en-GB" sz="1400" b="1" dirty="0">
                <a:latin typeface="+mn-lt"/>
                <a:ea typeface="Arial Unicode MS"/>
                <a:cs typeface="Arial Unicode MS"/>
                <a:hlinkClick r:id="rId9">
                  <a:extLst>
                    <a:ext uri="{A12FA001-AC4F-418D-AE19-62706E023703}">
                      <ahyp:hlinkClr xmlns:ahyp="http://schemas.microsoft.com/office/drawing/2018/hyperlinkcolor" val="tx"/>
                    </a:ext>
                  </a:extLst>
                </a:hlinkClick>
              </a:rPr>
              <a:t>Training to Complete</a:t>
            </a:r>
            <a:endParaRPr lang="en-GB" sz="1400" b="1" dirty="0">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0"/>
              </a:rPr>
              <a:t>Jira Software</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1"/>
              </a:rPr>
              <a:t>Jira Service Management</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2"/>
              </a:rPr>
              <a:t>Confluence</a:t>
            </a:r>
            <a:endParaRPr lang="en-GB" sz="1400" dirty="0">
              <a:solidFill>
                <a:schemeClr val="accent1"/>
              </a:solidFill>
              <a:ea typeface="Arial Unicode MS"/>
              <a:cs typeface="Arial Unicode MS"/>
            </a:endParaRPr>
          </a:p>
          <a:p>
            <a:pPr fontAlgn="base">
              <a:spcAft>
                <a:spcPts val="600"/>
              </a:spcAft>
            </a:pPr>
            <a:endParaRPr lang="en-GB" sz="1400" b="1" dirty="0">
              <a:solidFill>
                <a:schemeClr val="accent1"/>
              </a:solidFill>
              <a:latin typeface="+mn-lt"/>
              <a:ea typeface="Arial Unicode MS"/>
              <a:cs typeface="Arial Unicode MS"/>
            </a:endParaRPr>
          </a:p>
          <a:p>
            <a:pPr fontAlgn="base">
              <a:spcAft>
                <a:spcPts val="600"/>
              </a:spcAft>
            </a:pPr>
            <a:r>
              <a:rPr lang="en-GB" sz="1400" b="1" u="sng" dirty="0">
                <a:solidFill>
                  <a:schemeClr val="accent1"/>
                </a:solidFill>
                <a:latin typeface="+mn-lt"/>
                <a:ea typeface="Arial Unicode MS"/>
                <a:cs typeface="Arial Unicode MS"/>
              </a:rPr>
              <a:t>Supplementary Learning</a:t>
            </a: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3"/>
              </a:rPr>
              <a:t>Jira Best Practice</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4"/>
              </a:rPr>
              <a:t>Using Agile on Jira </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5"/>
              </a:rPr>
              <a:t>Jira Workflow Best Practice </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6"/>
              </a:rPr>
              <a:t>Confluence best practice </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endParaRPr lang="en-GB" sz="1400" dirty="0">
              <a:solidFill>
                <a:schemeClr val="accent1"/>
              </a:solidFill>
              <a:latin typeface="+mn-lt"/>
              <a:ea typeface="Arial Unicode MS"/>
              <a:cs typeface="Arial Unicode MS"/>
              <a:hlinkClick r:id="rId17"/>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7"/>
              </a:rPr>
              <a:t>Elements connect</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8"/>
              </a:rPr>
              <a:t>Advanced Roadmaps</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9"/>
              </a:rPr>
              <a:t>Tempo Timesheets</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20"/>
              </a:rPr>
              <a:t>Trello</a:t>
            </a:r>
            <a:endParaRPr lang="en-GB" sz="1400" dirty="0">
              <a:solidFill>
                <a:schemeClr val="accent1"/>
              </a:solidFill>
              <a:latin typeface="+mn-lt"/>
              <a:ea typeface="Arial Unicode MS"/>
              <a:cs typeface="Arial Unicode MS"/>
            </a:endParaRPr>
          </a:p>
        </p:txBody>
      </p:sp>
      <p:sp>
        <p:nvSpPr>
          <p:cNvPr id="24" name="Rectangle 23">
            <a:extLst>
              <a:ext uri="{FF2B5EF4-FFF2-40B4-BE49-F238E27FC236}">
                <a16:creationId xmlns:a16="http://schemas.microsoft.com/office/drawing/2014/main" id="{F4A86B29-6F2B-3FD8-F7E6-0A2B2AE646F6}"/>
              </a:ext>
            </a:extLst>
          </p:cNvPr>
          <p:cNvSpPr/>
          <p:nvPr/>
        </p:nvSpPr>
        <p:spPr>
          <a:xfrm>
            <a:off x="4216536" y="3774064"/>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CB8960B2-6FEF-1637-D71E-6499B8A9F985}"/>
              </a:ext>
            </a:extLst>
          </p:cNvPr>
          <p:cNvSpPr/>
          <p:nvPr/>
        </p:nvSpPr>
        <p:spPr>
          <a:xfrm>
            <a:off x="4216536" y="421880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1011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application&#10;&#10;Description automatically generated">
            <a:extLst>
              <a:ext uri="{FF2B5EF4-FFF2-40B4-BE49-F238E27FC236}">
                <a16:creationId xmlns:a16="http://schemas.microsoft.com/office/drawing/2014/main" id="{0964E36F-8629-6C14-BFDA-800AB5675F6F}"/>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3870" r="61939" b="55286"/>
          <a:stretch/>
        </p:blipFill>
        <p:spPr>
          <a:xfrm>
            <a:off x="726961" y="3018233"/>
            <a:ext cx="1689276" cy="2107970"/>
          </a:xfrm>
          <a:prstGeom prst="rect">
            <a:avLst/>
          </a:prstGeom>
        </p:spPr>
      </p:pic>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fontScale="90000"/>
          </a:bodyPr>
          <a:lstStyle/>
          <a:p>
            <a:r>
              <a:rPr lang="en-GB"/>
              <a:t>Persona Profile: Halo Service Operations </a:t>
            </a:r>
            <a:br>
              <a:rPr lang="en-GB"/>
            </a:br>
            <a:r>
              <a:rPr lang="en-GB" sz="2400"/>
              <a:t>Require detailed understanding and mitigation planning across all technical and UX changes impacting service management and T&amp;T users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22</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264634" y="5078220"/>
            <a:ext cx="2598360" cy="1015663"/>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Jira and Confluence are tools I use as key part of my daily work. They are central to project work, service desk management and technical support</a:t>
            </a:r>
          </a:p>
        </p:txBody>
      </p:sp>
      <p:sp>
        <p:nvSpPr>
          <p:cNvPr id="7" name="TextBox 6">
            <a:extLst>
              <a:ext uri="{FF2B5EF4-FFF2-40B4-BE49-F238E27FC236}">
                <a16:creationId xmlns:a16="http://schemas.microsoft.com/office/drawing/2014/main" id="{F208EA67-A4CF-A3FF-F4B5-DB5F5B6FF802}"/>
              </a:ext>
            </a:extLst>
          </p:cNvPr>
          <p:cNvSpPr txBox="1"/>
          <p:nvPr/>
        </p:nvSpPr>
        <p:spPr>
          <a:xfrm>
            <a:off x="330206" y="1706745"/>
            <a:ext cx="2589338" cy="1169551"/>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work within the Halo Service Team providing technical service and support to the Test &amp; Trace user community</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3927315" cy="4370427"/>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p>
          <a:p>
            <a:pPr>
              <a:spcBef>
                <a:spcPts val="0"/>
              </a:spcBef>
            </a:pPr>
            <a:endParaRPr lang="en-GB" sz="1200" b="1">
              <a:solidFill>
                <a:schemeClr val="tx2"/>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Better housekeeping – removing unused apps and plug-ins.</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Quicker and more efficient sign-on process through SSO</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tx2"/>
              </a:solidFill>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Some apps, plug-ins and integrations will not be available in the Cloud.</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Those that are still available may display a reduced functionality compared to Jira server.</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The current use of most affected apps is very light touch, this means that either another app can be used or the changes are of no impact.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There will be alterations in look and feel within the tools</a:t>
            </a: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4231928"/>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ea typeface="Arial Unicode MS"/>
                <a:cs typeface="Arial Unicode MS"/>
              </a:rPr>
              <a:t>About me</a:t>
            </a:r>
          </a:p>
          <a:p>
            <a:pPr fontAlgn="base">
              <a:spcBef>
                <a:spcPts val="0"/>
              </a:spcBef>
              <a:spcAft>
                <a:spcPts val="600"/>
              </a:spcAft>
            </a:pPr>
            <a:endParaRPr lang="en-US" sz="1400" b="1">
              <a:ea typeface="Arial Unicode MS"/>
              <a:cs typeface="Arial Unicode MS"/>
            </a:endParaRPr>
          </a:p>
          <a:p>
            <a:pPr fontAlgn="base">
              <a:spcBef>
                <a:spcPts val="0"/>
              </a:spcBef>
              <a:spcAft>
                <a:spcPts val="600"/>
              </a:spcAft>
            </a:pPr>
            <a:r>
              <a:rPr lang="en-GB" sz="1200" b="1">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work as part of the Halo team, responsible for the technical service initiated by the Test &amp; Trace organisation</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work within the service operations desk.</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want to be aware of what is changing ahead of time so that I can ensure that my work is not disrupted when the changes are made.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rely heavily on Jira and Confluence, so any differences between server and cloud have the potential to disrupt my work.</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Preferred channels: </a:t>
            </a:r>
            <a:endParaRPr lang="en-GB" sz="1200" b="1">
              <a:solidFill>
                <a:schemeClr val="accent5"/>
              </a:solidFill>
            </a:endParaRP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Slack</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Town Halls</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Direct engagement where required</a:t>
            </a: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ooter Placeholder 2">
            <a:extLst>
              <a:ext uri="{FF2B5EF4-FFF2-40B4-BE49-F238E27FC236}">
                <a16:creationId xmlns:a16="http://schemas.microsoft.com/office/drawing/2014/main" id="{25DDADC6-13D9-14AE-37D6-1DFDD8E99A0E}"/>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34758252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application&#10;&#10;Description automatically generated">
            <a:extLst>
              <a:ext uri="{FF2B5EF4-FFF2-40B4-BE49-F238E27FC236}">
                <a16:creationId xmlns:a16="http://schemas.microsoft.com/office/drawing/2014/main" id="{43CA444F-ED28-250D-B955-317B3AA84C8D}"/>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3870" r="61939" b="55286"/>
          <a:stretch/>
        </p:blipFill>
        <p:spPr>
          <a:xfrm>
            <a:off x="1422484" y="3538207"/>
            <a:ext cx="1689276" cy="2107970"/>
          </a:xfrm>
          <a:prstGeom prst="rect">
            <a:avLst/>
          </a:prstGeom>
        </p:spPr>
      </p:pic>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Readiness Checklist</a:t>
            </a:r>
            <a:br>
              <a:rPr lang="en-GB"/>
            </a:br>
            <a:r>
              <a:rPr lang="en-GB" sz="2400"/>
              <a:t>Halo Service Operations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23</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189371" y="1651234"/>
            <a:ext cx="3441388" cy="1384995"/>
          </a:xfrm>
          <a:prstGeom prst="rect">
            <a:avLst/>
          </a:prstGeom>
          <a:noFill/>
        </p:spPr>
        <p:txBody>
          <a:bodyPr wrap="square" lIns="91440" tIns="45720" rIns="91440" bIns="45720" rtlCol="0" anchor="t">
            <a:spAutoFit/>
          </a:bodyPr>
          <a:lstStyle/>
          <a:p>
            <a:r>
              <a:rPr lang="en-GB" sz="1400" b="1" dirty="0">
                <a:solidFill>
                  <a:schemeClr val="accent1"/>
                </a:solidFill>
                <a:latin typeface="Arial"/>
                <a:ea typeface="Arial Unicode MS"/>
                <a:cs typeface="Arial Unicode MS"/>
              </a:rPr>
              <a:t>I have a technical view of Confluence and Jira  and my role so far has been answering tickets raised within Test and Trace. As a result I have a crucial role in translating the impacts for my colleagues.</a:t>
            </a:r>
            <a:endParaRPr lang="en-GB" sz="1400" b="1" dirty="0">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62320" y="1519320"/>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ooter Placeholder 2">
            <a:extLst>
              <a:ext uri="{FF2B5EF4-FFF2-40B4-BE49-F238E27FC236}">
                <a16:creationId xmlns:a16="http://schemas.microsoft.com/office/drawing/2014/main" id="{FDBC1140-CA1F-B327-AF0C-D489FF6DE263}"/>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
        <p:nvSpPr>
          <p:cNvPr id="32" name="Rectangle 31">
            <a:extLst>
              <a:ext uri="{FF2B5EF4-FFF2-40B4-BE49-F238E27FC236}">
                <a16:creationId xmlns:a16="http://schemas.microsoft.com/office/drawing/2014/main" id="{A97FB8FF-F631-E9B1-7251-1E2434B8C74C}"/>
              </a:ext>
            </a:extLst>
          </p:cNvPr>
          <p:cNvSpPr/>
          <p:nvPr/>
        </p:nvSpPr>
        <p:spPr>
          <a:xfrm>
            <a:off x="3860158" y="1616798"/>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A70FB277-EA58-1242-9D3B-8F7F35525AF1}"/>
              </a:ext>
            </a:extLst>
          </p:cNvPr>
          <p:cNvSpPr/>
          <p:nvPr/>
        </p:nvSpPr>
        <p:spPr>
          <a:xfrm>
            <a:off x="3860158" y="2061329"/>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E5C7023A-3EB4-B747-49A9-83BEEBF03AE6}"/>
              </a:ext>
            </a:extLst>
          </p:cNvPr>
          <p:cNvSpPr/>
          <p:nvPr/>
        </p:nvSpPr>
        <p:spPr>
          <a:xfrm>
            <a:off x="3860158" y="2505860"/>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424BF91B-4146-A0B9-67BC-1B5B6C283633}"/>
              </a:ext>
            </a:extLst>
          </p:cNvPr>
          <p:cNvSpPr/>
          <p:nvPr/>
        </p:nvSpPr>
        <p:spPr>
          <a:xfrm>
            <a:off x="3860158" y="295039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7BA3999F-24F5-5339-37D9-5B9213EAF055}"/>
              </a:ext>
            </a:extLst>
          </p:cNvPr>
          <p:cNvSpPr/>
          <p:nvPr/>
        </p:nvSpPr>
        <p:spPr>
          <a:xfrm>
            <a:off x="3860158" y="3394922"/>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36">
            <a:extLst>
              <a:ext uri="{FF2B5EF4-FFF2-40B4-BE49-F238E27FC236}">
                <a16:creationId xmlns:a16="http://schemas.microsoft.com/office/drawing/2014/main" id="{8A321023-7CCC-BB47-5C1B-F21B65B2B3CD}"/>
              </a:ext>
            </a:extLst>
          </p:cNvPr>
          <p:cNvSpPr txBox="1"/>
          <p:nvPr/>
        </p:nvSpPr>
        <p:spPr>
          <a:xfrm>
            <a:off x="4362363" y="4270716"/>
            <a:ext cx="7543750" cy="1525704"/>
          </a:xfrm>
          <a:prstGeom prst="rect">
            <a:avLst/>
          </a:prstGeom>
          <a:noFill/>
        </p:spPr>
        <p:txBody>
          <a:bodyPr wrap="square" numCol="3">
            <a:noAutofit/>
          </a:bodyPr>
          <a:lstStyle/>
          <a:p>
            <a:pPr marL="0" indent="0" fontAlgn="base">
              <a:spcAft>
                <a:spcPts val="600"/>
              </a:spcAft>
              <a:buNone/>
            </a:pPr>
            <a:r>
              <a:rPr lang="en-GB" sz="1400" b="1" dirty="0">
                <a:latin typeface="+mn-lt"/>
                <a:ea typeface="Arial Unicode MS"/>
                <a:cs typeface="Arial Unicode MS"/>
                <a:hlinkClick r:id="rId3">
                  <a:extLst>
                    <a:ext uri="{A12FA001-AC4F-418D-AE19-62706E023703}">
                      <ahyp:hlinkClr xmlns:ahyp="http://schemas.microsoft.com/office/drawing/2018/hyperlinkcolor" val="tx"/>
                    </a:ext>
                  </a:extLst>
                </a:hlinkClick>
              </a:rPr>
              <a:t>Training to Complete</a:t>
            </a:r>
            <a:endParaRPr lang="en-GB" sz="1400" b="1" dirty="0">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4"/>
              </a:rPr>
              <a:t>Jira Software</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5"/>
              </a:rPr>
              <a:t>Jira Service Management</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6"/>
              </a:rPr>
              <a:t>Confluence</a:t>
            </a:r>
            <a:endParaRPr lang="en-GB" sz="1400" dirty="0">
              <a:solidFill>
                <a:schemeClr val="accent1"/>
              </a:solidFill>
              <a:ea typeface="Arial Unicode MS"/>
              <a:cs typeface="Arial Unicode MS"/>
            </a:endParaRPr>
          </a:p>
          <a:p>
            <a:pPr fontAlgn="base">
              <a:spcAft>
                <a:spcPts val="600"/>
              </a:spcAft>
            </a:pPr>
            <a:endParaRPr lang="en-GB" sz="1400" b="1" dirty="0">
              <a:solidFill>
                <a:schemeClr val="accent1"/>
              </a:solidFill>
              <a:latin typeface="+mn-lt"/>
              <a:ea typeface="Arial Unicode MS"/>
              <a:cs typeface="Arial Unicode MS"/>
            </a:endParaRPr>
          </a:p>
          <a:p>
            <a:pPr fontAlgn="base">
              <a:spcAft>
                <a:spcPts val="600"/>
              </a:spcAft>
            </a:pPr>
            <a:r>
              <a:rPr lang="en-GB" sz="1400" b="1" u="sng" dirty="0">
                <a:solidFill>
                  <a:schemeClr val="accent1"/>
                </a:solidFill>
                <a:latin typeface="+mn-lt"/>
                <a:ea typeface="Arial Unicode MS"/>
                <a:cs typeface="Arial Unicode MS"/>
              </a:rPr>
              <a:t>Supplementary Learning</a:t>
            </a: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7"/>
              </a:rPr>
              <a:t>Jira Best Practice</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8"/>
              </a:rPr>
              <a:t>Using Agile on Jira </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9"/>
              </a:rPr>
              <a:t>Jira Workflow Best Practice </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0"/>
              </a:rPr>
              <a:t>Confluence best practice </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endParaRPr lang="en-GB" sz="1400" dirty="0">
              <a:solidFill>
                <a:schemeClr val="accent1"/>
              </a:solidFill>
              <a:latin typeface="+mn-lt"/>
              <a:ea typeface="Arial Unicode MS"/>
              <a:cs typeface="Arial Unicode MS"/>
              <a:hlinkClick r:id="rId11"/>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1"/>
              </a:rPr>
              <a:t>Elements connect</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2"/>
              </a:rPr>
              <a:t>Advanced Roadmaps</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3"/>
              </a:rPr>
              <a:t>Tempo Timesheets</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4"/>
              </a:rPr>
              <a:t>Trello</a:t>
            </a:r>
            <a:endParaRPr lang="en-GB" sz="1400" dirty="0">
              <a:solidFill>
                <a:schemeClr val="accent1"/>
              </a:solidFill>
              <a:latin typeface="+mn-lt"/>
              <a:ea typeface="Arial Unicode MS"/>
              <a:cs typeface="Arial Unicode MS"/>
            </a:endParaRPr>
          </a:p>
        </p:txBody>
      </p:sp>
      <p:graphicFrame>
        <p:nvGraphicFramePr>
          <p:cNvPr id="39" name="Table 8">
            <a:extLst>
              <a:ext uri="{FF2B5EF4-FFF2-40B4-BE49-F238E27FC236}">
                <a16:creationId xmlns:a16="http://schemas.microsoft.com/office/drawing/2014/main" id="{091354B7-D0F5-F88D-8A1D-4848DE74DEB9}"/>
              </a:ext>
            </a:extLst>
          </p:cNvPr>
          <p:cNvGraphicFramePr>
            <a:graphicFrameLocks noGrp="1"/>
          </p:cNvGraphicFramePr>
          <p:nvPr>
            <p:extLst>
              <p:ext uri="{D42A27DB-BD31-4B8C-83A1-F6EECF244321}">
                <p14:modId xmlns:p14="http://schemas.microsoft.com/office/powerpoint/2010/main" val="3197658568"/>
              </p:ext>
            </p:extLst>
          </p:nvPr>
        </p:nvGraphicFramePr>
        <p:xfrm>
          <a:off x="4468031" y="1651234"/>
          <a:ext cx="7661649" cy="2120271"/>
        </p:xfrm>
        <a:graphic>
          <a:graphicData uri="http://schemas.openxmlformats.org/drawingml/2006/table">
            <a:tbl>
              <a:tblPr>
                <a:tableStyleId>{5C22544A-7EE6-4342-B048-85BDC9FD1C3A}</a:tableStyleId>
              </a:tblPr>
              <a:tblGrid>
                <a:gridCol w="7661649">
                  <a:extLst>
                    <a:ext uri="{9D8B030D-6E8A-4147-A177-3AD203B41FA5}">
                      <a16:colId xmlns:a16="http://schemas.microsoft.com/office/drawing/2014/main" val="3606892288"/>
                    </a:ext>
                  </a:extLst>
                </a:gridCol>
              </a:tblGrid>
              <a:tr h="363084">
                <a:tc>
                  <a:txBody>
                    <a:bodyPr/>
                    <a:lstStyle/>
                    <a:p>
                      <a:pPr marL="0" indent="0" fontAlgn="base">
                        <a:spcAft>
                          <a:spcPts val="600"/>
                        </a:spcAft>
                        <a:buNone/>
                      </a:pPr>
                      <a:r>
                        <a:rPr lang="en-GB" sz="1400" dirty="0">
                          <a:solidFill>
                            <a:schemeClr val="accent1"/>
                          </a:solidFill>
                          <a:latin typeface="+mn-lt"/>
                          <a:ea typeface="Arial Unicode MS"/>
                          <a:cs typeface="Arial Unicode MS"/>
                        </a:rPr>
                        <a:t>Join the </a:t>
                      </a:r>
                      <a:r>
                        <a:rPr lang="en-GB" sz="1400" dirty="0">
                          <a:solidFill>
                            <a:schemeClr val="accent1"/>
                          </a:solidFill>
                          <a:latin typeface="+mn-lt"/>
                          <a:ea typeface="Arial Unicode MS"/>
                          <a:cs typeface="Arial Unicode MS"/>
                          <a:hlinkClick r:id="rId15"/>
                        </a:rPr>
                        <a:t>Teams User Community </a:t>
                      </a:r>
                      <a:r>
                        <a:rPr lang="en-GB" sz="1400" dirty="0">
                          <a:solidFill>
                            <a:schemeClr val="accent1"/>
                          </a:solidFill>
                          <a:latin typeface="+mn-lt"/>
                          <a:ea typeface="Arial Unicode MS"/>
                          <a:cs typeface="Arial Unicode MS"/>
                        </a:rPr>
                        <a:t>to keep up to date with latest news and readiness activities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2434296"/>
                  </a:ext>
                </a:extLst>
              </a:tr>
              <a:tr h="512589">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Use the </a:t>
                      </a:r>
                      <a:r>
                        <a:rPr lang="en-GB" sz="1400" dirty="0">
                          <a:solidFill>
                            <a:schemeClr val="accent1"/>
                          </a:solidFill>
                          <a:latin typeface="+mn-lt"/>
                          <a:ea typeface="Arial Unicode MS"/>
                          <a:cs typeface="Arial Unicode MS"/>
                          <a:hlinkClick r:id="rId16"/>
                        </a:rPr>
                        <a:t>impact analysis </a:t>
                      </a:r>
                      <a:r>
                        <a:rPr lang="en-GB" sz="1400" dirty="0">
                          <a:solidFill>
                            <a:schemeClr val="accent1"/>
                          </a:solidFill>
                          <a:latin typeface="+mn-lt"/>
                          <a:ea typeface="Arial Unicode MS"/>
                          <a:cs typeface="Arial Unicode MS"/>
                        </a:rPr>
                        <a:t>to view changes that will occur in the cloud to the apps and plug ins you currently use and work with your local Administrator if you are worried about this impact.</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06701543"/>
                  </a:ext>
                </a:extLst>
              </a:tr>
              <a:tr h="512589">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hlinkClick r:id="rId17"/>
                        </a:rPr>
                        <a:t>Register</a:t>
                      </a:r>
                      <a:r>
                        <a:rPr lang="en-GB" sz="1400" dirty="0">
                          <a:solidFill>
                            <a:schemeClr val="accent1"/>
                          </a:solidFill>
                          <a:latin typeface="+mn-lt"/>
                          <a:ea typeface="Arial Unicode MS"/>
                          <a:cs typeface="Arial Unicode MS"/>
                        </a:rPr>
                        <a:t> for Familiarisation sessions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2604356"/>
                  </a:ext>
                </a:extLst>
              </a:tr>
              <a:tr h="363354">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Check the </a:t>
                      </a:r>
                      <a:r>
                        <a:rPr lang="en-GB" sz="1400" dirty="0">
                          <a:solidFill>
                            <a:schemeClr val="accent1"/>
                          </a:solidFill>
                          <a:latin typeface="+mn-lt"/>
                          <a:ea typeface="Arial Unicode MS"/>
                          <a:cs typeface="Arial Unicode MS"/>
                          <a:hlinkClick r:id="rId18"/>
                        </a:rPr>
                        <a:t>FAQ</a:t>
                      </a:r>
                      <a:r>
                        <a:rPr lang="en-GB" sz="1400" dirty="0">
                          <a:solidFill>
                            <a:schemeClr val="accent1"/>
                          </a:solidFill>
                          <a:latin typeface="+mn-lt"/>
                          <a:ea typeface="Arial Unicode MS"/>
                          <a:cs typeface="Arial Unicode MS"/>
                        </a:rPr>
                        <a:t> section of the comms hub</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35914957"/>
                  </a:ext>
                </a:extLst>
              </a:tr>
              <a:tr h="363084">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Ensure you are familiar with the </a:t>
                      </a:r>
                      <a:r>
                        <a:rPr lang="en-GB" sz="1400" dirty="0">
                          <a:solidFill>
                            <a:schemeClr val="accent1"/>
                          </a:solidFill>
                          <a:latin typeface="+mn-lt"/>
                          <a:ea typeface="Arial Unicode MS"/>
                          <a:cs typeface="Arial Unicode MS"/>
                          <a:hlinkClick r:id="rId19"/>
                        </a:rPr>
                        <a:t>timelines</a:t>
                      </a:r>
                      <a:r>
                        <a:rPr lang="en-GB" sz="1400" dirty="0">
                          <a:solidFill>
                            <a:schemeClr val="accent1"/>
                          </a:solidFill>
                          <a:latin typeface="+mn-lt"/>
                          <a:ea typeface="Arial Unicode MS"/>
                          <a:cs typeface="Arial Unicode MS"/>
                        </a:rPr>
                        <a:t> and look out for comms on the migration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59282693"/>
                  </a:ext>
                </a:extLst>
              </a:tr>
            </a:tbl>
          </a:graphicData>
        </a:graphic>
      </p:graphicFrame>
    </p:spTree>
    <p:extLst>
      <p:ext uri="{BB962C8B-B14F-4D97-AF65-F5344CB8AC3E}">
        <p14:creationId xmlns:p14="http://schemas.microsoft.com/office/powerpoint/2010/main" val="26857746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application&#10;&#10;Description automatically generated">
            <a:extLst>
              <a:ext uri="{FF2B5EF4-FFF2-40B4-BE49-F238E27FC236}">
                <a16:creationId xmlns:a16="http://schemas.microsoft.com/office/drawing/2014/main" id="{3C0AB56F-2DAE-A515-D48D-CE793911A4FD}"/>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838200" y="3049799"/>
            <a:ext cx="1744094" cy="1994321"/>
          </a:xfrm>
          <a:prstGeom prst="rect">
            <a:avLst/>
          </a:prstGeom>
        </p:spPr>
      </p:pic>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a:xfrm>
            <a:off x="330206" y="179416"/>
            <a:ext cx="10515600" cy="1182362"/>
          </a:xfrm>
        </p:spPr>
        <p:txBody>
          <a:bodyPr>
            <a:normAutofit fontScale="90000"/>
          </a:bodyPr>
          <a:lstStyle/>
          <a:p>
            <a:r>
              <a:rPr lang="en-GB"/>
              <a:t>Persona Profile: PHE Projects &amp; End Users</a:t>
            </a:r>
            <a:br>
              <a:rPr lang="en-GB"/>
            </a:br>
            <a:r>
              <a:rPr lang="en-GB" sz="2400"/>
              <a:t>Impacts vary depending on local usage. Require visibility of all potential impacts to establish and manage risk of disruption.</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24</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264634" y="5078220"/>
            <a:ext cx="2598360" cy="1015663"/>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I have a vested interest in the success of this migration in order to avoid disruption to my day-to-day work and delivery commitments</a:t>
            </a:r>
          </a:p>
        </p:txBody>
      </p:sp>
      <p:sp>
        <p:nvSpPr>
          <p:cNvPr id="7" name="TextBox 6">
            <a:extLst>
              <a:ext uri="{FF2B5EF4-FFF2-40B4-BE49-F238E27FC236}">
                <a16:creationId xmlns:a16="http://schemas.microsoft.com/office/drawing/2014/main" id="{F208EA67-A4CF-A3FF-F4B5-DB5F5B6FF802}"/>
              </a:ext>
            </a:extLst>
          </p:cNvPr>
          <p:cNvSpPr txBox="1"/>
          <p:nvPr/>
        </p:nvSpPr>
        <p:spPr>
          <a:xfrm>
            <a:off x="415578" y="1630704"/>
            <a:ext cx="258933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am a regular user of Jira and/or Confluence as part of one or more UKHSA projects, business or customer processes or work teams. </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3927315" cy="4739759"/>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p>
          <a:p>
            <a:pPr>
              <a:spcBef>
                <a:spcPts val="0"/>
              </a:spcBef>
            </a:pPr>
            <a:endParaRPr lang="en-GB" sz="1200" b="1">
              <a:solidFill>
                <a:schemeClr val="tx2"/>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Increased productivity through enhanced collaboration</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Quicker and more efficient sign-on process through SSO</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tx2"/>
              </a:solidFill>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There will be minor changes to drop down options, icons, project key, status or naming ahead of the main migration – the specific impacts will vary project-to-project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Dashboards, local data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Behaviours within workflows and/or Jira Service Management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Minor functionality or user experience changes as a result of some apps being replaced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General look and feel changes related to the Cloud version of the tools</a:t>
            </a: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4047262"/>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ea typeface="Arial Unicode MS"/>
                <a:cs typeface="Arial Unicode MS"/>
              </a:rPr>
              <a:t>About me</a:t>
            </a:r>
          </a:p>
          <a:p>
            <a:pPr fontAlgn="base">
              <a:spcBef>
                <a:spcPts val="0"/>
              </a:spcBef>
              <a:spcAft>
                <a:spcPts val="600"/>
              </a:spcAft>
            </a:pPr>
            <a:endParaRPr lang="en-US" sz="1400" b="1">
              <a:ea typeface="Arial Unicode MS"/>
              <a:cs typeface="Arial Unicode MS"/>
            </a:endParaRPr>
          </a:p>
          <a:p>
            <a:pPr fontAlgn="base">
              <a:spcBef>
                <a:spcPts val="0"/>
              </a:spcBef>
              <a:spcAft>
                <a:spcPts val="600"/>
              </a:spcAft>
            </a:pPr>
            <a:r>
              <a:rPr lang="en-GB" sz="1200" b="1">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sit within any one of the former PHE functions</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play a key role in the day-to-day activities within a project or business process</a:t>
            </a:r>
          </a:p>
          <a:p>
            <a:pPr marL="171450" indent="-171450" fontAlgn="base">
              <a:spcBef>
                <a:spcPts val="0"/>
              </a:spcBef>
              <a:buFont typeface="Arial" panose="020B0604020202020204" pitchFamily="34" charset="0"/>
              <a:buChar char="•"/>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Intuitive and efficient tools that support the day-to-day management of the project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Active collaboration across the team with minimal risk of version control issues, confusion or duplication of effort</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Preferred channels: </a:t>
            </a:r>
            <a:endParaRPr lang="en-GB" sz="1200" b="1">
              <a:solidFill>
                <a:schemeClr val="accent5"/>
              </a:solidFill>
            </a:endParaRP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Pulse</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Teams channels</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Town Halls</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Direct engagement where required</a:t>
            </a:r>
            <a:endParaRPr lang="en-GB" sz="1200">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ooter Placeholder 2">
            <a:extLst>
              <a:ext uri="{FF2B5EF4-FFF2-40B4-BE49-F238E27FC236}">
                <a16:creationId xmlns:a16="http://schemas.microsoft.com/office/drawing/2014/main" id="{DEE315FC-5E96-573C-2663-AC7496377B35}"/>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31378826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Readiness Checklist</a:t>
            </a:r>
            <a:br>
              <a:rPr lang="en-GB"/>
            </a:br>
            <a:r>
              <a:rPr lang="en-GB" sz="2400"/>
              <a:t>PHE Projects &amp; End Users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25</a:t>
            </a:fld>
            <a:endParaRPr lang="en-GB" sz="1400"/>
          </a:p>
        </p:txBody>
      </p:sp>
      <p:grpSp>
        <p:nvGrpSpPr>
          <p:cNvPr id="12" name="Group 11">
            <a:extLst>
              <a:ext uri="{FF2B5EF4-FFF2-40B4-BE49-F238E27FC236}">
                <a16:creationId xmlns:a16="http://schemas.microsoft.com/office/drawing/2014/main" id="{E9FE9FCC-6770-9AAF-71E2-6A0C821E8703}"/>
              </a:ext>
            </a:extLst>
          </p:cNvPr>
          <p:cNvGrpSpPr/>
          <p:nvPr/>
        </p:nvGrpSpPr>
        <p:grpSpPr>
          <a:xfrm>
            <a:off x="0" y="1471771"/>
            <a:ext cx="3568439" cy="1679726"/>
            <a:chOff x="428795" y="1749274"/>
            <a:chExt cx="3568439" cy="1679726"/>
          </a:xfrm>
        </p:grpSpPr>
        <p:sp>
          <p:nvSpPr>
            <p:cNvPr id="7" name="TextBox 6">
              <a:extLst>
                <a:ext uri="{FF2B5EF4-FFF2-40B4-BE49-F238E27FC236}">
                  <a16:creationId xmlns:a16="http://schemas.microsoft.com/office/drawing/2014/main" id="{F208EA67-A4CF-A3FF-F4B5-DB5F5B6FF802}"/>
                </a:ext>
              </a:extLst>
            </p:cNvPr>
            <p:cNvSpPr txBox="1"/>
            <p:nvPr/>
          </p:nvSpPr>
          <p:spPr>
            <a:xfrm>
              <a:off x="492320" y="1896639"/>
              <a:ext cx="3441388" cy="1384995"/>
            </a:xfrm>
            <a:prstGeom prst="rect">
              <a:avLst/>
            </a:prstGeom>
            <a:noFill/>
          </p:spPr>
          <p:txBody>
            <a:bodyPr wrap="square" lIns="91440" tIns="45720" rIns="91440" bIns="45720" rtlCol="0" anchor="t">
              <a:spAutoFit/>
            </a:bodyPr>
            <a:lstStyle/>
            <a:p>
              <a:r>
                <a:rPr lang="en-GB" sz="1400" b="1" dirty="0">
                  <a:solidFill>
                    <a:schemeClr val="accent1"/>
                  </a:solidFill>
                  <a:latin typeface="Arial"/>
                  <a:ea typeface="Arial Unicode MS"/>
                  <a:cs typeface="Arial Unicode MS"/>
                </a:rPr>
                <a:t>The specific impacts to functionality will depend on which team I work within. </a:t>
              </a:r>
            </a:p>
            <a:p>
              <a:r>
                <a:rPr lang="en-GB" sz="1400" b="1" dirty="0">
                  <a:solidFill>
                    <a:schemeClr val="accent1"/>
                  </a:solidFill>
                  <a:latin typeface="Arial"/>
                  <a:ea typeface="Arial Unicode MS"/>
                  <a:cs typeface="Arial Unicode MS"/>
                </a:rPr>
                <a:t>Using the impact assessment materials will be key to understanding which changes will be applicable.</a:t>
              </a:r>
              <a:endParaRPr lang="en-GB" sz="1400" b="1" dirty="0">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428795" y="1749274"/>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Footer Placeholder 2">
            <a:extLst>
              <a:ext uri="{FF2B5EF4-FFF2-40B4-BE49-F238E27FC236}">
                <a16:creationId xmlns:a16="http://schemas.microsoft.com/office/drawing/2014/main" id="{B5ED5D06-824F-F8D5-3BFB-16D36D186CC6}"/>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pic>
        <p:nvPicPr>
          <p:cNvPr id="11" name="Picture 10" descr="Graphical user interface, application&#10;&#10;Description automatically generated">
            <a:extLst>
              <a:ext uri="{FF2B5EF4-FFF2-40B4-BE49-F238E27FC236}">
                <a16:creationId xmlns:a16="http://schemas.microsoft.com/office/drawing/2014/main" id="{DB760815-8941-4B2C-26AE-AC5A6D9DE69F}"/>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1367666" y="3576722"/>
            <a:ext cx="1744094" cy="1994321"/>
          </a:xfrm>
          <a:prstGeom prst="rect">
            <a:avLst/>
          </a:prstGeom>
        </p:spPr>
      </p:pic>
      <p:sp>
        <p:nvSpPr>
          <p:cNvPr id="28" name="Rectangle 27">
            <a:extLst>
              <a:ext uri="{FF2B5EF4-FFF2-40B4-BE49-F238E27FC236}">
                <a16:creationId xmlns:a16="http://schemas.microsoft.com/office/drawing/2014/main" id="{090738AA-052D-5E2C-C829-2D84CBD68A26}"/>
              </a:ext>
            </a:extLst>
          </p:cNvPr>
          <p:cNvSpPr/>
          <p:nvPr/>
        </p:nvSpPr>
        <p:spPr>
          <a:xfrm>
            <a:off x="3860158" y="1616798"/>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C60149B5-3DB1-CDAD-B817-C52485E8429A}"/>
              </a:ext>
            </a:extLst>
          </p:cNvPr>
          <p:cNvSpPr/>
          <p:nvPr/>
        </p:nvSpPr>
        <p:spPr>
          <a:xfrm>
            <a:off x="3860158" y="2061329"/>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AA03CE13-23E4-3215-E059-C2873B122D0E}"/>
              </a:ext>
            </a:extLst>
          </p:cNvPr>
          <p:cNvSpPr/>
          <p:nvPr/>
        </p:nvSpPr>
        <p:spPr>
          <a:xfrm>
            <a:off x="3860158" y="2505860"/>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B155FE20-FE0B-D17F-5061-32B828EA8661}"/>
              </a:ext>
            </a:extLst>
          </p:cNvPr>
          <p:cNvSpPr/>
          <p:nvPr/>
        </p:nvSpPr>
        <p:spPr>
          <a:xfrm>
            <a:off x="3860158" y="295039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5017708-215B-4A6C-E925-BBB9A11F2585}"/>
              </a:ext>
            </a:extLst>
          </p:cNvPr>
          <p:cNvSpPr/>
          <p:nvPr/>
        </p:nvSpPr>
        <p:spPr>
          <a:xfrm>
            <a:off x="3860158" y="3394922"/>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TextBox 32">
            <a:extLst>
              <a:ext uri="{FF2B5EF4-FFF2-40B4-BE49-F238E27FC236}">
                <a16:creationId xmlns:a16="http://schemas.microsoft.com/office/drawing/2014/main" id="{4CF9982C-2CAB-EF4A-2352-E30F577DBB78}"/>
              </a:ext>
            </a:extLst>
          </p:cNvPr>
          <p:cNvSpPr txBox="1"/>
          <p:nvPr/>
        </p:nvSpPr>
        <p:spPr>
          <a:xfrm>
            <a:off x="4362363" y="4270716"/>
            <a:ext cx="7543750" cy="1525704"/>
          </a:xfrm>
          <a:prstGeom prst="rect">
            <a:avLst/>
          </a:prstGeom>
          <a:noFill/>
        </p:spPr>
        <p:txBody>
          <a:bodyPr wrap="square" numCol="3">
            <a:noAutofit/>
          </a:bodyPr>
          <a:lstStyle/>
          <a:p>
            <a:pPr marL="0" indent="0" fontAlgn="base">
              <a:spcAft>
                <a:spcPts val="600"/>
              </a:spcAft>
              <a:buNone/>
            </a:pPr>
            <a:r>
              <a:rPr lang="en-GB" sz="1400" b="1" dirty="0">
                <a:latin typeface="+mn-lt"/>
                <a:ea typeface="Arial Unicode MS"/>
                <a:cs typeface="Arial Unicode MS"/>
                <a:hlinkClick r:id="rId3">
                  <a:extLst>
                    <a:ext uri="{A12FA001-AC4F-418D-AE19-62706E023703}">
                      <ahyp:hlinkClr xmlns:ahyp="http://schemas.microsoft.com/office/drawing/2018/hyperlinkcolor" val="tx"/>
                    </a:ext>
                  </a:extLst>
                </a:hlinkClick>
              </a:rPr>
              <a:t>Training to Complete</a:t>
            </a:r>
            <a:endParaRPr lang="en-GB" sz="1400" b="1" dirty="0">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4"/>
              </a:rPr>
              <a:t>Jira Software</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5"/>
              </a:rPr>
              <a:t>Jira Service Management</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6"/>
              </a:rPr>
              <a:t>Confluence</a:t>
            </a:r>
            <a:endParaRPr lang="en-GB" sz="1400" dirty="0">
              <a:solidFill>
                <a:schemeClr val="accent1"/>
              </a:solidFill>
              <a:ea typeface="Arial Unicode MS"/>
              <a:cs typeface="Arial Unicode MS"/>
            </a:endParaRPr>
          </a:p>
          <a:p>
            <a:pPr fontAlgn="base">
              <a:spcAft>
                <a:spcPts val="600"/>
              </a:spcAft>
            </a:pPr>
            <a:endParaRPr lang="en-GB" sz="1400" b="1" dirty="0">
              <a:solidFill>
                <a:schemeClr val="accent1"/>
              </a:solidFill>
              <a:latin typeface="+mn-lt"/>
              <a:ea typeface="Arial Unicode MS"/>
              <a:cs typeface="Arial Unicode MS"/>
            </a:endParaRPr>
          </a:p>
          <a:p>
            <a:pPr fontAlgn="base">
              <a:spcAft>
                <a:spcPts val="600"/>
              </a:spcAft>
            </a:pPr>
            <a:r>
              <a:rPr lang="en-GB" sz="1400" b="1" u="sng" dirty="0">
                <a:solidFill>
                  <a:schemeClr val="accent1"/>
                </a:solidFill>
                <a:latin typeface="+mn-lt"/>
                <a:ea typeface="Arial Unicode MS"/>
                <a:cs typeface="Arial Unicode MS"/>
              </a:rPr>
              <a:t>Supplementary Learning</a:t>
            </a: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7"/>
              </a:rPr>
              <a:t>Jira Best Practice</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8"/>
              </a:rPr>
              <a:t>Using Agile on Jira </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9"/>
              </a:rPr>
              <a:t>Jira Workflow Best Practice </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0"/>
              </a:rPr>
              <a:t>Confluence best practice </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endParaRPr lang="en-GB" sz="1400" dirty="0">
              <a:solidFill>
                <a:schemeClr val="accent1"/>
              </a:solidFill>
              <a:latin typeface="+mn-lt"/>
              <a:ea typeface="Arial Unicode MS"/>
              <a:cs typeface="Arial Unicode MS"/>
              <a:hlinkClick r:id="rId11"/>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1"/>
              </a:rPr>
              <a:t>Elements connect</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2"/>
              </a:rPr>
              <a:t>Advanced Roadmaps</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3"/>
              </a:rPr>
              <a:t>Tempo Timesheets</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4"/>
              </a:rPr>
              <a:t>Trello</a:t>
            </a:r>
            <a:endParaRPr lang="en-GB" sz="1400" dirty="0">
              <a:solidFill>
                <a:schemeClr val="accent1"/>
              </a:solidFill>
              <a:latin typeface="+mn-lt"/>
              <a:ea typeface="Arial Unicode MS"/>
              <a:cs typeface="Arial Unicode MS"/>
            </a:endParaRPr>
          </a:p>
        </p:txBody>
      </p:sp>
      <p:graphicFrame>
        <p:nvGraphicFramePr>
          <p:cNvPr id="35" name="Table 8">
            <a:extLst>
              <a:ext uri="{FF2B5EF4-FFF2-40B4-BE49-F238E27FC236}">
                <a16:creationId xmlns:a16="http://schemas.microsoft.com/office/drawing/2014/main" id="{3D04A176-0C51-D210-019C-1449E4F0EB39}"/>
              </a:ext>
            </a:extLst>
          </p:cNvPr>
          <p:cNvGraphicFramePr>
            <a:graphicFrameLocks noGrp="1"/>
          </p:cNvGraphicFramePr>
          <p:nvPr>
            <p:extLst>
              <p:ext uri="{D42A27DB-BD31-4B8C-83A1-F6EECF244321}">
                <p14:modId xmlns:p14="http://schemas.microsoft.com/office/powerpoint/2010/main" val="3526913596"/>
              </p:ext>
            </p:extLst>
          </p:nvPr>
        </p:nvGraphicFramePr>
        <p:xfrm>
          <a:off x="4468031" y="1651234"/>
          <a:ext cx="7661649" cy="2120271"/>
        </p:xfrm>
        <a:graphic>
          <a:graphicData uri="http://schemas.openxmlformats.org/drawingml/2006/table">
            <a:tbl>
              <a:tblPr>
                <a:tableStyleId>{5C22544A-7EE6-4342-B048-85BDC9FD1C3A}</a:tableStyleId>
              </a:tblPr>
              <a:tblGrid>
                <a:gridCol w="7661649">
                  <a:extLst>
                    <a:ext uri="{9D8B030D-6E8A-4147-A177-3AD203B41FA5}">
                      <a16:colId xmlns:a16="http://schemas.microsoft.com/office/drawing/2014/main" val="3606892288"/>
                    </a:ext>
                  </a:extLst>
                </a:gridCol>
              </a:tblGrid>
              <a:tr h="363084">
                <a:tc>
                  <a:txBody>
                    <a:bodyPr/>
                    <a:lstStyle/>
                    <a:p>
                      <a:pPr marL="0" indent="0" fontAlgn="base">
                        <a:spcAft>
                          <a:spcPts val="600"/>
                        </a:spcAft>
                        <a:buNone/>
                      </a:pPr>
                      <a:r>
                        <a:rPr lang="en-GB" sz="1400" dirty="0">
                          <a:solidFill>
                            <a:schemeClr val="accent1"/>
                          </a:solidFill>
                          <a:latin typeface="+mn-lt"/>
                          <a:ea typeface="Arial Unicode MS"/>
                          <a:cs typeface="Arial Unicode MS"/>
                        </a:rPr>
                        <a:t>Join the </a:t>
                      </a:r>
                      <a:r>
                        <a:rPr lang="en-GB" sz="1400" dirty="0">
                          <a:solidFill>
                            <a:schemeClr val="accent1"/>
                          </a:solidFill>
                          <a:latin typeface="+mn-lt"/>
                          <a:ea typeface="Arial Unicode MS"/>
                          <a:cs typeface="Arial Unicode MS"/>
                          <a:hlinkClick r:id="rId15"/>
                        </a:rPr>
                        <a:t>Teams User Community </a:t>
                      </a:r>
                      <a:r>
                        <a:rPr lang="en-GB" sz="1400" dirty="0">
                          <a:solidFill>
                            <a:schemeClr val="accent1"/>
                          </a:solidFill>
                          <a:latin typeface="+mn-lt"/>
                          <a:ea typeface="Arial Unicode MS"/>
                          <a:cs typeface="Arial Unicode MS"/>
                        </a:rPr>
                        <a:t>to keep up to date with latest news and readiness activities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2434296"/>
                  </a:ext>
                </a:extLst>
              </a:tr>
              <a:tr h="512589">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Use the </a:t>
                      </a:r>
                      <a:r>
                        <a:rPr lang="en-GB" sz="1400" dirty="0">
                          <a:solidFill>
                            <a:schemeClr val="accent1"/>
                          </a:solidFill>
                          <a:latin typeface="+mn-lt"/>
                          <a:ea typeface="Arial Unicode MS"/>
                          <a:cs typeface="Arial Unicode MS"/>
                          <a:hlinkClick r:id="rId16"/>
                        </a:rPr>
                        <a:t>impact analysis </a:t>
                      </a:r>
                      <a:r>
                        <a:rPr lang="en-GB" sz="1400" dirty="0">
                          <a:solidFill>
                            <a:schemeClr val="accent1"/>
                          </a:solidFill>
                          <a:latin typeface="+mn-lt"/>
                          <a:ea typeface="Arial Unicode MS"/>
                          <a:cs typeface="Arial Unicode MS"/>
                        </a:rPr>
                        <a:t>to view changes that will occur in the cloud to the apps and plug ins you currently use and work with your local Administrator if you are worried about this impact.</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06701543"/>
                  </a:ext>
                </a:extLst>
              </a:tr>
              <a:tr h="512589">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hlinkClick r:id="rId17"/>
                        </a:rPr>
                        <a:t>Register</a:t>
                      </a:r>
                      <a:r>
                        <a:rPr lang="en-GB" sz="1400" dirty="0">
                          <a:solidFill>
                            <a:schemeClr val="accent1"/>
                          </a:solidFill>
                          <a:latin typeface="+mn-lt"/>
                          <a:ea typeface="Arial Unicode MS"/>
                          <a:cs typeface="Arial Unicode MS"/>
                        </a:rPr>
                        <a:t> for Familiarisation sessions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2604356"/>
                  </a:ext>
                </a:extLst>
              </a:tr>
              <a:tr h="363354">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Check the </a:t>
                      </a:r>
                      <a:r>
                        <a:rPr lang="en-GB" sz="1400" dirty="0">
                          <a:solidFill>
                            <a:schemeClr val="accent1"/>
                          </a:solidFill>
                          <a:latin typeface="+mn-lt"/>
                          <a:ea typeface="Arial Unicode MS"/>
                          <a:cs typeface="Arial Unicode MS"/>
                          <a:hlinkClick r:id="rId18"/>
                        </a:rPr>
                        <a:t>FAQ</a:t>
                      </a:r>
                      <a:r>
                        <a:rPr lang="en-GB" sz="1400" dirty="0">
                          <a:solidFill>
                            <a:schemeClr val="accent1"/>
                          </a:solidFill>
                          <a:latin typeface="+mn-lt"/>
                          <a:ea typeface="Arial Unicode MS"/>
                          <a:cs typeface="Arial Unicode MS"/>
                        </a:rPr>
                        <a:t> section of the comms hub</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35914957"/>
                  </a:ext>
                </a:extLst>
              </a:tr>
              <a:tr h="363084">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Ensure you are familiar with the </a:t>
                      </a:r>
                      <a:r>
                        <a:rPr lang="en-GB" sz="1400" dirty="0">
                          <a:solidFill>
                            <a:schemeClr val="accent1"/>
                          </a:solidFill>
                          <a:latin typeface="+mn-lt"/>
                          <a:ea typeface="Arial Unicode MS"/>
                          <a:cs typeface="Arial Unicode MS"/>
                          <a:hlinkClick r:id="rId19"/>
                        </a:rPr>
                        <a:t>timelines</a:t>
                      </a:r>
                      <a:r>
                        <a:rPr lang="en-GB" sz="1400" dirty="0">
                          <a:solidFill>
                            <a:schemeClr val="accent1"/>
                          </a:solidFill>
                          <a:latin typeface="+mn-lt"/>
                          <a:ea typeface="Arial Unicode MS"/>
                          <a:cs typeface="Arial Unicode MS"/>
                        </a:rPr>
                        <a:t> and look out for comms on the migration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59282693"/>
                  </a:ext>
                </a:extLst>
              </a:tr>
            </a:tbl>
          </a:graphicData>
        </a:graphic>
      </p:graphicFrame>
    </p:spTree>
    <p:extLst>
      <p:ext uri="{BB962C8B-B14F-4D97-AF65-F5344CB8AC3E}">
        <p14:creationId xmlns:p14="http://schemas.microsoft.com/office/powerpoint/2010/main" val="13689816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fontScale="90000"/>
          </a:bodyPr>
          <a:lstStyle/>
          <a:p>
            <a:r>
              <a:rPr lang="en-GB"/>
              <a:t>Persona Profile: T&amp;T Projects &amp; End Users</a:t>
            </a:r>
            <a:br>
              <a:rPr lang="en-GB"/>
            </a:br>
            <a:r>
              <a:rPr lang="en-GB" sz="2400"/>
              <a:t>Impacts vary depending on local usage. Require visibility of all potential impacts to establish and manage risk of disruption.</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26</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264634" y="5078220"/>
            <a:ext cx="2598360" cy="1015663"/>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I have a vested interest in the success of this migration in order to avoid disruption to my day-to-day work and delivery commitments</a:t>
            </a:r>
          </a:p>
        </p:txBody>
      </p:sp>
      <p:sp>
        <p:nvSpPr>
          <p:cNvPr id="7" name="TextBox 6">
            <a:extLst>
              <a:ext uri="{FF2B5EF4-FFF2-40B4-BE49-F238E27FC236}">
                <a16:creationId xmlns:a16="http://schemas.microsoft.com/office/drawing/2014/main" id="{F208EA67-A4CF-A3FF-F4B5-DB5F5B6FF802}"/>
              </a:ext>
            </a:extLst>
          </p:cNvPr>
          <p:cNvSpPr txBox="1"/>
          <p:nvPr/>
        </p:nvSpPr>
        <p:spPr>
          <a:xfrm>
            <a:off x="362123" y="1602949"/>
            <a:ext cx="258933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am a regular user of Jira and/or Confluence as part of one or more UKHSA projects, business or customer processes or work teams. </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4071448" cy="5109091"/>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p>
          <a:p>
            <a:pPr>
              <a:spcBef>
                <a:spcPts val="0"/>
              </a:spcBef>
            </a:pPr>
            <a:endParaRPr lang="en-GB" sz="1200" b="1">
              <a:solidFill>
                <a:schemeClr val="tx2"/>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Increased productivity through enhanced collaboration</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Quicker and more efficient sign-on process through SSO</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accent5"/>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There will be changes to drop down options, icons, project key, status or naming ahead of the main migration – the specific impacts will vary project-to-project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Further instances of drop-down and icon changes at migration to align with broader UKHSA ways of working</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Dashboards, filters or local analysis solutions fed by Jira may change</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Behaviours within workflows and/or Jira Service Management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Minor functionality or user experience changes as a result of some apps being replaced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General look and feel changes related to the Cloud version of the tools</a:t>
            </a: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3862596"/>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ea typeface="Arial Unicode MS"/>
                <a:cs typeface="Arial Unicode MS"/>
              </a:rPr>
              <a:t>About me</a:t>
            </a:r>
          </a:p>
          <a:p>
            <a:pPr fontAlgn="base">
              <a:spcBef>
                <a:spcPts val="0"/>
              </a:spcBef>
              <a:spcAft>
                <a:spcPts val="600"/>
              </a:spcAft>
            </a:pPr>
            <a:endParaRPr lang="en-US" sz="1400" b="1">
              <a:ea typeface="Arial Unicode MS"/>
              <a:cs typeface="Arial Unicode MS"/>
            </a:endParaRPr>
          </a:p>
          <a:p>
            <a:pPr fontAlgn="base">
              <a:spcBef>
                <a:spcPts val="0"/>
              </a:spcBef>
              <a:spcAft>
                <a:spcPts val="600"/>
              </a:spcAft>
            </a:pPr>
            <a:r>
              <a:rPr lang="en-GB" sz="1200" b="1">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sit within any one of the former Test &amp; Trace functions</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play a key role in the day-to-day activities within a project or business process</a:t>
            </a:r>
          </a:p>
          <a:p>
            <a:pPr marL="171450" indent="-171450" fontAlgn="base">
              <a:spcBef>
                <a:spcPts val="0"/>
              </a:spcBef>
              <a:buFont typeface="Arial" panose="020B0604020202020204" pitchFamily="34" charset="0"/>
              <a:buChar char="•"/>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Intuitive and efficient tools that support the day-to-day management of the project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Active collaboration across the team with minimal risk of version control issues, confusion or duplication of effort</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Preferred channels: </a:t>
            </a:r>
            <a:endParaRPr lang="en-GB" sz="1200" b="1">
              <a:solidFill>
                <a:schemeClr val="accent5"/>
              </a:solidFill>
            </a:endParaRP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Slack</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Direct engagement where required</a:t>
            </a:r>
            <a:endParaRPr lang="en-GB" sz="1200">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Graphical user interface, application&#10;&#10;Description automatically generated">
            <a:extLst>
              <a:ext uri="{FF2B5EF4-FFF2-40B4-BE49-F238E27FC236}">
                <a16:creationId xmlns:a16="http://schemas.microsoft.com/office/drawing/2014/main" id="{F66C2A57-1391-AC58-6C43-8CC25ACF1348}"/>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1286"/>
          <a:stretch/>
        </p:blipFill>
        <p:spPr>
          <a:xfrm>
            <a:off x="679972" y="3231142"/>
            <a:ext cx="1889806" cy="1938547"/>
          </a:xfrm>
          <a:prstGeom prst="rect">
            <a:avLst/>
          </a:prstGeom>
        </p:spPr>
      </p:pic>
      <p:sp>
        <p:nvSpPr>
          <p:cNvPr id="8" name="Footer Placeholder 2">
            <a:extLst>
              <a:ext uri="{FF2B5EF4-FFF2-40B4-BE49-F238E27FC236}">
                <a16:creationId xmlns:a16="http://schemas.microsoft.com/office/drawing/2014/main" id="{7EE19334-5071-95D1-EB24-34262CB754F4}"/>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34497734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Readiness Checklist</a:t>
            </a:r>
            <a:br>
              <a:rPr lang="en-GB"/>
            </a:br>
            <a:r>
              <a:rPr lang="en-GB" sz="2400"/>
              <a:t>Test &amp; Trace Projects and End Users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27</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140617" y="1748749"/>
            <a:ext cx="3441388" cy="1384995"/>
          </a:xfrm>
          <a:prstGeom prst="rect">
            <a:avLst/>
          </a:prstGeom>
          <a:noFill/>
        </p:spPr>
        <p:txBody>
          <a:bodyPr wrap="square" lIns="91440" tIns="45720" rIns="91440" bIns="45720" rtlCol="0" anchor="t">
            <a:spAutoFit/>
          </a:bodyPr>
          <a:lstStyle/>
          <a:p>
            <a:r>
              <a:rPr lang="en-GB" sz="1400" b="1" dirty="0">
                <a:solidFill>
                  <a:schemeClr val="accent1"/>
                </a:solidFill>
                <a:latin typeface="Arial"/>
                <a:ea typeface="Arial Unicode MS"/>
                <a:cs typeface="Arial Unicode MS"/>
              </a:rPr>
              <a:t>The specific impacts to functionality will depend on which team I work within. </a:t>
            </a:r>
          </a:p>
          <a:p>
            <a:r>
              <a:rPr lang="en-GB" sz="1400" b="1" dirty="0">
                <a:solidFill>
                  <a:schemeClr val="accent1"/>
                </a:solidFill>
                <a:latin typeface="Arial"/>
                <a:ea typeface="Arial Unicode MS"/>
                <a:cs typeface="Arial Unicode MS"/>
              </a:rPr>
              <a:t>Using the impact assessment materials will be key to understanding which changes will be applicable.</a:t>
            </a:r>
            <a:endParaRPr lang="en-GB" sz="1400" b="1" dirty="0">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77092" y="1601384"/>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Graphical user interface, application&#10;&#10;Description automatically generated">
            <a:extLst>
              <a:ext uri="{FF2B5EF4-FFF2-40B4-BE49-F238E27FC236}">
                <a16:creationId xmlns:a16="http://schemas.microsoft.com/office/drawing/2014/main" id="{A27D9BB5-26DF-B2BB-AC3F-E1E09BB3FDFD}"/>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1286"/>
          <a:stretch/>
        </p:blipFill>
        <p:spPr>
          <a:xfrm>
            <a:off x="1268111" y="3659990"/>
            <a:ext cx="1889806" cy="1938547"/>
          </a:xfrm>
          <a:prstGeom prst="rect">
            <a:avLst/>
          </a:prstGeom>
        </p:spPr>
      </p:pic>
      <p:sp>
        <p:nvSpPr>
          <p:cNvPr id="6" name="Footer Placeholder 2">
            <a:extLst>
              <a:ext uri="{FF2B5EF4-FFF2-40B4-BE49-F238E27FC236}">
                <a16:creationId xmlns:a16="http://schemas.microsoft.com/office/drawing/2014/main" id="{66BBC487-9463-F83D-453F-D0AB4701C82F}"/>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
        <p:nvSpPr>
          <p:cNvPr id="27" name="Rectangle 26">
            <a:extLst>
              <a:ext uri="{FF2B5EF4-FFF2-40B4-BE49-F238E27FC236}">
                <a16:creationId xmlns:a16="http://schemas.microsoft.com/office/drawing/2014/main" id="{13227287-C98E-3454-4F49-FC0E57BCC316}"/>
              </a:ext>
            </a:extLst>
          </p:cNvPr>
          <p:cNvSpPr/>
          <p:nvPr/>
        </p:nvSpPr>
        <p:spPr>
          <a:xfrm>
            <a:off x="3860158" y="1616798"/>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57E78274-455C-FB6B-CFF5-B4D130551687}"/>
              </a:ext>
            </a:extLst>
          </p:cNvPr>
          <p:cNvSpPr/>
          <p:nvPr/>
        </p:nvSpPr>
        <p:spPr>
          <a:xfrm>
            <a:off x="3860158" y="2061329"/>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AE55EA87-57F0-46DE-CD7F-8FC29E495468}"/>
              </a:ext>
            </a:extLst>
          </p:cNvPr>
          <p:cNvSpPr/>
          <p:nvPr/>
        </p:nvSpPr>
        <p:spPr>
          <a:xfrm>
            <a:off x="3860158" y="2505860"/>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BCB82DAB-511B-8DCA-CE68-D9D760AECE35}"/>
              </a:ext>
            </a:extLst>
          </p:cNvPr>
          <p:cNvSpPr/>
          <p:nvPr/>
        </p:nvSpPr>
        <p:spPr>
          <a:xfrm>
            <a:off x="3860158" y="295039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2932A4EB-7403-3BBB-9DFD-882573FBA088}"/>
              </a:ext>
            </a:extLst>
          </p:cNvPr>
          <p:cNvSpPr/>
          <p:nvPr/>
        </p:nvSpPr>
        <p:spPr>
          <a:xfrm>
            <a:off x="3860158" y="3394922"/>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a:extLst>
              <a:ext uri="{FF2B5EF4-FFF2-40B4-BE49-F238E27FC236}">
                <a16:creationId xmlns:a16="http://schemas.microsoft.com/office/drawing/2014/main" id="{E5604F3B-FA2B-39B6-6668-0C9477329878}"/>
              </a:ext>
            </a:extLst>
          </p:cNvPr>
          <p:cNvSpPr txBox="1"/>
          <p:nvPr/>
        </p:nvSpPr>
        <p:spPr>
          <a:xfrm>
            <a:off x="4362363" y="4270716"/>
            <a:ext cx="7543750" cy="1525704"/>
          </a:xfrm>
          <a:prstGeom prst="rect">
            <a:avLst/>
          </a:prstGeom>
          <a:noFill/>
        </p:spPr>
        <p:txBody>
          <a:bodyPr wrap="square" numCol="3">
            <a:noAutofit/>
          </a:bodyPr>
          <a:lstStyle/>
          <a:p>
            <a:pPr marL="0" indent="0" fontAlgn="base">
              <a:spcAft>
                <a:spcPts val="600"/>
              </a:spcAft>
              <a:buNone/>
            </a:pPr>
            <a:r>
              <a:rPr lang="en-GB" sz="1400" b="1" dirty="0">
                <a:latin typeface="+mn-lt"/>
                <a:ea typeface="Arial Unicode MS"/>
                <a:cs typeface="Arial Unicode MS"/>
                <a:hlinkClick r:id="rId3">
                  <a:extLst>
                    <a:ext uri="{A12FA001-AC4F-418D-AE19-62706E023703}">
                      <ahyp:hlinkClr xmlns:ahyp="http://schemas.microsoft.com/office/drawing/2018/hyperlinkcolor" val="tx"/>
                    </a:ext>
                  </a:extLst>
                </a:hlinkClick>
              </a:rPr>
              <a:t>Training to Complete</a:t>
            </a:r>
            <a:endParaRPr lang="en-GB" sz="1400" b="1" dirty="0">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4"/>
              </a:rPr>
              <a:t>Jira Software</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5"/>
              </a:rPr>
              <a:t>Jira Service Management</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6"/>
              </a:rPr>
              <a:t>Confluence</a:t>
            </a:r>
            <a:endParaRPr lang="en-GB" sz="1400" dirty="0">
              <a:solidFill>
                <a:schemeClr val="accent1"/>
              </a:solidFill>
              <a:ea typeface="Arial Unicode MS"/>
              <a:cs typeface="Arial Unicode MS"/>
            </a:endParaRPr>
          </a:p>
          <a:p>
            <a:pPr fontAlgn="base">
              <a:spcAft>
                <a:spcPts val="600"/>
              </a:spcAft>
            </a:pPr>
            <a:endParaRPr lang="en-GB" sz="1400" b="1" dirty="0">
              <a:solidFill>
                <a:schemeClr val="accent1"/>
              </a:solidFill>
              <a:latin typeface="+mn-lt"/>
              <a:ea typeface="Arial Unicode MS"/>
              <a:cs typeface="Arial Unicode MS"/>
            </a:endParaRPr>
          </a:p>
          <a:p>
            <a:pPr fontAlgn="base">
              <a:spcAft>
                <a:spcPts val="600"/>
              </a:spcAft>
            </a:pPr>
            <a:r>
              <a:rPr lang="en-GB" sz="1400" b="1" u="sng" dirty="0">
                <a:solidFill>
                  <a:schemeClr val="accent1"/>
                </a:solidFill>
                <a:latin typeface="+mn-lt"/>
                <a:ea typeface="Arial Unicode MS"/>
                <a:cs typeface="Arial Unicode MS"/>
              </a:rPr>
              <a:t>Supplementary Learning</a:t>
            </a: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7"/>
              </a:rPr>
              <a:t>Jira Best Practice</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8"/>
              </a:rPr>
              <a:t>Using Agile on Jira </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9"/>
              </a:rPr>
              <a:t>Jira Workflow Best Practice </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0"/>
              </a:rPr>
              <a:t>Confluence best practice </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endParaRPr lang="en-GB" sz="1400" dirty="0">
              <a:solidFill>
                <a:schemeClr val="accent1"/>
              </a:solidFill>
              <a:latin typeface="+mn-lt"/>
              <a:ea typeface="Arial Unicode MS"/>
              <a:cs typeface="Arial Unicode MS"/>
              <a:hlinkClick r:id="rId11"/>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1"/>
              </a:rPr>
              <a:t>Elements connect</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2"/>
              </a:rPr>
              <a:t>Advanced Roadmaps</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3"/>
              </a:rPr>
              <a:t>Tempo Timesheets</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4"/>
              </a:rPr>
              <a:t>Trello</a:t>
            </a:r>
            <a:endParaRPr lang="en-GB" sz="1400" dirty="0">
              <a:solidFill>
                <a:schemeClr val="accent1"/>
              </a:solidFill>
              <a:latin typeface="+mn-lt"/>
              <a:ea typeface="Arial Unicode MS"/>
              <a:cs typeface="Arial Unicode MS"/>
            </a:endParaRPr>
          </a:p>
        </p:txBody>
      </p:sp>
      <p:graphicFrame>
        <p:nvGraphicFramePr>
          <p:cNvPr id="33" name="Table 8">
            <a:extLst>
              <a:ext uri="{FF2B5EF4-FFF2-40B4-BE49-F238E27FC236}">
                <a16:creationId xmlns:a16="http://schemas.microsoft.com/office/drawing/2014/main" id="{A78F09C2-16CB-0FA7-4A69-4C64B3487A1A}"/>
              </a:ext>
            </a:extLst>
          </p:cNvPr>
          <p:cNvGraphicFramePr>
            <a:graphicFrameLocks noGrp="1"/>
          </p:cNvGraphicFramePr>
          <p:nvPr>
            <p:extLst>
              <p:ext uri="{D42A27DB-BD31-4B8C-83A1-F6EECF244321}">
                <p14:modId xmlns:p14="http://schemas.microsoft.com/office/powerpoint/2010/main" val="2765048455"/>
              </p:ext>
            </p:extLst>
          </p:nvPr>
        </p:nvGraphicFramePr>
        <p:xfrm>
          <a:off x="4468031" y="1651234"/>
          <a:ext cx="7661649" cy="2120271"/>
        </p:xfrm>
        <a:graphic>
          <a:graphicData uri="http://schemas.openxmlformats.org/drawingml/2006/table">
            <a:tbl>
              <a:tblPr>
                <a:tableStyleId>{5C22544A-7EE6-4342-B048-85BDC9FD1C3A}</a:tableStyleId>
              </a:tblPr>
              <a:tblGrid>
                <a:gridCol w="7661649">
                  <a:extLst>
                    <a:ext uri="{9D8B030D-6E8A-4147-A177-3AD203B41FA5}">
                      <a16:colId xmlns:a16="http://schemas.microsoft.com/office/drawing/2014/main" val="3606892288"/>
                    </a:ext>
                  </a:extLst>
                </a:gridCol>
              </a:tblGrid>
              <a:tr h="363084">
                <a:tc>
                  <a:txBody>
                    <a:bodyPr/>
                    <a:lstStyle/>
                    <a:p>
                      <a:pPr marL="0" indent="0" fontAlgn="base">
                        <a:spcAft>
                          <a:spcPts val="600"/>
                        </a:spcAft>
                        <a:buNone/>
                      </a:pPr>
                      <a:r>
                        <a:rPr lang="en-GB" sz="1400" dirty="0">
                          <a:solidFill>
                            <a:schemeClr val="accent1"/>
                          </a:solidFill>
                          <a:latin typeface="+mn-lt"/>
                          <a:ea typeface="Arial Unicode MS"/>
                          <a:cs typeface="Arial Unicode MS"/>
                        </a:rPr>
                        <a:t>Join the </a:t>
                      </a:r>
                      <a:r>
                        <a:rPr lang="en-GB" sz="1400" dirty="0">
                          <a:solidFill>
                            <a:schemeClr val="accent1"/>
                          </a:solidFill>
                          <a:latin typeface="+mn-lt"/>
                          <a:ea typeface="Arial Unicode MS"/>
                          <a:cs typeface="Arial Unicode MS"/>
                          <a:hlinkClick r:id="rId15"/>
                        </a:rPr>
                        <a:t>Teams User Community </a:t>
                      </a:r>
                      <a:r>
                        <a:rPr lang="en-GB" sz="1400" dirty="0">
                          <a:solidFill>
                            <a:schemeClr val="accent1"/>
                          </a:solidFill>
                          <a:latin typeface="+mn-lt"/>
                          <a:ea typeface="Arial Unicode MS"/>
                          <a:cs typeface="Arial Unicode MS"/>
                        </a:rPr>
                        <a:t>to keep up to date with latest news and readiness activities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2434296"/>
                  </a:ext>
                </a:extLst>
              </a:tr>
              <a:tr h="512589">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Use the </a:t>
                      </a:r>
                      <a:r>
                        <a:rPr lang="en-GB" sz="1400" dirty="0">
                          <a:solidFill>
                            <a:schemeClr val="accent1"/>
                          </a:solidFill>
                          <a:latin typeface="+mn-lt"/>
                          <a:ea typeface="Arial Unicode MS"/>
                          <a:cs typeface="Arial Unicode MS"/>
                          <a:hlinkClick r:id="rId16"/>
                        </a:rPr>
                        <a:t>impact analysis </a:t>
                      </a:r>
                      <a:r>
                        <a:rPr lang="en-GB" sz="1400" dirty="0">
                          <a:solidFill>
                            <a:schemeClr val="accent1"/>
                          </a:solidFill>
                          <a:latin typeface="+mn-lt"/>
                          <a:ea typeface="Arial Unicode MS"/>
                          <a:cs typeface="Arial Unicode MS"/>
                        </a:rPr>
                        <a:t>to view changes that will occur in the cloud to the apps and plug ins you currently use and work with your local Administrator if you are worried about this impact.</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06701543"/>
                  </a:ext>
                </a:extLst>
              </a:tr>
              <a:tr h="512589">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hlinkClick r:id="rId17"/>
                        </a:rPr>
                        <a:t>Register</a:t>
                      </a:r>
                      <a:r>
                        <a:rPr lang="en-GB" sz="1400" dirty="0">
                          <a:solidFill>
                            <a:schemeClr val="accent1"/>
                          </a:solidFill>
                          <a:latin typeface="+mn-lt"/>
                          <a:ea typeface="Arial Unicode MS"/>
                          <a:cs typeface="Arial Unicode MS"/>
                        </a:rPr>
                        <a:t> for Familiarisation sessions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2604356"/>
                  </a:ext>
                </a:extLst>
              </a:tr>
              <a:tr h="363354">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Check the </a:t>
                      </a:r>
                      <a:r>
                        <a:rPr lang="en-GB" sz="1400" dirty="0">
                          <a:solidFill>
                            <a:schemeClr val="accent1"/>
                          </a:solidFill>
                          <a:latin typeface="+mn-lt"/>
                          <a:ea typeface="Arial Unicode MS"/>
                          <a:cs typeface="Arial Unicode MS"/>
                          <a:hlinkClick r:id="rId18"/>
                        </a:rPr>
                        <a:t>FAQ</a:t>
                      </a:r>
                      <a:r>
                        <a:rPr lang="en-GB" sz="1400" dirty="0">
                          <a:solidFill>
                            <a:schemeClr val="accent1"/>
                          </a:solidFill>
                          <a:latin typeface="+mn-lt"/>
                          <a:ea typeface="Arial Unicode MS"/>
                          <a:cs typeface="Arial Unicode MS"/>
                        </a:rPr>
                        <a:t> section of the comms hub</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35914957"/>
                  </a:ext>
                </a:extLst>
              </a:tr>
              <a:tr h="363084">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Ensure you are familiar with the </a:t>
                      </a:r>
                      <a:r>
                        <a:rPr lang="en-GB" sz="1400" dirty="0">
                          <a:solidFill>
                            <a:schemeClr val="accent1"/>
                          </a:solidFill>
                          <a:latin typeface="+mn-lt"/>
                          <a:ea typeface="Arial Unicode MS"/>
                          <a:cs typeface="Arial Unicode MS"/>
                          <a:hlinkClick r:id="rId19"/>
                        </a:rPr>
                        <a:t>timelines</a:t>
                      </a:r>
                      <a:r>
                        <a:rPr lang="en-GB" sz="1400" dirty="0">
                          <a:solidFill>
                            <a:schemeClr val="accent1"/>
                          </a:solidFill>
                          <a:latin typeface="+mn-lt"/>
                          <a:ea typeface="Arial Unicode MS"/>
                          <a:cs typeface="Arial Unicode MS"/>
                        </a:rPr>
                        <a:t> and look out for comms on the migration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59282693"/>
                  </a:ext>
                </a:extLst>
              </a:tr>
            </a:tbl>
          </a:graphicData>
        </a:graphic>
      </p:graphicFrame>
    </p:spTree>
    <p:extLst>
      <p:ext uri="{BB962C8B-B14F-4D97-AF65-F5344CB8AC3E}">
        <p14:creationId xmlns:p14="http://schemas.microsoft.com/office/powerpoint/2010/main" val="17472953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Graphical user interface, application&#10;&#10;Description automatically generated">
            <a:extLst>
              <a:ext uri="{FF2B5EF4-FFF2-40B4-BE49-F238E27FC236}">
                <a16:creationId xmlns:a16="http://schemas.microsoft.com/office/drawing/2014/main" id="{61E8C9FC-67A8-E709-16CE-A885ACAB7A86}"/>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7558"/>
          <a:stretch/>
        </p:blipFill>
        <p:spPr>
          <a:xfrm>
            <a:off x="761761" y="3062587"/>
            <a:ext cx="1790061" cy="2054786"/>
          </a:xfrm>
          <a:prstGeom prst="rect">
            <a:avLst/>
          </a:prstGeom>
        </p:spPr>
      </p:pic>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fontScale="90000"/>
          </a:bodyPr>
          <a:lstStyle/>
          <a:p>
            <a:r>
              <a:rPr lang="en-GB"/>
              <a:t>Persona Profile: External users, partners, vendors</a:t>
            </a:r>
            <a:br>
              <a:rPr lang="en-GB"/>
            </a:br>
            <a:r>
              <a:rPr lang="en-GB" sz="2400"/>
              <a:t>Require direct engagement and visibility of all potential impacts to establish how individual teams will experience the change </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28</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362122" y="5177947"/>
            <a:ext cx="2598360" cy="1200329"/>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I want visibility of what changes are ahead, and reassurance that as ‘external users’, we will not experience any major disruption to the way we use Jira and Confluence  </a:t>
            </a:r>
          </a:p>
        </p:txBody>
      </p:sp>
      <p:sp>
        <p:nvSpPr>
          <p:cNvPr id="7" name="TextBox 6">
            <a:extLst>
              <a:ext uri="{FF2B5EF4-FFF2-40B4-BE49-F238E27FC236}">
                <a16:creationId xmlns:a16="http://schemas.microsoft.com/office/drawing/2014/main" id="{F208EA67-A4CF-A3FF-F4B5-DB5F5B6FF802}"/>
              </a:ext>
            </a:extLst>
          </p:cNvPr>
          <p:cNvSpPr txBox="1"/>
          <p:nvPr/>
        </p:nvSpPr>
        <p:spPr>
          <a:xfrm>
            <a:off x="362122" y="1814467"/>
            <a:ext cx="2589338" cy="954107"/>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am a user of Jira and/Confluence sitting outside of the UKHSA structure. </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4071448" cy="5109091"/>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p>
          <a:p>
            <a:pPr>
              <a:spcBef>
                <a:spcPts val="0"/>
              </a:spcBef>
            </a:pPr>
            <a:endParaRPr lang="en-GB" sz="1200" b="1">
              <a:solidFill>
                <a:schemeClr val="tx2"/>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Increased productivity through enhanced collaboration</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Quicker and more efficient sign-on process through SSO</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accent5"/>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There will be minor changes to drop down options, icons, project key, status or naming ahead of the main migration – the specific impacts will vary project-to-project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Dashboards, local data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Behaviours within workflows and/or Jira Service Management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Minor functionality or user experience changes as a result of some apps being replaced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General look and feel changes related to the Cloud version of the tools</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Potential change in policy and process associated with access and security (Joiners, Movers, Leavers)</a:t>
            </a: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2939266"/>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ea typeface="Arial Unicode MS"/>
                <a:cs typeface="Arial Unicode MS"/>
              </a:rPr>
              <a:t>About me</a:t>
            </a:r>
          </a:p>
          <a:p>
            <a:pPr fontAlgn="base">
              <a:spcBef>
                <a:spcPts val="0"/>
              </a:spcBef>
              <a:spcAft>
                <a:spcPts val="600"/>
              </a:spcAft>
            </a:pPr>
            <a:endParaRPr lang="en-US" sz="1400" b="1">
              <a:ea typeface="Arial Unicode MS"/>
              <a:cs typeface="Arial Unicode MS"/>
            </a:endParaRPr>
          </a:p>
          <a:p>
            <a:pPr fontAlgn="base">
              <a:spcBef>
                <a:spcPts val="0"/>
              </a:spcBef>
              <a:spcAft>
                <a:spcPts val="600"/>
              </a:spcAft>
            </a:pPr>
            <a:r>
              <a:rPr lang="en-GB" sz="1200" b="1">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sit within the DHSC organisation, as part of the Office for Health Improvement &amp; Disparities (OHID) or similar</a:t>
            </a:r>
          </a:p>
          <a:p>
            <a:pPr marL="171450" indent="-171450" fontAlgn="base">
              <a:spcBef>
                <a:spcPts val="0"/>
              </a:spcBef>
              <a:buFont typeface="Arial" panose="020B0604020202020204" pitchFamily="34" charset="0"/>
              <a:buChar char="•"/>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Continuation of service for Jira and Confluence – being able to do what we can today without disruption</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Preferred channels: </a:t>
            </a:r>
            <a:endParaRPr lang="en-GB" sz="1200" b="1">
              <a:solidFill>
                <a:schemeClr val="accent5"/>
              </a:solidFill>
            </a:endParaRP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Cascade of information via designated contacts</a:t>
            </a:r>
            <a:endParaRPr lang="en-GB" sz="1200">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E3C11816-2168-4D5F-C3FB-5441E18D06D6}"/>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41489519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aphical user interface, application&#10;&#10;Description automatically generated">
            <a:extLst>
              <a:ext uri="{FF2B5EF4-FFF2-40B4-BE49-F238E27FC236}">
                <a16:creationId xmlns:a16="http://schemas.microsoft.com/office/drawing/2014/main" id="{5A1051E6-7630-A191-A480-CF5705B52FD8}"/>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7558"/>
          <a:stretch/>
        </p:blipFill>
        <p:spPr>
          <a:xfrm>
            <a:off x="1127792" y="3440156"/>
            <a:ext cx="1790061" cy="2054786"/>
          </a:xfrm>
          <a:prstGeom prst="rect">
            <a:avLst/>
          </a:prstGeom>
        </p:spPr>
      </p:pic>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Readiness Checklist</a:t>
            </a:r>
            <a:br>
              <a:rPr lang="en-GB"/>
            </a:br>
            <a:r>
              <a:rPr lang="en-GB" sz="2400"/>
              <a:t>External users, partners and vendors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29</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153873" y="1712903"/>
            <a:ext cx="344138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The specific impacts to functionality will depend on which team I work within. </a:t>
            </a:r>
          </a:p>
          <a:p>
            <a:r>
              <a:rPr lang="en-GB" sz="1400" b="1">
                <a:solidFill>
                  <a:schemeClr val="accent1"/>
                </a:solidFill>
                <a:latin typeface="Arial"/>
                <a:ea typeface="Arial Unicode MS"/>
                <a:cs typeface="Arial Unicode MS"/>
              </a:rPr>
              <a:t>Using the impact assessment materials will be key to understanding which changes will be applicable.</a:t>
            </a:r>
            <a:endParaRPr lang="en-GB" sz="1400" b="1">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90348" y="1565538"/>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85843F13-D718-201D-89F0-6274CEF633E7}"/>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graphicFrame>
        <p:nvGraphicFramePr>
          <p:cNvPr id="25" name="Table 8">
            <a:extLst>
              <a:ext uri="{FF2B5EF4-FFF2-40B4-BE49-F238E27FC236}">
                <a16:creationId xmlns:a16="http://schemas.microsoft.com/office/drawing/2014/main" id="{890D442A-B5AF-924A-5D16-AFFC7BC5A83F}"/>
              </a:ext>
            </a:extLst>
          </p:cNvPr>
          <p:cNvGraphicFramePr>
            <a:graphicFrameLocks noGrp="1"/>
          </p:cNvGraphicFramePr>
          <p:nvPr>
            <p:extLst>
              <p:ext uri="{D42A27DB-BD31-4B8C-83A1-F6EECF244321}">
                <p14:modId xmlns:p14="http://schemas.microsoft.com/office/powerpoint/2010/main" val="383556104"/>
              </p:ext>
            </p:extLst>
          </p:nvPr>
        </p:nvGraphicFramePr>
        <p:xfrm>
          <a:off x="4468031" y="1651234"/>
          <a:ext cx="7661649" cy="2120271"/>
        </p:xfrm>
        <a:graphic>
          <a:graphicData uri="http://schemas.openxmlformats.org/drawingml/2006/table">
            <a:tbl>
              <a:tblPr>
                <a:tableStyleId>{5C22544A-7EE6-4342-B048-85BDC9FD1C3A}</a:tableStyleId>
              </a:tblPr>
              <a:tblGrid>
                <a:gridCol w="7661649">
                  <a:extLst>
                    <a:ext uri="{9D8B030D-6E8A-4147-A177-3AD203B41FA5}">
                      <a16:colId xmlns:a16="http://schemas.microsoft.com/office/drawing/2014/main" val="3606892288"/>
                    </a:ext>
                  </a:extLst>
                </a:gridCol>
              </a:tblGrid>
              <a:tr h="363084">
                <a:tc>
                  <a:txBody>
                    <a:bodyPr/>
                    <a:lstStyle/>
                    <a:p>
                      <a:pPr marL="0" indent="0" fontAlgn="base">
                        <a:spcAft>
                          <a:spcPts val="600"/>
                        </a:spcAft>
                        <a:buNone/>
                      </a:pPr>
                      <a:r>
                        <a:rPr lang="en-GB" sz="1400" dirty="0">
                          <a:solidFill>
                            <a:schemeClr val="accent1"/>
                          </a:solidFill>
                          <a:latin typeface="+mn-lt"/>
                          <a:ea typeface="Arial Unicode MS"/>
                          <a:cs typeface="Arial Unicode MS"/>
                        </a:rPr>
                        <a:t>Join the </a:t>
                      </a:r>
                      <a:r>
                        <a:rPr lang="en-GB" sz="1400" dirty="0">
                          <a:solidFill>
                            <a:schemeClr val="accent1"/>
                          </a:solidFill>
                          <a:latin typeface="+mn-lt"/>
                          <a:ea typeface="Arial Unicode MS"/>
                          <a:cs typeface="Arial Unicode MS"/>
                          <a:hlinkClick r:id="rId3"/>
                        </a:rPr>
                        <a:t>Teams User Community </a:t>
                      </a:r>
                      <a:r>
                        <a:rPr lang="en-GB" sz="1400" dirty="0">
                          <a:solidFill>
                            <a:schemeClr val="accent1"/>
                          </a:solidFill>
                          <a:latin typeface="+mn-lt"/>
                          <a:ea typeface="Arial Unicode MS"/>
                          <a:cs typeface="Arial Unicode MS"/>
                        </a:rPr>
                        <a:t>to keep up to date with latest news and readiness activities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2434296"/>
                  </a:ext>
                </a:extLst>
              </a:tr>
              <a:tr h="512589">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Use the </a:t>
                      </a:r>
                      <a:r>
                        <a:rPr lang="en-GB" sz="1400" dirty="0">
                          <a:solidFill>
                            <a:schemeClr val="accent1"/>
                          </a:solidFill>
                          <a:latin typeface="+mn-lt"/>
                          <a:ea typeface="Arial Unicode MS"/>
                          <a:cs typeface="Arial Unicode MS"/>
                          <a:hlinkClick r:id="rId4"/>
                        </a:rPr>
                        <a:t>impact analysis </a:t>
                      </a:r>
                      <a:r>
                        <a:rPr lang="en-GB" sz="1400" dirty="0">
                          <a:solidFill>
                            <a:schemeClr val="accent1"/>
                          </a:solidFill>
                          <a:latin typeface="+mn-lt"/>
                          <a:ea typeface="Arial Unicode MS"/>
                          <a:cs typeface="Arial Unicode MS"/>
                        </a:rPr>
                        <a:t>to view changes that will occur in the cloud to the apps and plug ins you currently use and work with your local Administrator if you are worried about this impact.</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06701543"/>
                  </a:ext>
                </a:extLst>
              </a:tr>
              <a:tr h="512589">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hlinkClick r:id="rId5"/>
                        </a:rPr>
                        <a:t>Register</a:t>
                      </a:r>
                      <a:r>
                        <a:rPr lang="en-GB" sz="1400" dirty="0">
                          <a:solidFill>
                            <a:schemeClr val="accent1"/>
                          </a:solidFill>
                          <a:latin typeface="+mn-lt"/>
                          <a:ea typeface="Arial Unicode MS"/>
                          <a:cs typeface="Arial Unicode MS"/>
                        </a:rPr>
                        <a:t> for Familiarisation sessions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2604356"/>
                  </a:ext>
                </a:extLst>
              </a:tr>
              <a:tr h="363354">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Check the </a:t>
                      </a:r>
                      <a:r>
                        <a:rPr lang="en-GB" sz="1400" dirty="0">
                          <a:solidFill>
                            <a:schemeClr val="accent1"/>
                          </a:solidFill>
                          <a:latin typeface="+mn-lt"/>
                          <a:ea typeface="Arial Unicode MS"/>
                          <a:cs typeface="Arial Unicode MS"/>
                          <a:hlinkClick r:id="rId6"/>
                        </a:rPr>
                        <a:t>FAQ</a:t>
                      </a:r>
                      <a:r>
                        <a:rPr lang="en-GB" sz="1400" dirty="0">
                          <a:solidFill>
                            <a:schemeClr val="accent1"/>
                          </a:solidFill>
                          <a:latin typeface="+mn-lt"/>
                          <a:ea typeface="Arial Unicode MS"/>
                          <a:cs typeface="Arial Unicode MS"/>
                        </a:rPr>
                        <a:t> section of the comms hub</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35914957"/>
                  </a:ext>
                </a:extLst>
              </a:tr>
              <a:tr h="363084">
                <a:tc>
                  <a:txBody>
                    <a:bodyPr/>
                    <a:lstStyle/>
                    <a:p>
                      <a:pPr marL="0" marR="0" lvl="0" indent="0" algn="l" defTabSz="914400" rtl="0" eaLnBrk="1" fontAlgn="base" latinLnBrk="0" hangingPunct="1">
                        <a:lnSpc>
                          <a:spcPct val="100000"/>
                        </a:lnSpc>
                        <a:spcBef>
                          <a:spcPts val="0"/>
                        </a:spcBef>
                        <a:spcAft>
                          <a:spcPts val="600"/>
                        </a:spcAft>
                        <a:buClrTx/>
                        <a:buSzTx/>
                        <a:buFontTx/>
                        <a:buNone/>
                        <a:tabLst/>
                        <a:defRPr/>
                      </a:pPr>
                      <a:r>
                        <a:rPr lang="en-GB" sz="1400" dirty="0">
                          <a:solidFill>
                            <a:schemeClr val="accent1"/>
                          </a:solidFill>
                          <a:latin typeface="+mn-lt"/>
                          <a:ea typeface="Arial Unicode MS"/>
                          <a:cs typeface="Arial Unicode MS"/>
                        </a:rPr>
                        <a:t>Ensure you are familiar with the </a:t>
                      </a:r>
                      <a:r>
                        <a:rPr lang="en-GB" sz="1400" dirty="0">
                          <a:solidFill>
                            <a:schemeClr val="accent1"/>
                          </a:solidFill>
                          <a:latin typeface="+mn-lt"/>
                          <a:ea typeface="Arial Unicode MS"/>
                          <a:cs typeface="Arial Unicode MS"/>
                          <a:hlinkClick r:id="rId7"/>
                        </a:rPr>
                        <a:t>timelines</a:t>
                      </a:r>
                      <a:r>
                        <a:rPr lang="en-GB" sz="1400" dirty="0">
                          <a:solidFill>
                            <a:schemeClr val="accent1"/>
                          </a:solidFill>
                          <a:latin typeface="+mn-lt"/>
                          <a:ea typeface="Arial Unicode MS"/>
                          <a:cs typeface="Arial Unicode MS"/>
                        </a:rPr>
                        <a:t> and look out for comms on the migration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59282693"/>
                  </a:ext>
                </a:extLst>
              </a:tr>
            </a:tbl>
          </a:graphicData>
        </a:graphic>
      </p:graphicFrame>
      <p:sp>
        <p:nvSpPr>
          <p:cNvPr id="26" name="Rectangle 25">
            <a:extLst>
              <a:ext uri="{FF2B5EF4-FFF2-40B4-BE49-F238E27FC236}">
                <a16:creationId xmlns:a16="http://schemas.microsoft.com/office/drawing/2014/main" id="{7838CD62-23E0-132B-4D24-04CB615D599F}"/>
              </a:ext>
            </a:extLst>
          </p:cNvPr>
          <p:cNvSpPr/>
          <p:nvPr/>
        </p:nvSpPr>
        <p:spPr>
          <a:xfrm>
            <a:off x="3860158" y="1616798"/>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82E6A375-86D9-793D-90D9-B4D43209DA6B}"/>
              </a:ext>
            </a:extLst>
          </p:cNvPr>
          <p:cNvSpPr/>
          <p:nvPr/>
        </p:nvSpPr>
        <p:spPr>
          <a:xfrm>
            <a:off x="3860158" y="2061329"/>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48B5D698-BB53-F225-6220-76525A7ECEC8}"/>
              </a:ext>
            </a:extLst>
          </p:cNvPr>
          <p:cNvSpPr/>
          <p:nvPr/>
        </p:nvSpPr>
        <p:spPr>
          <a:xfrm>
            <a:off x="3860158" y="2505860"/>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FAEC38F3-AA2F-1F53-7F41-45248A664950}"/>
              </a:ext>
            </a:extLst>
          </p:cNvPr>
          <p:cNvSpPr/>
          <p:nvPr/>
        </p:nvSpPr>
        <p:spPr>
          <a:xfrm>
            <a:off x="3860158" y="295039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1D1E5461-9491-CAAE-E508-7CF1FF378E55}"/>
              </a:ext>
            </a:extLst>
          </p:cNvPr>
          <p:cNvSpPr/>
          <p:nvPr/>
        </p:nvSpPr>
        <p:spPr>
          <a:xfrm>
            <a:off x="3860158" y="3394922"/>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05B4B198-0B21-6022-B836-B3B8940D1674}"/>
              </a:ext>
            </a:extLst>
          </p:cNvPr>
          <p:cNvSpPr txBox="1"/>
          <p:nvPr/>
        </p:nvSpPr>
        <p:spPr>
          <a:xfrm>
            <a:off x="4362363" y="4270716"/>
            <a:ext cx="7543750" cy="1525704"/>
          </a:xfrm>
          <a:prstGeom prst="rect">
            <a:avLst/>
          </a:prstGeom>
          <a:noFill/>
        </p:spPr>
        <p:txBody>
          <a:bodyPr wrap="square" numCol="3">
            <a:noAutofit/>
          </a:bodyPr>
          <a:lstStyle/>
          <a:p>
            <a:pPr marL="0" indent="0" fontAlgn="base">
              <a:spcAft>
                <a:spcPts val="600"/>
              </a:spcAft>
              <a:buNone/>
            </a:pPr>
            <a:r>
              <a:rPr lang="en-GB" sz="1400" b="1" dirty="0">
                <a:latin typeface="+mn-lt"/>
                <a:ea typeface="Arial Unicode MS"/>
                <a:cs typeface="Arial Unicode MS"/>
                <a:hlinkClick r:id="rId8">
                  <a:extLst>
                    <a:ext uri="{A12FA001-AC4F-418D-AE19-62706E023703}">
                      <ahyp:hlinkClr xmlns:ahyp="http://schemas.microsoft.com/office/drawing/2018/hyperlinkcolor" val="tx"/>
                    </a:ext>
                  </a:extLst>
                </a:hlinkClick>
              </a:rPr>
              <a:t>Training to Complete</a:t>
            </a:r>
            <a:endParaRPr lang="en-GB" sz="1400" b="1" dirty="0">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9"/>
              </a:rPr>
              <a:t>Jira Software</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0"/>
              </a:rPr>
              <a:t>Jira Service Management</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1"/>
              </a:rPr>
              <a:t>Confluence</a:t>
            </a:r>
            <a:endParaRPr lang="en-GB" sz="1400" dirty="0">
              <a:solidFill>
                <a:schemeClr val="accent1"/>
              </a:solidFill>
              <a:ea typeface="Arial Unicode MS"/>
              <a:cs typeface="Arial Unicode MS"/>
            </a:endParaRPr>
          </a:p>
          <a:p>
            <a:pPr fontAlgn="base">
              <a:spcAft>
                <a:spcPts val="600"/>
              </a:spcAft>
            </a:pPr>
            <a:endParaRPr lang="en-GB" sz="1400" b="1" dirty="0">
              <a:solidFill>
                <a:schemeClr val="accent1"/>
              </a:solidFill>
              <a:latin typeface="+mn-lt"/>
              <a:ea typeface="Arial Unicode MS"/>
              <a:cs typeface="Arial Unicode MS"/>
            </a:endParaRPr>
          </a:p>
          <a:p>
            <a:pPr fontAlgn="base">
              <a:spcAft>
                <a:spcPts val="600"/>
              </a:spcAft>
            </a:pPr>
            <a:r>
              <a:rPr lang="en-GB" sz="1400" b="1" u="sng" dirty="0">
                <a:solidFill>
                  <a:schemeClr val="accent1"/>
                </a:solidFill>
                <a:latin typeface="+mn-lt"/>
                <a:ea typeface="Arial Unicode MS"/>
                <a:cs typeface="Arial Unicode MS"/>
              </a:rPr>
              <a:t>Supplementary Learning</a:t>
            </a: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2"/>
              </a:rPr>
              <a:t>Jira Best Practice</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3"/>
              </a:rPr>
              <a:t>Using Agile on Jira </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4"/>
              </a:rPr>
              <a:t>Jira Workflow Best Practice </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5"/>
              </a:rPr>
              <a:t>Confluence best practice </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endParaRPr lang="en-GB" sz="1400" dirty="0">
              <a:solidFill>
                <a:schemeClr val="accent1"/>
              </a:solidFill>
              <a:latin typeface="+mn-lt"/>
              <a:ea typeface="Arial Unicode MS"/>
              <a:cs typeface="Arial Unicode MS"/>
              <a:hlinkClick r:id="rId16"/>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6"/>
              </a:rPr>
              <a:t>Elements connect</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7"/>
              </a:rPr>
              <a:t>Advanced Roadmaps</a:t>
            </a:r>
            <a:endParaRPr lang="en-GB" sz="1400" dirty="0">
              <a:solidFill>
                <a:schemeClr val="accent1"/>
              </a:solidFill>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latin typeface="+mn-lt"/>
                <a:ea typeface="Arial Unicode MS"/>
                <a:cs typeface="Arial Unicode MS"/>
                <a:hlinkClick r:id="rId18"/>
              </a:rPr>
              <a:t>Tempo Timesheets</a:t>
            </a:r>
            <a:endParaRPr lang="en-GB" sz="1400" dirty="0">
              <a:solidFill>
                <a:schemeClr val="accent1"/>
              </a:solidFill>
              <a:latin typeface="+mn-lt"/>
              <a:ea typeface="Arial Unicode MS"/>
              <a:cs typeface="Arial Unicode MS"/>
            </a:endParaRPr>
          </a:p>
          <a:p>
            <a:pPr marL="285750" indent="-285750" fontAlgn="base">
              <a:spcAft>
                <a:spcPts val="600"/>
              </a:spcAft>
              <a:buFont typeface="Arial" panose="020B0604020202020204" pitchFamily="34" charset="0"/>
              <a:buChar char="•"/>
            </a:pPr>
            <a:r>
              <a:rPr lang="en-GB" sz="1400" dirty="0">
                <a:solidFill>
                  <a:schemeClr val="accent1"/>
                </a:solidFill>
                <a:ea typeface="Arial Unicode MS"/>
                <a:cs typeface="Arial Unicode MS"/>
                <a:hlinkClick r:id="rId19"/>
              </a:rPr>
              <a:t>Trello</a:t>
            </a:r>
            <a:endParaRPr lang="en-GB" sz="1400" dirty="0">
              <a:solidFill>
                <a:schemeClr val="accent1"/>
              </a:solidFill>
              <a:latin typeface="+mn-lt"/>
              <a:ea typeface="Arial Unicode MS"/>
              <a:cs typeface="Arial Unicode MS"/>
            </a:endParaRPr>
          </a:p>
        </p:txBody>
      </p:sp>
    </p:spTree>
    <p:extLst>
      <p:ext uri="{BB962C8B-B14F-4D97-AF65-F5344CB8AC3E}">
        <p14:creationId xmlns:p14="http://schemas.microsoft.com/office/powerpoint/2010/main" val="2091605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9C3273-C1A1-CCAD-57D4-CAD33425EA1A}"/>
              </a:ext>
            </a:extLst>
          </p:cNvPr>
          <p:cNvSpPr>
            <a:spLocks noGrp="1"/>
          </p:cNvSpPr>
          <p:nvPr>
            <p:ph type="title"/>
          </p:nvPr>
        </p:nvSpPr>
        <p:spPr/>
        <p:txBody>
          <a:bodyPr>
            <a:normAutofit/>
          </a:bodyPr>
          <a:lstStyle/>
          <a:p>
            <a:r>
              <a:rPr lang="en-GB"/>
              <a:t>Introduction</a:t>
            </a:r>
            <a:br>
              <a:rPr lang="en-GB"/>
            </a:br>
            <a:r>
              <a:rPr lang="en-GB" sz="2400"/>
              <a:t>How to use this Engagement Toolkit</a:t>
            </a:r>
          </a:p>
        </p:txBody>
      </p:sp>
      <p:sp>
        <p:nvSpPr>
          <p:cNvPr id="4" name="Slide Number Placeholder 3">
            <a:extLst>
              <a:ext uri="{FF2B5EF4-FFF2-40B4-BE49-F238E27FC236}">
                <a16:creationId xmlns:a16="http://schemas.microsoft.com/office/drawing/2014/main" id="{83743DD7-3F85-2159-7F57-0C71060F1105}"/>
              </a:ext>
            </a:extLst>
          </p:cNvPr>
          <p:cNvSpPr>
            <a:spLocks noGrp="1"/>
          </p:cNvSpPr>
          <p:nvPr>
            <p:ph type="sldNum" sz="quarter" idx="11"/>
          </p:nvPr>
        </p:nvSpPr>
        <p:spPr/>
        <p:txBody>
          <a:bodyPr/>
          <a:lstStyle/>
          <a:p>
            <a:fld id="{344369E4-5DE7-46E5-874E-4FD437973785}" type="slidenum">
              <a:rPr lang="en-GB" smtClean="0"/>
              <a:pPr/>
              <a:t>3</a:t>
            </a:fld>
            <a:endParaRPr lang="en-GB" sz="1400"/>
          </a:p>
        </p:txBody>
      </p:sp>
      <p:sp>
        <p:nvSpPr>
          <p:cNvPr id="5" name="TextBox 4">
            <a:extLst>
              <a:ext uri="{FF2B5EF4-FFF2-40B4-BE49-F238E27FC236}">
                <a16:creationId xmlns:a16="http://schemas.microsoft.com/office/drawing/2014/main" id="{A33C3DA9-1854-A6A3-01FF-DC5D0C2BFDF1}"/>
              </a:ext>
            </a:extLst>
          </p:cNvPr>
          <p:cNvSpPr txBox="1"/>
          <p:nvPr/>
        </p:nvSpPr>
        <p:spPr>
          <a:xfrm>
            <a:off x="626533" y="2446284"/>
            <a:ext cx="3471333" cy="3600986"/>
          </a:xfrm>
          <a:prstGeom prst="rect">
            <a:avLst/>
          </a:prstGeom>
          <a:noFill/>
        </p:spPr>
        <p:txBody>
          <a:bodyPr wrap="square" rtlCol="0">
            <a:spAutoFit/>
          </a:bodyPr>
          <a:lstStyle/>
          <a:p>
            <a:pPr algn="ctr"/>
            <a:r>
              <a:rPr lang="en-GB" sz="1200" b="1">
                <a:solidFill>
                  <a:schemeClr val="accent1"/>
                </a:solidFill>
              </a:rPr>
              <a:t>The clue is in the name!</a:t>
            </a:r>
          </a:p>
          <a:p>
            <a:endParaRPr lang="en-GB" sz="1200"/>
          </a:p>
          <a:p>
            <a:r>
              <a:rPr lang="en-GB" sz="1200"/>
              <a:t>You have told us through the User Readiness Survey that there is not sufficient visibility of what this change is about and how it impacts people.</a:t>
            </a:r>
          </a:p>
          <a:p>
            <a:endParaRPr lang="en-GB" sz="1200"/>
          </a:p>
          <a:p>
            <a:r>
              <a:rPr lang="en-GB" sz="1200" b="1"/>
              <a:t>The information in this Toolkit is intended to:</a:t>
            </a:r>
          </a:p>
          <a:p>
            <a:endParaRPr lang="en-GB" sz="1200"/>
          </a:p>
          <a:p>
            <a:pPr marL="171450" indent="-171450">
              <a:buFont typeface="Arial" panose="020B0604020202020204" pitchFamily="34" charset="0"/>
              <a:buChar char="•"/>
            </a:pPr>
            <a:r>
              <a:rPr lang="en-GB" sz="1200" b="1">
                <a:solidFill>
                  <a:schemeClr val="accent1"/>
                </a:solidFill>
              </a:rPr>
              <a:t>Equip</a:t>
            </a:r>
            <a:r>
              <a:rPr lang="en-GB" sz="1200" b="1">
                <a:solidFill>
                  <a:srgbClr val="FF7F32"/>
                </a:solidFill>
              </a:rPr>
              <a:t> </a:t>
            </a:r>
            <a:r>
              <a:rPr lang="en-GB" sz="1200"/>
              <a:t>leaders and their teams with the information required in an intuitive and self-serve format</a:t>
            </a:r>
          </a:p>
          <a:p>
            <a:pPr marL="171450" indent="-171450">
              <a:buFont typeface="Arial" panose="020B0604020202020204" pitchFamily="34" charset="0"/>
              <a:buChar char="•"/>
            </a:pPr>
            <a:r>
              <a:rPr lang="en-GB" sz="1200" b="1">
                <a:solidFill>
                  <a:schemeClr val="accent1"/>
                </a:solidFill>
              </a:rPr>
              <a:t>Empower</a:t>
            </a:r>
            <a:r>
              <a:rPr lang="en-GB" sz="1200"/>
              <a:t> stakeholders to have active and informed discussions around the change</a:t>
            </a:r>
          </a:p>
          <a:p>
            <a:pPr marL="171450" indent="-171450">
              <a:buFont typeface="Arial" panose="020B0604020202020204" pitchFamily="34" charset="0"/>
              <a:buChar char="•"/>
            </a:pPr>
            <a:r>
              <a:rPr lang="en-GB" sz="1200" b="1">
                <a:solidFill>
                  <a:schemeClr val="accent1"/>
                </a:solidFill>
              </a:rPr>
              <a:t>Align</a:t>
            </a:r>
            <a:r>
              <a:rPr lang="en-GB" sz="1200"/>
              <a:t> thinking and minimise confusion</a:t>
            </a:r>
          </a:p>
          <a:p>
            <a:pPr marL="171450" indent="-171450">
              <a:buFont typeface="Arial" panose="020B0604020202020204" pitchFamily="34" charset="0"/>
              <a:buChar char="•"/>
            </a:pPr>
            <a:r>
              <a:rPr lang="en-GB" sz="1200" b="1">
                <a:solidFill>
                  <a:schemeClr val="accent1"/>
                </a:solidFill>
              </a:rPr>
              <a:t>Build confidence and readiness </a:t>
            </a:r>
            <a:r>
              <a:rPr lang="en-GB" sz="1200"/>
              <a:t>for change across all user groups</a:t>
            </a:r>
          </a:p>
          <a:p>
            <a:pPr marL="171450" indent="-171450">
              <a:buFont typeface="Arial" panose="020B0604020202020204" pitchFamily="34" charset="0"/>
              <a:buChar char="•"/>
            </a:pPr>
            <a:r>
              <a:rPr lang="en-GB" sz="1200" b="1">
                <a:solidFill>
                  <a:schemeClr val="accent1"/>
                </a:solidFill>
              </a:rPr>
              <a:t>Pose questions </a:t>
            </a:r>
            <a:r>
              <a:rPr lang="en-GB" sz="1200"/>
              <a:t>around tool usage to identify potential change risks</a:t>
            </a:r>
          </a:p>
        </p:txBody>
      </p:sp>
      <p:sp>
        <p:nvSpPr>
          <p:cNvPr id="6" name="TextBox 5">
            <a:extLst>
              <a:ext uri="{FF2B5EF4-FFF2-40B4-BE49-F238E27FC236}">
                <a16:creationId xmlns:a16="http://schemas.microsoft.com/office/drawing/2014/main" id="{66BFC079-0D9E-CD1F-CBD9-0F705F3EAA07}"/>
              </a:ext>
            </a:extLst>
          </p:cNvPr>
          <p:cNvSpPr txBox="1"/>
          <p:nvPr/>
        </p:nvSpPr>
        <p:spPr>
          <a:xfrm>
            <a:off x="4360333" y="2446284"/>
            <a:ext cx="3471333" cy="2677656"/>
          </a:xfrm>
          <a:prstGeom prst="rect">
            <a:avLst/>
          </a:prstGeom>
          <a:noFill/>
        </p:spPr>
        <p:txBody>
          <a:bodyPr wrap="square" rtlCol="0">
            <a:spAutoFit/>
          </a:bodyPr>
          <a:lstStyle/>
          <a:p>
            <a:r>
              <a:rPr lang="en-GB" sz="1200"/>
              <a:t>Anyone that has a key role in the following tools:</a:t>
            </a:r>
          </a:p>
          <a:p>
            <a:endParaRPr lang="en-GB" sz="1200"/>
          </a:p>
          <a:p>
            <a:pPr marL="171450" indent="-171450">
              <a:buFont typeface="Arial" panose="020B0604020202020204" pitchFamily="34" charset="0"/>
              <a:buChar char="•"/>
            </a:pPr>
            <a:r>
              <a:rPr lang="en-GB" sz="1200"/>
              <a:t>Jira</a:t>
            </a:r>
          </a:p>
          <a:p>
            <a:pPr marL="171450" indent="-171450">
              <a:buFont typeface="Arial" panose="020B0604020202020204" pitchFamily="34" charset="0"/>
              <a:buChar char="•"/>
            </a:pPr>
            <a:r>
              <a:rPr lang="en-GB" sz="1200"/>
              <a:t>Confluence</a:t>
            </a:r>
          </a:p>
          <a:p>
            <a:endParaRPr lang="en-GB" sz="1200" b="1"/>
          </a:p>
          <a:p>
            <a:r>
              <a:rPr lang="en-GB" sz="1200" b="1"/>
              <a:t>Intended audience groups are defined as:</a:t>
            </a:r>
          </a:p>
          <a:p>
            <a:endParaRPr lang="en-GB" sz="1200" b="1"/>
          </a:p>
          <a:p>
            <a:pPr marL="171450" indent="-171450">
              <a:buFont typeface="Arial" panose="020B0604020202020204" pitchFamily="34" charset="0"/>
              <a:buChar char="•"/>
            </a:pPr>
            <a:r>
              <a:rPr lang="en-GB" sz="1200" b="1">
                <a:solidFill>
                  <a:schemeClr val="accent1"/>
                </a:solidFill>
              </a:rPr>
              <a:t>Leadership roles</a:t>
            </a:r>
          </a:p>
          <a:p>
            <a:pPr marL="171450" indent="-171450">
              <a:buFont typeface="Arial" panose="020B0604020202020204" pitchFamily="34" charset="0"/>
              <a:buChar char="•"/>
            </a:pPr>
            <a:r>
              <a:rPr lang="en-GB" sz="1200" b="1">
                <a:solidFill>
                  <a:schemeClr val="accent1"/>
                </a:solidFill>
              </a:rPr>
              <a:t>Tool Administrators</a:t>
            </a:r>
          </a:p>
          <a:p>
            <a:pPr marL="171450" indent="-171450">
              <a:buFont typeface="Arial" panose="020B0604020202020204" pitchFamily="34" charset="0"/>
              <a:buChar char="•"/>
            </a:pPr>
            <a:r>
              <a:rPr lang="en-GB" sz="1200" b="1">
                <a:solidFill>
                  <a:schemeClr val="accent1"/>
                </a:solidFill>
              </a:rPr>
              <a:t>PHE projects and Jira/Confluence users</a:t>
            </a:r>
          </a:p>
          <a:p>
            <a:pPr marL="171450" indent="-171450">
              <a:buFont typeface="Arial" panose="020B0604020202020204" pitchFamily="34" charset="0"/>
              <a:buChar char="•"/>
            </a:pPr>
            <a:r>
              <a:rPr lang="en-GB" sz="1200" b="1">
                <a:solidFill>
                  <a:schemeClr val="accent1"/>
                </a:solidFill>
              </a:rPr>
              <a:t>Test &amp; Trace projects and Jira/Confluence users</a:t>
            </a:r>
          </a:p>
          <a:p>
            <a:pPr marL="171450" indent="-171450">
              <a:buFont typeface="Arial" panose="020B0604020202020204" pitchFamily="34" charset="0"/>
              <a:buChar char="•"/>
            </a:pPr>
            <a:r>
              <a:rPr lang="en-GB" sz="1200" b="1">
                <a:solidFill>
                  <a:schemeClr val="accent1"/>
                </a:solidFill>
              </a:rPr>
              <a:t>Halo Service Operations</a:t>
            </a:r>
          </a:p>
          <a:p>
            <a:pPr marL="171450" indent="-171450">
              <a:buFont typeface="Arial" panose="020B0604020202020204" pitchFamily="34" charset="0"/>
              <a:buChar char="•"/>
            </a:pPr>
            <a:r>
              <a:rPr lang="en-GB" sz="1200" b="1">
                <a:solidFill>
                  <a:schemeClr val="accent1"/>
                </a:solidFill>
              </a:rPr>
              <a:t>External users, partners and vendors</a:t>
            </a:r>
          </a:p>
        </p:txBody>
      </p:sp>
      <p:sp>
        <p:nvSpPr>
          <p:cNvPr id="7" name="TextBox 6">
            <a:extLst>
              <a:ext uri="{FF2B5EF4-FFF2-40B4-BE49-F238E27FC236}">
                <a16:creationId xmlns:a16="http://schemas.microsoft.com/office/drawing/2014/main" id="{87EB6922-88BC-24FA-43A3-E7A83330C0E4}"/>
              </a:ext>
            </a:extLst>
          </p:cNvPr>
          <p:cNvSpPr txBox="1"/>
          <p:nvPr/>
        </p:nvSpPr>
        <p:spPr>
          <a:xfrm>
            <a:off x="8094133" y="2446284"/>
            <a:ext cx="3471333" cy="2677656"/>
          </a:xfrm>
          <a:prstGeom prst="rect">
            <a:avLst/>
          </a:prstGeom>
          <a:noFill/>
        </p:spPr>
        <p:txBody>
          <a:bodyPr wrap="square" rtlCol="0">
            <a:spAutoFit/>
          </a:bodyPr>
          <a:lstStyle/>
          <a:p>
            <a:pPr marL="228600" indent="-228600">
              <a:buAutoNum type="arabicPeriod"/>
            </a:pPr>
            <a:r>
              <a:rPr lang="en-GB" sz="1200"/>
              <a:t>This Engagement Toolkit will be sent to key roles defined</a:t>
            </a:r>
          </a:p>
          <a:p>
            <a:pPr marL="228600" indent="-228600">
              <a:buAutoNum type="arabicPeriod"/>
            </a:pPr>
            <a:r>
              <a:rPr lang="en-GB" sz="1200"/>
              <a:t>Those roles will be invited to a Briefing / Q&amp;A Session where we will go through the content</a:t>
            </a:r>
          </a:p>
          <a:p>
            <a:pPr marL="228600" indent="-228600">
              <a:buAutoNum type="arabicPeriod"/>
            </a:pPr>
            <a:r>
              <a:rPr lang="en-GB" sz="1200"/>
              <a:t>Ask questions and let us know what else you might need</a:t>
            </a:r>
          </a:p>
          <a:p>
            <a:pPr marL="228600" indent="-228600">
              <a:buAutoNum type="arabicPeriod"/>
            </a:pPr>
            <a:r>
              <a:rPr lang="en-GB" sz="1200"/>
              <a:t>Use the materials provided to brief your teams</a:t>
            </a:r>
          </a:p>
          <a:p>
            <a:pPr marL="228600" indent="-228600">
              <a:buAutoNum type="arabicPeriod"/>
            </a:pPr>
            <a:r>
              <a:rPr lang="en-GB" sz="1200"/>
              <a:t>Each section has guidance on how best to use it and communicate it</a:t>
            </a:r>
          </a:p>
          <a:p>
            <a:pPr marL="228600" indent="-228600">
              <a:buAutoNum type="arabicPeriod"/>
            </a:pPr>
            <a:r>
              <a:rPr lang="en-GB" sz="1200"/>
              <a:t>Continue the conversation! Feed questions, concerns and any potential risk areas back to us via the </a:t>
            </a:r>
            <a:r>
              <a:rPr lang="en-GB" sz="1200">
                <a:hlinkClick r:id="rId2"/>
              </a:rPr>
              <a:t>User Query Form</a:t>
            </a:r>
            <a:endParaRPr lang="en-GB" sz="1200"/>
          </a:p>
          <a:p>
            <a:pPr marL="228600" indent="-228600">
              <a:buAutoNum type="arabicPeriod"/>
            </a:pPr>
            <a:endParaRPr lang="en-GB" sz="1200"/>
          </a:p>
        </p:txBody>
      </p:sp>
      <p:sp>
        <p:nvSpPr>
          <p:cNvPr id="8" name="Rectangle 7">
            <a:extLst>
              <a:ext uri="{FF2B5EF4-FFF2-40B4-BE49-F238E27FC236}">
                <a16:creationId xmlns:a16="http://schemas.microsoft.com/office/drawing/2014/main" id="{1A036891-B13A-4DFA-7850-85EE3C18AF7C}"/>
              </a:ext>
            </a:extLst>
          </p:cNvPr>
          <p:cNvSpPr/>
          <p:nvPr/>
        </p:nvSpPr>
        <p:spPr>
          <a:xfrm>
            <a:off x="626533" y="1703540"/>
            <a:ext cx="3471333" cy="4671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t>What is the Engagement Toolkit for?</a:t>
            </a:r>
          </a:p>
        </p:txBody>
      </p:sp>
      <p:sp>
        <p:nvSpPr>
          <p:cNvPr id="9" name="Rectangle 8">
            <a:extLst>
              <a:ext uri="{FF2B5EF4-FFF2-40B4-BE49-F238E27FC236}">
                <a16:creationId xmlns:a16="http://schemas.microsoft.com/office/drawing/2014/main" id="{9EB0720C-AF7D-5FBA-1AB6-1E0881C7C2DF}"/>
              </a:ext>
            </a:extLst>
          </p:cNvPr>
          <p:cNvSpPr/>
          <p:nvPr/>
        </p:nvSpPr>
        <p:spPr>
          <a:xfrm>
            <a:off x="4360332" y="1703540"/>
            <a:ext cx="3471333" cy="4671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t>Who should use it?</a:t>
            </a:r>
          </a:p>
        </p:txBody>
      </p:sp>
      <p:sp>
        <p:nvSpPr>
          <p:cNvPr id="10" name="Rectangle 9">
            <a:extLst>
              <a:ext uri="{FF2B5EF4-FFF2-40B4-BE49-F238E27FC236}">
                <a16:creationId xmlns:a16="http://schemas.microsoft.com/office/drawing/2014/main" id="{57F967AE-65CE-5056-D4BF-FF75D79FEF0C}"/>
              </a:ext>
            </a:extLst>
          </p:cNvPr>
          <p:cNvSpPr/>
          <p:nvPr/>
        </p:nvSpPr>
        <p:spPr>
          <a:xfrm>
            <a:off x="8094131" y="1703540"/>
            <a:ext cx="3471333" cy="4671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t>How to get the most from it?</a:t>
            </a:r>
          </a:p>
        </p:txBody>
      </p:sp>
      <p:sp>
        <p:nvSpPr>
          <p:cNvPr id="3" name="Footer Placeholder 2">
            <a:extLst>
              <a:ext uri="{FF2B5EF4-FFF2-40B4-BE49-F238E27FC236}">
                <a16:creationId xmlns:a16="http://schemas.microsoft.com/office/drawing/2014/main" id="{5040D4F3-843F-7B75-8149-A06C1A9B55F9}"/>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6294334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9FC75A-D0A6-442D-5DB0-9E236A92C4ED}"/>
              </a:ext>
            </a:extLst>
          </p:cNvPr>
          <p:cNvSpPr>
            <a:spLocks noGrp="1"/>
          </p:cNvSpPr>
          <p:nvPr>
            <p:ph type="ctrTitle"/>
          </p:nvPr>
        </p:nvSpPr>
        <p:spPr/>
        <p:txBody>
          <a:bodyPr/>
          <a:lstStyle/>
          <a:p>
            <a:r>
              <a:rPr lang="en-GB"/>
              <a:t>Overview of Impacts</a:t>
            </a:r>
          </a:p>
        </p:txBody>
      </p:sp>
    </p:spTree>
    <p:extLst>
      <p:ext uri="{BB962C8B-B14F-4D97-AF65-F5344CB8AC3E}">
        <p14:creationId xmlns:p14="http://schemas.microsoft.com/office/powerpoint/2010/main" val="26807409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63B87-3862-6ADD-4A99-E1BD2DC94060}"/>
              </a:ext>
            </a:extLst>
          </p:cNvPr>
          <p:cNvSpPr>
            <a:spLocks noGrp="1"/>
          </p:cNvSpPr>
          <p:nvPr>
            <p:ph type="title"/>
          </p:nvPr>
        </p:nvSpPr>
        <p:spPr/>
        <p:txBody>
          <a:bodyPr>
            <a:normAutofit/>
          </a:bodyPr>
          <a:lstStyle/>
          <a:p>
            <a:r>
              <a:rPr lang="en-GB"/>
              <a:t>Introduction to understanding impacts</a:t>
            </a:r>
            <a:br>
              <a:rPr lang="en-GB"/>
            </a:br>
            <a:r>
              <a:rPr lang="en-GB" sz="2400"/>
              <a:t>What is change impact assessment?</a:t>
            </a:r>
          </a:p>
        </p:txBody>
      </p:sp>
      <p:sp>
        <p:nvSpPr>
          <p:cNvPr id="5" name="Slide Number Placeholder 4">
            <a:extLst>
              <a:ext uri="{FF2B5EF4-FFF2-40B4-BE49-F238E27FC236}">
                <a16:creationId xmlns:a16="http://schemas.microsoft.com/office/drawing/2014/main" id="{D90E7675-21BB-16FF-F01F-4697A9868F4B}"/>
              </a:ext>
            </a:extLst>
          </p:cNvPr>
          <p:cNvSpPr>
            <a:spLocks noGrp="1"/>
          </p:cNvSpPr>
          <p:nvPr>
            <p:ph type="sldNum" sz="quarter" idx="11"/>
          </p:nvPr>
        </p:nvSpPr>
        <p:spPr/>
        <p:txBody>
          <a:bodyPr/>
          <a:lstStyle/>
          <a:p>
            <a:fld id="{344369E4-5DE7-46E5-874E-4FD437973785}" type="slidenum">
              <a:rPr lang="en-GB" smtClean="0"/>
              <a:pPr/>
              <a:t>31</a:t>
            </a:fld>
            <a:endParaRPr lang="en-GB" sz="1400"/>
          </a:p>
        </p:txBody>
      </p:sp>
      <p:sp>
        <p:nvSpPr>
          <p:cNvPr id="7" name="Rounded Rectangular Callout 6">
            <a:extLst>
              <a:ext uri="{FF2B5EF4-FFF2-40B4-BE49-F238E27FC236}">
                <a16:creationId xmlns:a16="http://schemas.microsoft.com/office/drawing/2014/main" id="{9B444F09-0421-D6AA-8E72-EC9CB0285501}"/>
              </a:ext>
            </a:extLst>
          </p:cNvPr>
          <p:cNvSpPr/>
          <p:nvPr/>
        </p:nvSpPr>
        <p:spPr>
          <a:xfrm>
            <a:off x="726961" y="1753644"/>
            <a:ext cx="5561105" cy="4146115"/>
          </a:xfrm>
          <a:prstGeom prst="wedgeRoundRectCallout">
            <a:avLst>
              <a:gd name="adj1" fmla="val 61450"/>
              <a:gd name="adj2" fmla="val 29064"/>
              <a:gd name="adj3" fmla="val 16667"/>
            </a:avLst>
          </a:prstGeom>
          <a:noFill/>
          <a:ln w="28575">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A504CB72-DAA4-A87A-61FB-D43A016ADCC8}"/>
              </a:ext>
            </a:extLst>
          </p:cNvPr>
          <p:cNvSpPr txBox="1"/>
          <p:nvPr/>
        </p:nvSpPr>
        <p:spPr>
          <a:xfrm>
            <a:off x="1032008" y="2772079"/>
            <a:ext cx="5063992" cy="2046714"/>
          </a:xfrm>
          <a:prstGeom prst="rect">
            <a:avLst/>
          </a:prstGeom>
          <a:noFill/>
        </p:spPr>
        <p:txBody>
          <a:bodyPr wrap="square" rtlCol="0">
            <a:spAutoFit/>
          </a:bodyPr>
          <a:lstStyle/>
          <a:p>
            <a:pPr marL="0" indent="0">
              <a:spcBef>
                <a:spcPts val="600"/>
              </a:spcBef>
              <a:buNone/>
            </a:pPr>
            <a:endParaRPr lang="en-GB" sz="1400"/>
          </a:p>
          <a:p>
            <a:pPr marL="0" indent="0">
              <a:spcBef>
                <a:spcPts val="600"/>
              </a:spcBef>
              <a:buNone/>
            </a:pPr>
            <a:r>
              <a:rPr lang="en-GB" sz="1400"/>
              <a:t>Change is often not what it seems at first glance!</a:t>
            </a:r>
          </a:p>
          <a:p>
            <a:pPr marL="0" indent="0">
              <a:spcBef>
                <a:spcPts val="600"/>
              </a:spcBef>
              <a:buNone/>
            </a:pPr>
            <a:r>
              <a:rPr lang="en-GB" sz="1400"/>
              <a:t>The Atlassian Consolidation might sound like a straightforward technology change, but it impacts people in a number of different ways.</a:t>
            </a:r>
          </a:p>
          <a:p>
            <a:pPr marL="0" indent="0">
              <a:spcBef>
                <a:spcPts val="600"/>
              </a:spcBef>
              <a:buNone/>
            </a:pPr>
            <a:r>
              <a:rPr lang="en-GB" sz="1400"/>
              <a:t>In this section you can explore the impacts in more detail, according to the perspectives and experience of our six Persona groups.</a:t>
            </a:r>
          </a:p>
        </p:txBody>
      </p:sp>
      <p:sp>
        <p:nvSpPr>
          <p:cNvPr id="3" name="Footer Placeholder 2">
            <a:extLst>
              <a:ext uri="{FF2B5EF4-FFF2-40B4-BE49-F238E27FC236}">
                <a16:creationId xmlns:a16="http://schemas.microsoft.com/office/drawing/2014/main" id="{F2314B99-1919-7B5A-01A4-F9D1EBFA841C}"/>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pic>
        <p:nvPicPr>
          <p:cNvPr id="4" name="Picture 3" descr="Graphical user interface, application&#10;&#10;Description automatically generated">
            <a:extLst>
              <a:ext uri="{FF2B5EF4-FFF2-40B4-BE49-F238E27FC236}">
                <a16:creationId xmlns:a16="http://schemas.microsoft.com/office/drawing/2014/main" id="{E97A58D9-AB49-4094-994B-B0F9D00A069F}"/>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6967583" y="2734491"/>
            <a:ext cx="3017244" cy="3450131"/>
          </a:xfrm>
          <a:prstGeom prst="rect">
            <a:avLst/>
          </a:prstGeom>
        </p:spPr>
      </p:pic>
    </p:spTree>
    <p:extLst>
      <p:ext uri="{BB962C8B-B14F-4D97-AF65-F5344CB8AC3E}">
        <p14:creationId xmlns:p14="http://schemas.microsoft.com/office/powerpoint/2010/main" val="27299778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47064-53BB-DB19-E683-550900D99799}"/>
              </a:ext>
            </a:extLst>
          </p:cNvPr>
          <p:cNvSpPr>
            <a:spLocks noGrp="1"/>
          </p:cNvSpPr>
          <p:nvPr>
            <p:ph type="title"/>
          </p:nvPr>
        </p:nvSpPr>
        <p:spPr/>
        <p:txBody>
          <a:bodyPr>
            <a:normAutofit/>
          </a:bodyPr>
          <a:lstStyle/>
          <a:p>
            <a:r>
              <a:rPr lang="en-GB"/>
              <a:t>Articulating high level business impacts</a:t>
            </a:r>
            <a:br>
              <a:rPr lang="en-GB"/>
            </a:br>
            <a:r>
              <a:rPr lang="en-GB" sz="2400"/>
              <a:t>Through use of a Persona-based approach</a:t>
            </a:r>
          </a:p>
        </p:txBody>
      </p:sp>
      <p:sp>
        <p:nvSpPr>
          <p:cNvPr id="5" name="Slide Number Placeholder 4">
            <a:extLst>
              <a:ext uri="{FF2B5EF4-FFF2-40B4-BE49-F238E27FC236}">
                <a16:creationId xmlns:a16="http://schemas.microsoft.com/office/drawing/2014/main" id="{91A78FB4-6390-ACF1-8BB9-2E5878CA3B1B}"/>
              </a:ext>
            </a:extLst>
          </p:cNvPr>
          <p:cNvSpPr>
            <a:spLocks noGrp="1"/>
          </p:cNvSpPr>
          <p:nvPr>
            <p:ph type="sldNum" sz="quarter" idx="11"/>
          </p:nvPr>
        </p:nvSpPr>
        <p:spPr/>
        <p:txBody>
          <a:bodyPr/>
          <a:lstStyle/>
          <a:p>
            <a:fld id="{344369E4-5DE7-46E5-874E-4FD437973785}" type="slidenum">
              <a:rPr lang="en-GB" smtClean="0"/>
              <a:pPr/>
              <a:t>32</a:t>
            </a:fld>
            <a:endParaRPr lang="en-GB" sz="1400"/>
          </a:p>
        </p:txBody>
      </p:sp>
      <p:sp>
        <p:nvSpPr>
          <p:cNvPr id="3" name="Footer Placeholder 2">
            <a:extLst>
              <a:ext uri="{FF2B5EF4-FFF2-40B4-BE49-F238E27FC236}">
                <a16:creationId xmlns:a16="http://schemas.microsoft.com/office/drawing/2014/main" id="{9627D2F5-B859-432E-39C7-F8E2D0617AC0}"/>
              </a:ext>
            </a:extLst>
          </p:cNvPr>
          <p:cNvSpPr>
            <a:spLocks noGrp="1"/>
          </p:cNvSpPr>
          <p:nvPr>
            <p:ph type="ftr" sz="quarter" idx="10"/>
          </p:nvPr>
        </p:nvSpPr>
        <p:spPr>
          <a:xfrm>
            <a:off x="838200" y="6438850"/>
            <a:ext cx="10007606" cy="363600"/>
          </a:xfrm>
        </p:spPr>
        <p:txBody>
          <a:bodyPr/>
          <a:lstStyle/>
          <a:p>
            <a:r>
              <a:rPr lang="en-GB"/>
              <a:t>Change Impact Assessment Report</a:t>
            </a:r>
            <a:endParaRPr lang="en-GB" sz="1400"/>
          </a:p>
        </p:txBody>
      </p:sp>
      <p:sp>
        <p:nvSpPr>
          <p:cNvPr id="4" name="TextBox 3">
            <a:extLst>
              <a:ext uri="{FF2B5EF4-FFF2-40B4-BE49-F238E27FC236}">
                <a16:creationId xmlns:a16="http://schemas.microsoft.com/office/drawing/2014/main" id="{9B08D203-BF68-6D5E-1676-B21B9B13F852}"/>
              </a:ext>
            </a:extLst>
          </p:cNvPr>
          <p:cNvSpPr txBox="1"/>
          <p:nvPr/>
        </p:nvSpPr>
        <p:spPr>
          <a:xfrm>
            <a:off x="428795" y="1741143"/>
            <a:ext cx="10752992" cy="738664"/>
          </a:xfrm>
          <a:prstGeom prst="rect">
            <a:avLst/>
          </a:prstGeom>
          <a:noFill/>
        </p:spPr>
        <p:txBody>
          <a:bodyPr wrap="square" rtlCol="0">
            <a:spAutoFit/>
          </a:bodyPr>
          <a:lstStyle/>
          <a:p>
            <a:r>
              <a:rPr lang="en-GB" sz="1400"/>
              <a:t>Although the Atlassian Consolidation is primarily a technology-driven initiative, it will impact individuals and teams in a range of ways. </a:t>
            </a:r>
          </a:p>
          <a:p>
            <a:endParaRPr lang="en-GB" sz="1400"/>
          </a:p>
          <a:p>
            <a:r>
              <a:rPr lang="en-GB" sz="1400"/>
              <a:t>We conduct this high level change impact assessment in two steps.</a:t>
            </a:r>
          </a:p>
        </p:txBody>
      </p:sp>
      <p:sp>
        <p:nvSpPr>
          <p:cNvPr id="7" name="Rectangle 6">
            <a:extLst>
              <a:ext uri="{FF2B5EF4-FFF2-40B4-BE49-F238E27FC236}">
                <a16:creationId xmlns:a16="http://schemas.microsoft.com/office/drawing/2014/main" id="{E4E1E327-123F-62EC-5859-18190D87E245}"/>
              </a:ext>
            </a:extLst>
          </p:cNvPr>
          <p:cNvSpPr/>
          <p:nvPr/>
        </p:nvSpPr>
        <p:spPr>
          <a:xfrm>
            <a:off x="448408" y="2656193"/>
            <a:ext cx="5178669" cy="96513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38A86FB6-4902-E74A-A9BC-FA1DDE3F9059}"/>
              </a:ext>
            </a:extLst>
          </p:cNvPr>
          <p:cNvSpPr/>
          <p:nvPr/>
        </p:nvSpPr>
        <p:spPr>
          <a:xfrm>
            <a:off x="6022731" y="2656193"/>
            <a:ext cx="5178669" cy="9457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3DFB5881-67DB-0EDD-E7B9-CD721EFA2537}"/>
              </a:ext>
            </a:extLst>
          </p:cNvPr>
          <p:cNvSpPr txBox="1"/>
          <p:nvPr/>
        </p:nvSpPr>
        <p:spPr>
          <a:xfrm>
            <a:off x="990599" y="2770982"/>
            <a:ext cx="4583150" cy="830997"/>
          </a:xfrm>
          <a:prstGeom prst="rect">
            <a:avLst/>
          </a:prstGeom>
          <a:noFill/>
        </p:spPr>
        <p:txBody>
          <a:bodyPr wrap="square" rtlCol="0">
            <a:spAutoFit/>
          </a:bodyPr>
          <a:lstStyle/>
          <a:p>
            <a:r>
              <a:rPr lang="en-GB" sz="1200" b="1"/>
              <a:t>Defining impacted groups by Persona</a:t>
            </a:r>
          </a:p>
          <a:p>
            <a:r>
              <a:rPr lang="en-GB" sz="1200"/>
              <a:t>Grouping individuals and teams into a Persona that represents what role they will need to play in the change and how they might view it, as opposed to their BAU role. </a:t>
            </a:r>
          </a:p>
        </p:txBody>
      </p:sp>
      <p:sp>
        <p:nvSpPr>
          <p:cNvPr id="11" name="Oval 10">
            <a:extLst>
              <a:ext uri="{FF2B5EF4-FFF2-40B4-BE49-F238E27FC236}">
                <a16:creationId xmlns:a16="http://schemas.microsoft.com/office/drawing/2014/main" id="{E0E6EC76-557D-0B67-25F0-BE960B74F088}"/>
              </a:ext>
            </a:extLst>
          </p:cNvPr>
          <p:cNvSpPr/>
          <p:nvPr/>
        </p:nvSpPr>
        <p:spPr>
          <a:xfrm>
            <a:off x="536331" y="2868797"/>
            <a:ext cx="454269" cy="429234"/>
          </a:xfrm>
          <a:prstGeom prst="ellipse">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1</a:t>
            </a:r>
          </a:p>
        </p:txBody>
      </p:sp>
      <p:sp>
        <p:nvSpPr>
          <p:cNvPr id="13" name="TextBox 12">
            <a:extLst>
              <a:ext uri="{FF2B5EF4-FFF2-40B4-BE49-F238E27FC236}">
                <a16:creationId xmlns:a16="http://schemas.microsoft.com/office/drawing/2014/main" id="{4EF713D5-7E35-240C-B861-A5C31D086DA8}"/>
              </a:ext>
            </a:extLst>
          </p:cNvPr>
          <p:cNvSpPr txBox="1"/>
          <p:nvPr/>
        </p:nvSpPr>
        <p:spPr>
          <a:xfrm>
            <a:off x="6621580" y="2770982"/>
            <a:ext cx="4579820" cy="830997"/>
          </a:xfrm>
          <a:prstGeom prst="rect">
            <a:avLst/>
          </a:prstGeom>
          <a:noFill/>
        </p:spPr>
        <p:txBody>
          <a:bodyPr wrap="square" rtlCol="0">
            <a:spAutoFit/>
          </a:bodyPr>
          <a:lstStyle/>
          <a:p>
            <a:r>
              <a:rPr lang="en-GB" sz="1200" b="1"/>
              <a:t>Articulating impacts by change type</a:t>
            </a:r>
          </a:p>
          <a:p>
            <a:r>
              <a:rPr lang="en-GB" sz="1200"/>
              <a:t>People experience and respond to change in a range of ways. We must understand and quantify the impacts of change in a complete and holistic manner to shape an effective change plan. </a:t>
            </a:r>
            <a:r>
              <a:rPr lang="en-GB" sz="1200" b="1"/>
              <a:t> </a:t>
            </a:r>
          </a:p>
        </p:txBody>
      </p:sp>
      <p:sp>
        <p:nvSpPr>
          <p:cNvPr id="15" name="Oval 14">
            <a:extLst>
              <a:ext uri="{FF2B5EF4-FFF2-40B4-BE49-F238E27FC236}">
                <a16:creationId xmlns:a16="http://schemas.microsoft.com/office/drawing/2014/main" id="{069BA6C6-1FE6-E7F9-058A-C94FBEDE2D90}"/>
              </a:ext>
            </a:extLst>
          </p:cNvPr>
          <p:cNvSpPr/>
          <p:nvPr/>
        </p:nvSpPr>
        <p:spPr>
          <a:xfrm>
            <a:off x="6167311" y="2868796"/>
            <a:ext cx="454269" cy="429235"/>
          </a:xfrm>
          <a:prstGeom prst="ellipse">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2</a:t>
            </a:r>
          </a:p>
        </p:txBody>
      </p:sp>
      <p:pic>
        <p:nvPicPr>
          <p:cNvPr id="17" name="Picture 16" descr="Graphical user interface, application&#10;&#10;Description automatically generated">
            <a:extLst>
              <a:ext uri="{FF2B5EF4-FFF2-40B4-BE49-F238E27FC236}">
                <a16:creationId xmlns:a16="http://schemas.microsoft.com/office/drawing/2014/main" id="{20724E6A-4433-F56B-F29A-D4EAB13E5D45}"/>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3870" r="61939" b="55286"/>
          <a:stretch/>
        </p:blipFill>
        <p:spPr>
          <a:xfrm>
            <a:off x="2495882" y="3792576"/>
            <a:ext cx="695920" cy="868407"/>
          </a:xfrm>
          <a:prstGeom prst="rect">
            <a:avLst/>
          </a:prstGeom>
        </p:spPr>
      </p:pic>
      <p:sp>
        <p:nvSpPr>
          <p:cNvPr id="19" name="TextBox 18">
            <a:extLst>
              <a:ext uri="{FF2B5EF4-FFF2-40B4-BE49-F238E27FC236}">
                <a16:creationId xmlns:a16="http://schemas.microsoft.com/office/drawing/2014/main" id="{45C078F8-06F9-D7AC-3A60-65CFA64D97C6}"/>
              </a:ext>
            </a:extLst>
          </p:cNvPr>
          <p:cNvSpPr txBox="1"/>
          <p:nvPr/>
        </p:nvSpPr>
        <p:spPr>
          <a:xfrm>
            <a:off x="3611407" y="5770941"/>
            <a:ext cx="1962342" cy="400110"/>
          </a:xfrm>
          <a:prstGeom prst="rect">
            <a:avLst/>
          </a:prstGeom>
          <a:noFill/>
        </p:spPr>
        <p:txBody>
          <a:bodyPr wrap="square" rtlCol="0">
            <a:spAutoFit/>
          </a:bodyPr>
          <a:lstStyle/>
          <a:p>
            <a:pPr algn="ctr"/>
            <a:r>
              <a:rPr lang="en-GB" sz="1000" b="1"/>
              <a:t>External Users, Partners, Vendors</a:t>
            </a:r>
          </a:p>
        </p:txBody>
      </p:sp>
      <p:sp>
        <p:nvSpPr>
          <p:cNvPr id="20" name="TextBox 19">
            <a:extLst>
              <a:ext uri="{FF2B5EF4-FFF2-40B4-BE49-F238E27FC236}">
                <a16:creationId xmlns:a16="http://schemas.microsoft.com/office/drawing/2014/main" id="{3A9CDB70-D498-CD95-AEDC-9034766BFC03}"/>
              </a:ext>
            </a:extLst>
          </p:cNvPr>
          <p:cNvSpPr txBox="1"/>
          <p:nvPr/>
        </p:nvSpPr>
        <p:spPr>
          <a:xfrm>
            <a:off x="196598" y="5802008"/>
            <a:ext cx="1882807" cy="246221"/>
          </a:xfrm>
          <a:prstGeom prst="rect">
            <a:avLst/>
          </a:prstGeom>
          <a:noFill/>
        </p:spPr>
        <p:txBody>
          <a:bodyPr wrap="square" rtlCol="0">
            <a:spAutoFit/>
          </a:bodyPr>
          <a:lstStyle/>
          <a:p>
            <a:pPr algn="ctr"/>
            <a:r>
              <a:rPr lang="en-GB" sz="1000" b="1"/>
              <a:t>Administrators</a:t>
            </a:r>
          </a:p>
        </p:txBody>
      </p:sp>
      <p:sp>
        <p:nvSpPr>
          <p:cNvPr id="25" name="TextBox 24">
            <a:extLst>
              <a:ext uri="{FF2B5EF4-FFF2-40B4-BE49-F238E27FC236}">
                <a16:creationId xmlns:a16="http://schemas.microsoft.com/office/drawing/2014/main" id="{F16DFF13-8EFF-8D86-C471-AB60542027D4}"/>
              </a:ext>
            </a:extLst>
          </p:cNvPr>
          <p:cNvSpPr txBox="1"/>
          <p:nvPr/>
        </p:nvSpPr>
        <p:spPr>
          <a:xfrm>
            <a:off x="536331" y="4636958"/>
            <a:ext cx="1222132" cy="246221"/>
          </a:xfrm>
          <a:prstGeom prst="rect">
            <a:avLst/>
          </a:prstGeom>
          <a:noFill/>
        </p:spPr>
        <p:txBody>
          <a:bodyPr wrap="square" rtlCol="0" anchor="ctr">
            <a:spAutoFit/>
          </a:bodyPr>
          <a:lstStyle/>
          <a:p>
            <a:pPr algn="ctr"/>
            <a:r>
              <a:rPr lang="en-GB" sz="1000" b="1"/>
              <a:t>Leadership</a:t>
            </a:r>
          </a:p>
        </p:txBody>
      </p:sp>
      <p:sp>
        <p:nvSpPr>
          <p:cNvPr id="27" name="TextBox 26">
            <a:extLst>
              <a:ext uri="{FF2B5EF4-FFF2-40B4-BE49-F238E27FC236}">
                <a16:creationId xmlns:a16="http://schemas.microsoft.com/office/drawing/2014/main" id="{D58C28C6-51F5-105D-358D-3A26256E7437}"/>
              </a:ext>
            </a:extLst>
          </p:cNvPr>
          <p:cNvSpPr txBox="1"/>
          <p:nvPr/>
        </p:nvSpPr>
        <p:spPr>
          <a:xfrm>
            <a:off x="1991652" y="5802008"/>
            <a:ext cx="1779740" cy="246221"/>
          </a:xfrm>
          <a:prstGeom prst="rect">
            <a:avLst/>
          </a:prstGeom>
          <a:noFill/>
        </p:spPr>
        <p:txBody>
          <a:bodyPr wrap="square" rtlCol="0">
            <a:spAutoFit/>
          </a:bodyPr>
          <a:lstStyle/>
          <a:p>
            <a:pPr algn="ctr"/>
            <a:r>
              <a:rPr lang="en-GB" sz="1000" b="1"/>
              <a:t>PHE Projects / End Users</a:t>
            </a:r>
          </a:p>
        </p:txBody>
      </p:sp>
      <p:sp>
        <p:nvSpPr>
          <p:cNvPr id="28" name="TextBox 27">
            <a:extLst>
              <a:ext uri="{FF2B5EF4-FFF2-40B4-BE49-F238E27FC236}">
                <a16:creationId xmlns:a16="http://schemas.microsoft.com/office/drawing/2014/main" id="{7733B57E-C447-5CD3-0AC8-801B14CF317A}"/>
              </a:ext>
            </a:extLst>
          </p:cNvPr>
          <p:cNvSpPr txBox="1"/>
          <p:nvPr/>
        </p:nvSpPr>
        <p:spPr>
          <a:xfrm>
            <a:off x="1991204" y="4636958"/>
            <a:ext cx="1779740" cy="246221"/>
          </a:xfrm>
          <a:prstGeom prst="rect">
            <a:avLst/>
          </a:prstGeom>
          <a:noFill/>
        </p:spPr>
        <p:txBody>
          <a:bodyPr wrap="square" rtlCol="0" anchor="ctr">
            <a:spAutoFit/>
          </a:bodyPr>
          <a:lstStyle/>
          <a:p>
            <a:pPr algn="ctr"/>
            <a:r>
              <a:rPr lang="en-GB" sz="1000" b="1"/>
              <a:t>Halo Service Operations</a:t>
            </a:r>
          </a:p>
        </p:txBody>
      </p:sp>
      <p:pic>
        <p:nvPicPr>
          <p:cNvPr id="31" name="Picture 30" descr="Graphical user interface, application&#10;&#10;Description automatically generated">
            <a:extLst>
              <a:ext uri="{FF2B5EF4-FFF2-40B4-BE49-F238E27FC236}">
                <a16:creationId xmlns:a16="http://schemas.microsoft.com/office/drawing/2014/main" id="{47205101-0CF3-30CD-F963-82E912D6680B}"/>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r="41995" b="80373"/>
          <a:stretch/>
        </p:blipFill>
        <p:spPr>
          <a:xfrm>
            <a:off x="844673" y="3863187"/>
            <a:ext cx="638974" cy="817675"/>
          </a:xfrm>
          <a:prstGeom prst="rect">
            <a:avLst/>
          </a:prstGeom>
        </p:spPr>
      </p:pic>
      <p:pic>
        <p:nvPicPr>
          <p:cNvPr id="32" name="Picture 31" descr="Graphical user interface, application&#10;&#10;Description automatically generated">
            <a:extLst>
              <a:ext uri="{FF2B5EF4-FFF2-40B4-BE49-F238E27FC236}">
                <a16:creationId xmlns:a16="http://schemas.microsoft.com/office/drawing/2014/main" id="{F61FC046-41C7-7AB8-F274-15753003303A}"/>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1286"/>
          <a:stretch/>
        </p:blipFill>
        <p:spPr>
          <a:xfrm>
            <a:off x="4201719" y="3839947"/>
            <a:ext cx="782006" cy="802175"/>
          </a:xfrm>
          <a:prstGeom prst="rect">
            <a:avLst/>
          </a:prstGeom>
        </p:spPr>
      </p:pic>
      <p:sp>
        <p:nvSpPr>
          <p:cNvPr id="33" name="TextBox 32">
            <a:extLst>
              <a:ext uri="{FF2B5EF4-FFF2-40B4-BE49-F238E27FC236}">
                <a16:creationId xmlns:a16="http://schemas.microsoft.com/office/drawing/2014/main" id="{5DB4E17E-D7C1-FE3E-5986-3917C362818C}"/>
              </a:ext>
            </a:extLst>
          </p:cNvPr>
          <p:cNvSpPr txBox="1"/>
          <p:nvPr/>
        </p:nvSpPr>
        <p:spPr>
          <a:xfrm>
            <a:off x="3770944" y="4636958"/>
            <a:ext cx="1779740" cy="246221"/>
          </a:xfrm>
          <a:prstGeom prst="rect">
            <a:avLst/>
          </a:prstGeom>
          <a:noFill/>
        </p:spPr>
        <p:txBody>
          <a:bodyPr wrap="square" rtlCol="0" anchor="ctr">
            <a:spAutoFit/>
          </a:bodyPr>
          <a:lstStyle/>
          <a:p>
            <a:pPr algn="ctr"/>
            <a:r>
              <a:rPr lang="en-GB" sz="1000" b="1"/>
              <a:t>T&amp;T Projects / End Users</a:t>
            </a:r>
          </a:p>
        </p:txBody>
      </p:sp>
      <p:pic>
        <p:nvPicPr>
          <p:cNvPr id="34" name="Picture 33" descr="Graphical user interface, application&#10;&#10;Description automatically generated">
            <a:extLst>
              <a:ext uri="{FF2B5EF4-FFF2-40B4-BE49-F238E27FC236}">
                <a16:creationId xmlns:a16="http://schemas.microsoft.com/office/drawing/2014/main" id="{77FF1A9F-3C86-CD11-B8A5-910E066C402D}"/>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790042" y="5043613"/>
            <a:ext cx="695921" cy="760451"/>
          </a:xfrm>
          <a:prstGeom prst="rect">
            <a:avLst/>
          </a:prstGeom>
        </p:spPr>
      </p:pic>
      <p:pic>
        <p:nvPicPr>
          <p:cNvPr id="35" name="Picture 34" descr="Graphical user interface, application&#10;&#10;Description automatically generated">
            <a:extLst>
              <a:ext uri="{FF2B5EF4-FFF2-40B4-BE49-F238E27FC236}">
                <a16:creationId xmlns:a16="http://schemas.microsoft.com/office/drawing/2014/main" id="{3D84FCCD-EA1A-BA56-438B-25871DA95688}"/>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2495882" y="4990709"/>
            <a:ext cx="695921" cy="795766"/>
          </a:xfrm>
          <a:prstGeom prst="rect">
            <a:avLst/>
          </a:prstGeom>
        </p:spPr>
      </p:pic>
      <p:pic>
        <p:nvPicPr>
          <p:cNvPr id="36" name="Picture 35" descr="Graphical user interface, application&#10;&#10;Description automatically generated">
            <a:extLst>
              <a:ext uri="{FF2B5EF4-FFF2-40B4-BE49-F238E27FC236}">
                <a16:creationId xmlns:a16="http://schemas.microsoft.com/office/drawing/2014/main" id="{80E6FE62-AF65-A60A-3A94-3AA610CD99C5}"/>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7558"/>
          <a:stretch/>
        </p:blipFill>
        <p:spPr>
          <a:xfrm>
            <a:off x="4240394" y="4977644"/>
            <a:ext cx="693245" cy="795766"/>
          </a:xfrm>
          <a:prstGeom prst="rect">
            <a:avLst/>
          </a:prstGeom>
        </p:spPr>
      </p:pic>
      <p:sp>
        <p:nvSpPr>
          <p:cNvPr id="39" name="Oval 38">
            <a:extLst>
              <a:ext uri="{FF2B5EF4-FFF2-40B4-BE49-F238E27FC236}">
                <a16:creationId xmlns:a16="http://schemas.microsoft.com/office/drawing/2014/main" id="{748BF66E-65EF-F4C4-FE96-9C9335B37EEA}"/>
              </a:ext>
            </a:extLst>
          </p:cNvPr>
          <p:cNvSpPr/>
          <p:nvPr/>
        </p:nvSpPr>
        <p:spPr>
          <a:xfrm>
            <a:off x="6322681" y="3758015"/>
            <a:ext cx="761999" cy="71493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B4DD8E87-80E5-33D3-6FBE-4E9B7100AE86}"/>
              </a:ext>
            </a:extLst>
          </p:cNvPr>
          <p:cNvSpPr/>
          <p:nvPr/>
        </p:nvSpPr>
        <p:spPr>
          <a:xfrm>
            <a:off x="6322681" y="5413475"/>
            <a:ext cx="761999" cy="714931"/>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F6A0B0F5-5C3B-B496-0B2A-80281548D28B}"/>
              </a:ext>
            </a:extLst>
          </p:cNvPr>
          <p:cNvSpPr/>
          <p:nvPr/>
        </p:nvSpPr>
        <p:spPr>
          <a:xfrm>
            <a:off x="6322681" y="4585745"/>
            <a:ext cx="761999" cy="7149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4" name="Graphic 43" descr="Cheers with solid fill">
            <a:extLst>
              <a:ext uri="{FF2B5EF4-FFF2-40B4-BE49-F238E27FC236}">
                <a16:creationId xmlns:a16="http://schemas.microsoft.com/office/drawing/2014/main" id="{9393129C-2327-559E-B58E-7988DFCA55F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429603" y="3851336"/>
            <a:ext cx="548153" cy="548153"/>
          </a:xfrm>
          <a:prstGeom prst="rect">
            <a:avLst/>
          </a:prstGeom>
        </p:spPr>
      </p:pic>
      <p:pic>
        <p:nvPicPr>
          <p:cNvPr id="45" name="Graphic 44" descr="Workflow with solid fill">
            <a:extLst>
              <a:ext uri="{FF2B5EF4-FFF2-40B4-BE49-F238E27FC236}">
                <a16:creationId xmlns:a16="http://schemas.microsoft.com/office/drawing/2014/main" id="{6521A574-40C3-38FD-A25D-1520A35B4EF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412018" y="4628154"/>
            <a:ext cx="583321" cy="583321"/>
          </a:xfrm>
          <a:prstGeom prst="rect">
            <a:avLst/>
          </a:prstGeom>
        </p:spPr>
      </p:pic>
      <p:pic>
        <p:nvPicPr>
          <p:cNvPr id="46" name="Graphic 45" descr="Internet Of Things with solid fill">
            <a:extLst>
              <a:ext uri="{FF2B5EF4-FFF2-40B4-BE49-F238E27FC236}">
                <a16:creationId xmlns:a16="http://schemas.microsoft.com/office/drawing/2014/main" id="{3C78CEC7-81B7-DBD8-5844-978C8A1FD9B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374799" y="5448252"/>
            <a:ext cx="645378" cy="645378"/>
          </a:xfrm>
          <a:prstGeom prst="rect">
            <a:avLst/>
          </a:prstGeom>
        </p:spPr>
      </p:pic>
      <p:sp>
        <p:nvSpPr>
          <p:cNvPr id="47" name="TextBox 46">
            <a:extLst>
              <a:ext uri="{FF2B5EF4-FFF2-40B4-BE49-F238E27FC236}">
                <a16:creationId xmlns:a16="http://schemas.microsoft.com/office/drawing/2014/main" id="{EB53199B-9457-BFC7-156C-FF451725695F}"/>
              </a:ext>
            </a:extLst>
          </p:cNvPr>
          <p:cNvSpPr txBox="1"/>
          <p:nvPr/>
        </p:nvSpPr>
        <p:spPr>
          <a:xfrm>
            <a:off x="7088243" y="3728868"/>
            <a:ext cx="4113157" cy="276999"/>
          </a:xfrm>
          <a:prstGeom prst="rect">
            <a:avLst/>
          </a:prstGeom>
          <a:noFill/>
        </p:spPr>
        <p:txBody>
          <a:bodyPr wrap="square" numCol="2" rtlCol="0">
            <a:spAutoFit/>
          </a:bodyPr>
          <a:lstStyle/>
          <a:p>
            <a:r>
              <a:rPr lang="en-GB" sz="1200" b="1"/>
              <a:t>People</a:t>
            </a:r>
          </a:p>
        </p:txBody>
      </p:sp>
      <p:sp>
        <p:nvSpPr>
          <p:cNvPr id="48" name="TextBox 47">
            <a:extLst>
              <a:ext uri="{FF2B5EF4-FFF2-40B4-BE49-F238E27FC236}">
                <a16:creationId xmlns:a16="http://schemas.microsoft.com/office/drawing/2014/main" id="{685BB25A-AECF-AA10-334C-FEF7DDCDA4A0}"/>
              </a:ext>
            </a:extLst>
          </p:cNvPr>
          <p:cNvSpPr txBox="1"/>
          <p:nvPr/>
        </p:nvSpPr>
        <p:spPr>
          <a:xfrm>
            <a:off x="7068630" y="3960831"/>
            <a:ext cx="4113157" cy="461665"/>
          </a:xfrm>
          <a:prstGeom prst="rect">
            <a:avLst/>
          </a:prstGeom>
          <a:noFill/>
        </p:spPr>
        <p:txBody>
          <a:bodyPr wrap="square" numCol="2" rtlCol="0">
            <a:spAutoFit/>
          </a:bodyPr>
          <a:lstStyle/>
          <a:p>
            <a:pPr marL="171450" indent="-171450">
              <a:buFont typeface="Arial" panose="020B0604020202020204" pitchFamily="34" charset="0"/>
              <a:buChar char="•"/>
            </a:pPr>
            <a:r>
              <a:rPr lang="en-GB" sz="1200"/>
              <a:t>Working culture and collaboration </a:t>
            </a:r>
          </a:p>
          <a:p>
            <a:pPr marL="171450" indent="-171450">
              <a:buFont typeface="Arial" panose="020B0604020202020204" pitchFamily="34" charset="0"/>
              <a:buChar char="•"/>
            </a:pPr>
            <a:r>
              <a:rPr lang="en-GB" sz="1200"/>
              <a:t>Mindset and behaviours</a:t>
            </a:r>
          </a:p>
          <a:p>
            <a:pPr marL="171450" indent="-171450">
              <a:buFont typeface="Arial" panose="020B0604020202020204" pitchFamily="34" charset="0"/>
              <a:buChar char="•"/>
            </a:pPr>
            <a:r>
              <a:rPr lang="en-GB" sz="1200"/>
              <a:t>Skills and learning</a:t>
            </a:r>
          </a:p>
        </p:txBody>
      </p:sp>
      <p:sp>
        <p:nvSpPr>
          <p:cNvPr id="50" name="TextBox 49">
            <a:extLst>
              <a:ext uri="{FF2B5EF4-FFF2-40B4-BE49-F238E27FC236}">
                <a16:creationId xmlns:a16="http://schemas.microsoft.com/office/drawing/2014/main" id="{A2ACCCFB-DC21-9559-9919-FA514462DE06}"/>
              </a:ext>
            </a:extLst>
          </p:cNvPr>
          <p:cNvSpPr txBox="1"/>
          <p:nvPr/>
        </p:nvSpPr>
        <p:spPr>
          <a:xfrm>
            <a:off x="7107856" y="4553956"/>
            <a:ext cx="4113157" cy="276999"/>
          </a:xfrm>
          <a:prstGeom prst="rect">
            <a:avLst/>
          </a:prstGeom>
          <a:noFill/>
        </p:spPr>
        <p:txBody>
          <a:bodyPr wrap="square" numCol="2" rtlCol="0">
            <a:spAutoFit/>
          </a:bodyPr>
          <a:lstStyle/>
          <a:p>
            <a:r>
              <a:rPr lang="en-GB" sz="1200" b="1"/>
              <a:t>Process</a:t>
            </a:r>
          </a:p>
        </p:txBody>
      </p:sp>
      <p:sp>
        <p:nvSpPr>
          <p:cNvPr id="51" name="TextBox 50">
            <a:extLst>
              <a:ext uri="{FF2B5EF4-FFF2-40B4-BE49-F238E27FC236}">
                <a16:creationId xmlns:a16="http://schemas.microsoft.com/office/drawing/2014/main" id="{9CA339A9-EED8-8FB6-5092-C10A6AD8F819}"/>
              </a:ext>
            </a:extLst>
          </p:cNvPr>
          <p:cNvSpPr txBox="1"/>
          <p:nvPr/>
        </p:nvSpPr>
        <p:spPr>
          <a:xfrm>
            <a:off x="7088243" y="4785919"/>
            <a:ext cx="4113157" cy="276999"/>
          </a:xfrm>
          <a:prstGeom prst="rect">
            <a:avLst/>
          </a:prstGeom>
          <a:noFill/>
        </p:spPr>
        <p:txBody>
          <a:bodyPr wrap="square" numCol="2" rtlCol="0">
            <a:spAutoFit/>
          </a:bodyPr>
          <a:lstStyle/>
          <a:p>
            <a:pPr marL="171450" indent="-171450">
              <a:buFont typeface="Arial" panose="020B0604020202020204" pitchFamily="34" charset="0"/>
              <a:buChar char="•"/>
            </a:pPr>
            <a:r>
              <a:rPr lang="en-GB" sz="1200"/>
              <a:t>Business process</a:t>
            </a:r>
          </a:p>
          <a:p>
            <a:pPr marL="171450" indent="-171450">
              <a:buFont typeface="Arial" panose="020B0604020202020204" pitchFamily="34" charset="0"/>
              <a:buChar char="•"/>
            </a:pPr>
            <a:r>
              <a:rPr lang="en-GB" sz="1200"/>
              <a:t>Governance</a:t>
            </a:r>
          </a:p>
        </p:txBody>
      </p:sp>
      <p:sp>
        <p:nvSpPr>
          <p:cNvPr id="52" name="TextBox 51">
            <a:extLst>
              <a:ext uri="{FF2B5EF4-FFF2-40B4-BE49-F238E27FC236}">
                <a16:creationId xmlns:a16="http://schemas.microsoft.com/office/drawing/2014/main" id="{E9F60F24-C597-4013-F254-A5F77D3D3384}"/>
              </a:ext>
            </a:extLst>
          </p:cNvPr>
          <p:cNvSpPr txBox="1"/>
          <p:nvPr/>
        </p:nvSpPr>
        <p:spPr>
          <a:xfrm>
            <a:off x="7127469" y="5443355"/>
            <a:ext cx="4113157" cy="276999"/>
          </a:xfrm>
          <a:prstGeom prst="rect">
            <a:avLst/>
          </a:prstGeom>
          <a:noFill/>
        </p:spPr>
        <p:txBody>
          <a:bodyPr wrap="square" numCol="2" rtlCol="0">
            <a:spAutoFit/>
          </a:bodyPr>
          <a:lstStyle/>
          <a:p>
            <a:r>
              <a:rPr lang="en-GB" sz="1200" b="1"/>
              <a:t>Technology</a:t>
            </a:r>
          </a:p>
        </p:txBody>
      </p:sp>
      <p:sp>
        <p:nvSpPr>
          <p:cNvPr id="53" name="TextBox 52">
            <a:extLst>
              <a:ext uri="{FF2B5EF4-FFF2-40B4-BE49-F238E27FC236}">
                <a16:creationId xmlns:a16="http://schemas.microsoft.com/office/drawing/2014/main" id="{019D1F30-7094-03F1-626B-11C726FEAAE8}"/>
              </a:ext>
            </a:extLst>
          </p:cNvPr>
          <p:cNvSpPr txBox="1"/>
          <p:nvPr/>
        </p:nvSpPr>
        <p:spPr>
          <a:xfrm>
            <a:off x="7107856" y="5675318"/>
            <a:ext cx="4113157" cy="276999"/>
          </a:xfrm>
          <a:prstGeom prst="rect">
            <a:avLst/>
          </a:prstGeom>
          <a:noFill/>
        </p:spPr>
        <p:txBody>
          <a:bodyPr wrap="square" numCol="2" rtlCol="0">
            <a:spAutoFit/>
          </a:bodyPr>
          <a:lstStyle/>
          <a:p>
            <a:pPr marL="171450" indent="-171450">
              <a:buFont typeface="Arial" panose="020B0604020202020204" pitchFamily="34" charset="0"/>
              <a:buChar char="•"/>
            </a:pPr>
            <a:r>
              <a:rPr lang="en-GB" sz="1200"/>
              <a:t>Systems and tools</a:t>
            </a:r>
          </a:p>
          <a:p>
            <a:pPr marL="171450" indent="-171450">
              <a:buFont typeface="Arial" panose="020B0604020202020204" pitchFamily="34" charset="0"/>
              <a:buChar char="•"/>
            </a:pPr>
            <a:r>
              <a:rPr lang="en-GB" sz="1200"/>
              <a:t>Reporting and insights</a:t>
            </a:r>
          </a:p>
        </p:txBody>
      </p:sp>
      <p:sp>
        <p:nvSpPr>
          <p:cNvPr id="54" name="Rectangle 53">
            <a:extLst>
              <a:ext uri="{FF2B5EF4-FFF2-40B4-BE49-F238E27FC236}">
                <a16:creationId xmlns:a16="http://schemas.microsoft.com/office/drawing/2014/main" id="{EFF5965E-58E3-A271-C860-4A77059F1DB4}"/>
              </a:ext>
            </a:extLst>
          </p:cNvPr>
          <p:cNvSpPr/>
          <p:nvPr/>
        </p:nvSpPr>
        <p:spPr>
          <a:xfrm>
            <a:off x="6022731" y="2755829"/>
            <a:ext cx="5178669" cy="3533003"/>
          </a:xfrm>
          <a:prstGeom prst="rect">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a:extLst>
              <a:ext uri="{FF2B5EF4-FFF2-40B4-BE49-F238E27FC236}">
                <a16:creationId xmlns:a16="http://schemas.microsoft.com/office/drawing/2014/main" id="{DC5672D7-2B3F-E205-EDCA-BFF231093BE5}"/>
              </a:ext>
            </a:extLst>
          </p:cNvPr>
          <p:cNvSpPr/>
          <p:nvPr/>
        </p:nvSpPr>
        <p:spPr>
          <a:xfrm>
            <a:off x="446079" y="2755829"/>
            <a:ext cx="5178669" cy="3533003"/>
          </a:xfrm>
          <a:prstGeom prst="rect">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ounded Rectangle 57">
            <a:extLst>
              <a:ext uri="{FF2B5EF4-FFF2-40B4-BE49-F238E27FC236}">
                <a16:creationId xmlns:a16="http://schemas.microsoft.com/office/drawing/2014/main" id="{8D110C6B-2EF7-21CC-1A0A-5642E4A5D61B}"/>
              </a:ext>
            </a:extLst>
          </p:cNvPr>
          <p:cNvSpPr/>
          <p:nvPr/>
        </p:nvSpPr>
        <p:spPr>
          <a:xfrm>
            <a:off x="7020177" y="6181187"/>
            <a:ext cx="4017441" cy="20211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i="1"/>
              <a:t>View the framework for change impact assessment in the Appendix</a:t>
            </a:r>
            <a:endParaRPr lang="en-GB" sz="1000" i="1">
              <a:solidFill>
                <a:schemeClr val="bg1"/>
              </a:solidFill>
            </a:endParaRPr>
          </a:p>
        </p:txBody>
      </p:sp>
    </p:spTree>
    <p:extLst>
      <p:ext uri="{BB962C8B-B14F-4D97-AF65-F5344CB8AC3E}">
        <p14:creationId xmlns:p14="http://schemas.microsoft.com/office/powerpoint/2010/main" val="32743766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application&#10;&#10;Description automatically generated">
            <a:extLst>
              <a:ext uri="{FF2B5EF4-FFF2-40B4-BE49-F238E27FC236}">
                <a16:creationId xmlns:a16="http://schemas.microsoft.com/office/drawing/2014/main" id="{8393E566-93F9-E6B1-873D-BD6E94A0FF11}"/>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1077552" y="4352114"/>
            <a:ext cx="446491" cy="510549"/>
          </a:xfrm>
          <a:prstGeom prst="rect">
            <a:avLst/>
          </a:prstGeom>
        </p:spPr>
      </p:pic>
      <p:pic>
        <p:nvPicPr>
          <p:cNvPr id="8" name="Picture 7" descr="Graphical user interface, application&#10;&#10;Description automatically generated">
            <a:extLst>
              <a:ext uri="{FF2B5EF4-FFF2-40B4-BE49-F238E27FC236}">
                <a16:creationId xmlns:a16="http://schemas.microsoft.com/office/drawing/2014/main" id="{8777573E-037A-22C7-DBB8-EF60065ABDA4}"/>
              </a:ext>
            </a:extLst>
          </p:cNvPr>
          <p:cNvPicPr>
            <a:picLocks noChangeAspect="1"/>
          </p:cNvPicPr>
          <p:nvPr/>
        </p:nvPicPr>
        <p:blipFill rotWithShape="1">
          <a:blip r:embed="rId2">
            <a:extLst>
              <a:ext uri="{28A0092B-C50C-407E-A947-70E740481C1C}">
                <a14:useLocalDpi xmlns:a14="http://schemas.microsoft.com/office/drawing/2010/main" val="0"/>
              </a:ext>
            </a:extLst>
          </a:blip>
          <a:srcRect l="80298" t="73375" b="9010"/>
          <a:stretch/>
        </p:blipFill>
        <p:spPr>
          <a:xfrm>
            <a:off x="1029786" y="2725440"/>
            <a:ext cx="542024" cy="504497"/>
          </a:xfrm>
          <a:prstGeom prst="rect">
            <a:avLst/>
          </a:prstGeom>
        </p:spPr>
      </p:pic>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a:xfrm>
            <a:off x="330206" y="179416"/>
            <a:ext cx="9139557" cy="972607"/>
          </a:xfrm>
        </p:spPr>
        <p:txBody>
          <a:bodyPr>
            <a:normAutofit fontScale="90000"/>
          </a:bodyPr>
          <a:lstStyle/>
          <a:p>
            <a:r>
              <a:rPr lang="en-GB"/>
              <a:t>High level change impact assessment</a:t>
            </a:r>
            <a:br>
              <a:rPr lang="en-GB"/>
            </a:br>
            <a:r>
              <a:rPr lang="en-GB" sz="2200"/>
              <a:t>An overview of how change impacts key Persona groups, and the accompanying messaging and risk profile</a:t>
            </a:r>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33</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2380897064"/>
              </p:ext>
            </p:extLst>
          </p:nvPr>
        </p:nvGraphicFramePr>
        <p:xfrm>
          <a:off x="259983" y="1440634"/>
          <a:ext cx="11600838" cy="4846914"/>
        </p:xfrm>
        <a:graphic>
          <a:graphicData uri="http://schemas.openxmlformats.org/drawingml/2006/table">
            <a:tbl>
              <a:tblPr firstRow="1" bandRow="1">
                <a:tableStyleId>{5C22544A-7EE6-4342-B048-85BDC9FD1C3A}</a:tableStyleId>
              </a:tblPr>
              <a:tblGrid>
                <a:gridCol w="2667565">
                  <a:extLst>
                    <a:ext uri="{9D8B030D-6E8A-4147-A177-3AD203B41FA5}">
                      <a16:colId xmlns:a16="http://schemas.microsoft.com/office/drawing/2014/main" val="380432476"/>
                    </a:ext>
                  </a:extLst>
                </a:gridCol>
                <a:gridCol w="980433">
                  <a:extLst>
                    <a:ext uri="{9D8B030D-6E8A-4147-A177-3AD203B41FA5}">
                      <a16:colId xmlns:a16="http://schemas.microsoft.com/office/drawing/2014/main" val="2102654489"/>
                    </a:ext>
                  </a:extLst>
                </a:gridCol>
                <a:gridCol w="1136120">
                  <a:extLst>
                    <a:ext uri="{9D8B030D-6E8A-4147-A177-3AD203B41FA5}">
                      <a16:colId xmlns:a16="http://schemas.microsoft.com/office/drawing/2014/main" val="3121170550"/>
                    </a:ext>
                  </a:extLst>
                </a:gridCol>
                <a:gridCol w="1136120">
                  <a:extLst>
                    <a:ext uri="{9D8B030D-6E8A-4147-A177-3AD203B41FA5}">
                      <a16:colId xmlns:a16="http://schemas.microsoft.com/office/drawing/2014/main" val="1343327588"/>
                    </a:ext>
                  </a:extLst>
                </a:gridCol>
                <a:gridCol w="1136120">
                  <a:extLst>
                    <a:ext uri="{9D8B030D-6E8A-4147-A177-3AD203B41FA5}">
                      <a16:colId xmlns:a16="http://schemas.microsoft.com/office/drawing/2014/main" val="3049687073"/>
                    </a:ext>
                  </a:extLst>
                </a:gridCol>
                <a:gridCol w="1136120">
                  <a:extLst>
                    <a:ext uri="{9D8B030D-6E8A-4147-A177-3AD203B41FA5}">
                      <a16:colId xmlns:a16="http://schemas.microsoft.com/office/drawing/2014/main" val="2719287692"/>
                    </a:ext>
                  </a:extLst>
                </a:gridCol>
                <a:gridCol w="1136120">
                  <a:extLst>
                    <a:ext uri="{9D8B030D-6E8A-4147-A177-3AD203B41FA5}">
                      <a16:colId xmlns:a16="http://schemas.microsoft.com/office/drawing/2014/main" val="3328464748"/>
                    </a:ext>
                  </a:extLst>
                </a:gridCol>
                <a:gridCol w="1136120">
                  <a:extLst>
                    <a:ext uri="{9D8B030D-6E8A-4147-A177-3AD203B41FA5}">
                      <a16:colId xmlns:a16="http://schemas.microsoft.com/office/drawing/2014/main" val="95032028"/>
                    </a:ext>
                  </a:extLst>
                </a:gridCol>
                <a:gridCol w="1136120">
                  <a:extLst>
                    <a:ext uri="{9D8B030D-6E8A-4147-A177-3AD203B41FA5}">
                      <a16:colId xmlns:a16="http://schemas.microsoft.com/office/drawing/2014/main" val="1968680544"/>
                    </a:ext>
                  </a:extLst>
                </a:gridCol>
              </a:tblGrid>
              <a:tr h="0">
                <a:tc rowSpan="2">
                  <a:txBody>
                    <a:bodyPr/>
                    <a:lstStyle/>
                    <a:p>
                      <a:pPr algn="ctr"/>
                      <a:r>
                        <a:rPr lang="en-GB" sz="1000" b="1" kern="1200">
                          <a:solidFill>
                            <a:schemeClr val="bg1"/>
                          </a:solidFill>
                          <a:latin typeface="+mn-lt"/>
                          <a:ea typeface="+mn-ea"/>
                          <a:cs typeface="+mn-cs"/>
                        </a:rPr>
                        <a:t>Persona</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a:txBody>
                    <a:bodyPr/>
                    <a:lstStyle/>
                    <a:p>
                      <a:pPr algn="ctr"/>
                      <a:r>
                        <a:rPr lang="en-GB" sz="1000" b="1">
                          <a:solidFill>
                            <a:schemeClr val="bg1"/>
                          </a:solidFill>
                        </a:rPr>
                        <a:t>Total Impact  Score</a:t>
                      </a:r>
                    </a:p>
                  </a:txBody>
                  <a:tcPr anchor="ctr">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a:r>
                        <a:rPr lang="en-GB" sz="1000"/>
                        <a:t>PEOPLE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hMerge="1">
                  <a:txBody>
                    <a:bodyPr/>
                    <a:lstStyle/>
                    <a:p>
                      <a:pPr algn="ctr"/>
                      <a:endParaRPr lang="en-GB" sz="10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hMerge="1">
                  <a:txBody>
                    <a:bodyPr/>
                    <a:lstStyle/>
                    <a:p>
                      <a:pPr algn="ctr"/>
                      <a:endParaRPr lang="en-GB" sz="10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gridSpan="2">
                  <a:txBody>
                    <a:bodyPr/>
                    <a:lstStyle/>
                    <a:p>
                      <a:pPr algn="ctr"/>
                      <a:r>
                        <a:rPr lang="en-GB" sz="1000"/>
                        <a:t>PROCESS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4"/>
                    </a:solidFill>
                  </a:tcPr>
                </a:tc>
                <a:tc hMerge="1">
                  <a:txBody>
                    <a:bodyPr/>
                    <a:lstStyle/>
                    <a:p>
                      <a:pPr algn="ctr"/>
                      <a:endParaRPr lang="en-GB" sz="10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4"/>
                    </a:solidFill>
                  </a:tcPr>
                </a:tc>
                <a:tc gridSpan="2">
                  <a:txBody>
                    <a:bodyPr/>
                    <a:lstStyle/>
                    <a:p>
                      <a:pPr algn="ctr"/>
                      <a:r>
                        <a:rPr lang="en-GB" sz="1000"/>
                        <a:t>TECHNOLOGY</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6"/>
                    </a:solidFill>
                  </a:tcPr>
                </a:tc>
                <a:tc hMerge="1">
                  <a:txBody>
                    <a:bodyPr/>
                    <a:lstStyle/>
                    <a:p>
                      <a:pPr algn="ctr"/>
                      <a:endParaRPr lang="en-GB" sz="10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1237750806"/>
                  </a:ext>
                </a:extLst>
              </a:tr>
              <a:tr h="0">
                <a:tc vMerge="1">
                  <a:txBody>
                    <a:bodyPr/>
                    <a:lstStyle/>
                    <a:p>
                      <a:pPr algn="ctr"/>
                      <a:r>
                        <a:rPr lang="en-GB" sz="1000" b="1">
                          <a:solidFill>
                            <a:schemeClr val="bg1"/>
                          </a:solidFill>
                        </a:rPr>
                        <a:t>Persona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75000"/>
                      </a:schemeClr>
                    </a:solidFill>
                  </a:tcPr>
                </a:tc>
                <a:tc vMerge="1">
                  <a:txBody>
                    <a:bodyPr/>
                    <a:lstStyle/>
                    <a:p>
                      <a:pPr algn="ctr"/>
                      <a:r>
                        <a:rPr lang="en-GB" sz="1000" b="1">
                          <a:solidFill>
                            <a:schemeClr val="bg1"/>
                          </a:solidFill>
                        </a:rPr>
                        <a:t>Total Impact  Score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75000"/>
                      </a:schemeClr>
                    </a:solidFill>
                  </a:tcPr>
                </a:tc>
                <a:tc>
                  <a:txBody>
                    <a:bodyPr/>
                    <a:lstStyle/>
                    <a:p>
                      <a:pPr algn="ctr"/>
                      <a:r>
                        <a:rPr lang="en-GB" sz="1000" b="1">
                          <a:solidFill>
                            <a:schemeClr val="bg1"/>
                          </a:solidFill>
                        </a:rPr>
                        <a:t>Culture &amp; Collaboration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a:txBody>
                    <a:bodyPr/>
                    <a:lstStyle/>
                    <a:p>
                      <a:pPr algn="ctr"/>
                      <a:r>
                        <a:rPr lang="en-GB" sz="1000" b="1">
                          <a:solidFill>
                            <a:schemeClr val="bg1"/>
                          </a:solidFill>
                        </a:rPr>
                        <a:t>Mindset &amp; Behaviours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a:txBody>
                    <a:bodyPr/>
                    <a:lstStyle/>
                    <a:p>
                      <a:pPr algn="ctr"/>
                      <a:r>
                        <a:rPr lang="en-GB" sz="1000" b="1">
                          <a:solidFill>
                            <a:schemeClr val="bg1"/>
                          </a:solidFill>
                        </a:rPr>
                        <a:t>Skills &amp; Learning</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a:txBody>
                    <a:bodyPr/>
                    <a:lstStyle/>
                    <a:p>
                      <a:pPr algn="ctr"/>
                      <a:r>
                        <a:rPr lang="en-GB" sz="1000" b="1">
                          <a:solidFill>
                            <a:schemeClr val="bg1"/>
                          </a:solidFill>
                        </a:rPr>
                        <a:t>Process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4"/>
                    </a:solidFill>
                  </a:tcPr>
                </a:tc>
                <a:tc>
                  <a:txBody>
                    <a:bodyPr/>
                    <a:lstStyle/>
                    <a:p>
                      <a:pPr algn="ctr"/>
                      <a:r>
                        <a:rPr lang="en-GB" sz="1000" b="1">
                          <a:solidFill>
                            <a:schemeClr val="bg1"/>
                          </a:solidFill>
                        </a:rPr>
                        <a:t>Governance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4"/>
                    </a:solidFill>
                  </a:tcPr>
                </a:tc>
                <a:tc>
                  <a:txBody>
                    <a:bodyPr/>
                    <a:lstStyle/>
                    <a:p>
                      <a:pPr algn="ctr"/>
                      <a:r>
                        <a:rPr lang="en-GB" sz="1000" b="1">
                          <a:solidFill>
                            <a:schemeClr val="bg1"/>
                          </a:solidFill>
                        </a:rPr>
                        <a:t>Systems &amp; Tools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6"/>
                    </a:solidFill>
                  </a:tcPr>
                </a:tc>
                <a:tc>
                  <a:txBody>
                    <a:bodyPr/>
                    <a:lstStyle/>
                    <a:p>
                      <a:pPr algn="ctr"/>
                      <a:r>
                        <a:rPr lang="en-GB" sz="1000" b="1">
                          <a:solidFill>
                            <a:schemeClr val="bg1"/>
                          </a:solidFill>
                        </a:rPr>
                        <a:t>Reporting &amp; Insights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259697321"/>
                  </a:ext>
                </a:extLst>
              </a:tr>
              <a:tr h="730307">
                <a:tc>
                  <a:txBody>
                    <a:bodyPr/>
                    <a:lstStyle/>
                    <a:p>
                      <a:pPr algn="l"/>
                      <a:r>
                        <a:rPr lang="en-GB" sz="1000" b="1"/>
                        <a:t>Leadership</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a:solidFill>
                            <a:schemeClr val="tx2"/>
                          </a:solidFill>
                        </a:rPr>
                        <a:t>Leaders of departments,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a:solidFill>
                            <a:schemeClr val="tx2"/>
                          </a:solidFill>
                        </a:rPr>
                        <a:t>Teams or projects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a:solidFill>
                          <a:schemeClr val="tx2"/>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18946635"/>
                  </a:ext>
                </a:extLst>
              </a:tr>
              <a:tr h="672208">
                <a:tc>
                  <a:txBody>
                    <a:bodyPr/>
                    <a:lstStyle/>
                    <a:p>
                      <a:pPr algn="l"/>
                      <a:r>
                        <a:rPr lang="en-GB" sz="1000" b="1"/>
                        <a:t>Site Administrators</a:t>
                      </a:r>
                    </a:p>
                    <a:p>
                      <a:pPr algn="l"/>
                      <a:r>
                        <a:rPr lang="en-GB" sz="1000" b="0">
                          <a:solidFill>
                            <a:schemeClr val="tx2"/>
                          </a:solidFill>
                        </a:rPr>
                        <a:t>Site level Administrator</a:t>
                      </a:r>
                    </a:p>
                    <a:p>
                      <a:pPr algn="l"/>
                      <a:r>
                        <a:rPr lang="en-GB" sz="1000" b="0">
                          <a:solidFill>
                            <a:schemeClr val="tx2"/>
                          </a:solidFill>
                        </a:rPr>
                        <a:t>Support role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indent="0">
                        <a:buFontTx/>
                        <a:buNone/>
                      </a:pPr>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1086130"/>
                  </a:ext>
                </a:extLst>
              </a:tr>
              <a:tr h="758863">
                <a:tc>
                  <a:txBody>
                    <a:bodyPr/>
                    <a:lstStyle/>
                    <a:p>
                      <a:pPr algn="l"/>
                      <a:r>
                        <a:rPr lang="en-GB" sz="1000" b="1"/>
                        <a:t>Halo Service Operations</a:t>
                      </a:r>
                    </a:p>
                    <a:p>
                      <a:pPr algn="l"/>
                      <a:r>
                        <a:rPr lang="en-GB" sz="1000" b="0">
                          <a:solidFill>
                            <a:schemeClr val="tx2"/>
                          </a:solidFill>
                        </a:rPr>
                        <a:t>Managing and supporting</a:t>
                      </a:r>
                    </a:p>
                    <a:p>
                      <a:pPr algn="l"/>
                      <a:r>
                        <a:rPr lang="en-GB" sz="1000" b="0">
                          <a:solidFill>
                            <a:schemeClr val="tx2"/>
                          </a:solidFill>
                        </a:rPr>
                        <a:t>existing T&amp;T service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672208">
                <a:tc>
                  <a:txBody>
                    <a:bodyPr/>
                    <a:lstStyle/>
                    <a:p>
                      <a:pPr algn="l"/>
                      <a:r>
                        <a:rPr lang="en-GB" sz="1000" b="1"/>
                        <a:t>PHE Projects &amp; End Users</a:t>
                      </a:r>
                    </a:p>
                    <a:p>
                      <a:pPr algn="l"/>
                      <a:r>
                        <a:rPr lang="en-GB" sz="1000" b="0">
                          <a:solidFill>
                            <a:schemeClr val="tx2"/>
                          </a:solidFill>
                        </a:rPr>
                        <a:t>User located within existing </a:t>
                      </a:r>
                    </a:p>
                    <a:p>
                      <a:pPr algn="l"/>
                      <a:r>
                        <a:rPr lang="en-GB" sz="1000" b="0">
                          <a:solidFill>
                            <a:schemeClr val="tx2"/>
                          </a:solidFill>
                        </a:rPr>
                        <a:t>former-PHE instance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38262441"/>
                  </a:ext>
                </a:extLst>
              </a:tr>
              <a:tr h="672208">
                <a:tc>
                  <a:txBody>
                    <a:bodyPr/>
                    <a:lstStyle/>
                    <a:p>
                      <a:pPr algn="l"/>
                      <a:r>
                        <a:rPr lang="en-GB" sz="1000" b="1"/>
                        <a:t>T&amp;T Projects &amp; End Users</a:t>
                      </a:r>
                    </a:p>
                    <a:p>
                      <a:pPr algn="l"/>
                      <a:r>
                        <a:rPr lang="en-GB" sz="1000" b="0">
                          <a:solidFill>
                            <a:schemeClr val="tx2"/>
                          </a:solidFill>
                        </a:rPr>
                        <a:t>User located within existing </a:t>
                      </a:r>
                    </a:p>
                    <a:p>
                      <a:pPr algn="l"/>
                      <a:r>
                        <a:rPr lang="en-GB" sz="1000" b="0">
                          <a:solidFill>
                            <a:schemeClr val="tx2"/>
                          </a:solidFill>
                        </a:rPr>
                        <a:t>former-T&amp;T instance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r h="683566">
                <a:tc>
                  <a:txBody>
                    <a:bodyPr/>
                    <a:lstStyle/>
                    <a:p>
                      <a:pPr algn="l"/>
                      <a:r>
                        <a:rPr lang="en-GB" sz="1000" b="1"/>
                        <a:t>External users, partners </a:t>
                      </a:r>
                    </a:p>
                    <a:p>
                      <a:pPr algn="l"/>
                      <a:r>
                        <a:rPr lang="en-GB" sz="1000" b="1"/>
                        <a:t>&amp; vendors</a:t>
                      </a:r>
                    </a:p>
                    <a:p>
                      <a:pPr algn="l"/>
                      <a:r>
                        <a:rPr lang="en-GB" sz="1000" b="0" kern="1200">
                          <a:solidFill>
                            <a:schemeClr val="tx2"/>
                          </a:solidFill>
                          <a:latin typeface="+mn-lt"/>
                          <a:ea typeface="+mn-ea"/>
                          <a:cs typeface="+mn-cs"/>
                        </a:rPr>
                        <a:t>DHSC / OHID user or Partners</a:t>
                      </a:r>
                    </a:p>
                    <a:p>
                      <a:pPr algn="l"/>
                      <a:r>
                        <a:rPr lang="en-GB" sz="1000" b="0" kern="1200">
                          <a:solidFill>
                            <a:schemeClr val="tx2"/>
                          </a:solidFill>
                          <a:latin typeface="+mn-lt"/>
                          <a:ea typeface="+mn-ea"/>
                          <a:cs typeface="+mn-cs"/>
                        </a:rPr>
                        <a:t>outside of UKHSA organisation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indent="0">
                        <a:buFontTx/>
                        <a:buNone/>
                      </a:pPr>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21237488"/>
                  </a:ext>
                </a:extLst>
              </a:tr>
            </a:tbl>
          </a:graphicData>
        </a:graphic>
      </p:graphicFrame>
      <p:pic>
        <p:nvPicPr>
          <p:cNvPr id="9" name="Picture 8" descr="Graphical user interface, application&#10;&#10;Description automatically generated">
            <a:extLst>
              <a:ext uri="{FF2B5EF4-FFF2-40B4-BE49-F238E27FC236}">
                <a16:creationId xmlns:a16="http://schemas.microsoft.com/office/drawing/2014/main" id="{A0908507-8907-8960-ED41-B53440E3A8F8}"/>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5418" r="61939" b="57264"/>
          <a:stretch/>
        </p:blipFill>
        <p:spPr>
          <a:xfrm>
            <a:off x="2232479" y="3545029"/>
            <a:ext cx="633302" cy="656567"/>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B8BAA39E-A6A9-80EF-6EAD-5FC1C237EE4A}"/>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2877"/>
          <a:stretch/>
        </p:blipFill>
        <p:spPr>
          <a:xfrm>
            <a:off x="2232479" y="4928629"/>
            <a:ext cx="670522" cy="633754"/>
          </a:xfrm>
          <a:prstGeom prst="rect">
            <a:avLst/>
          </a:prstGeom>
        </p:spPr>
      </p:pic>
      <p:sp>
        <p:nvSpPr>
          <p:cNvPr id="12" name="Oval 11">
            <a:extLst>
              <a:ext uri="{FF2B5EF4-FFF2-40B4-BE49-F238E27FC236}">
                <a16:creationId xmlns:a16="http://schemas.microsoft.com/office/drawing/2014/main" id="{EBCCC04F-47D2-5095-7A8D-9EDFACC44640}"/>
              </a:ext>
            </a:extLst>
          </p:cNvPr>
          <p:cNvSpPr/>
          <p:nvPr/>
        </p:nvSpPr>
        <p:spPr>
          <a:xfrm>
            <a:off x="4332984" y="2295684"/>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A8A742D6-0D6D-2755-5674-E6B8F0FBAC70}"/>
              </a:ext>
            </a:extLst>
          </p:cNvPr>
          <p:cNvSpPr/>
          <p:nvPr/>
        </p:nvSpPr>
        <p:spPr>
          <a:xfrm>
            <a:off x="5471579" y="226745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9F7C9A77-0CBC-4100-B6A0-B6585C46BFCA}"/>
              </a:ext>
            </a:extLst>
          </p:cNvPr>
          <p:cNvSpPr/>
          <p:nvPr/>
        </p:nvSpPr>
        <p:spPr>
          <a:xfrm>
            <a:off x="6610174" y="226745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DC5333C8-9F23-2605-4952-FD7063D29AB6}"/>
              </a:ext>
            </a:extLst>
          </p:cNvPr>
          <p:cNvSpPr/>
          <p:nvPr/>
        </p:nvSpPr>
        <p:spPr>
          <a:xfrm>
            <a:off x="7748769" y="2267455"/>
            <a:ext cx="304800" cy="31531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850103AB-2677-C847-D934-A186CBEA89A1}"/>
              </a:ext>
            </a:extLst>
          </p:cNvPr>
          <p:cNvSpPr/>
          <p:nvPr/>
        </p:nvSpPr>
        <p:spPr>
          <a:xfrm>
            <a:off x="8887364" y="2267455"/>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203C7F0F-1AF3-05AB-658D-080D8F83C602}"/>
              </a:ext>
            </a:extLst>
          </p:cNvPr>
          <p:cNvSpPr/>
          <p:nvPr/>
        </p:nvSpPr>
        <p:spPr>
          <a:xfrm>
            <a:off x="10025959" y="226745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0868FC8B-6A59-BE7C-F662-1E7C5524FD41}"/>
              </a:ext>
            </a:extLst>
          </p:cNvPr>
          <p:cNvSpPr/>
          <p:nvPr/>
        </p:nvSpPr>
        <p:spPr>
          <a:xfrm>
            <a:off x="11164554" y="2295684"/>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9CC40A36-A214-705A-2F3C-099CC3BA3A2B}"/>
              </a:ext>
            </a:extLst>
          </p:cNvPr>
          <p:cNvSpPr/>
          <p:nvPr/>
        </p:nvSpPr>
        <p:spPr>
          <a:xfrm>
            <a:off x="4332737" y="2983272"/>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6F7DC0CD-44B3-736A-3BF3-3F614E549869}"/>
              </a:ext>
            </a:extLst>
          </p:cNvPr>
          <p:cNvSpPr/>
          <p:nvPr/>
        </p:nvSpPr>
        <p:spPr>
          <a:xfrm>
            <a:off x="5471582" y="2983272"/>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9B181AEA-51C1-4DFA-6087-4FCA4E5D8461}"/>
              </a:ext>
            </a:extLst>
          </p:cNvPr>
          <p:cNvSpPr/>
          <p:nvPr/>
        </p:nvSpPr>
        <p:spPr>
          <a:xfrm>
            <a:off x="6610427" y="2983272"/>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1E1BE296-1979-0888-7F35-76665BABA0D6}"/>
              </a:ext>
            </a:extLst>
          </p:cNvPr>
          <p:cNvSpPr/>
          <p:nvPr/>
        </p:nvSpPr>
        <p:spPr>
          <a:xfrm>
            <a:off x="7749272" y="2983272"/>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0F299B7B-06C9-8F78-41BB-0BDDAB79AD9B}"/>
              </a:ext>
            </a:extLst>
          </p:cNvPr>
          <p:cNvSpPr/>
          <p:nvPr/>
        </p:nvSpPr>
        <p:spPr>
          <a:xfrm>
            <a:off x="8888117" y="2983272"/>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12A04044-73C0-9DA7-8328-D724FF03249E}"/>
              </a:ext>
            </a:extLst>
          </p:cNvPr>
          <p:cNvSpPr/>
          <p:nvPr/>
        </p:nvSpPr>
        <p:spPr>
          <a:xfrm>
            <a:off x="10026962" y="2983272"/>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C6174E4F-26D2-B21B-EF01-45F96E7DEF42}"/>
              </a:ext>
            </a:extLst>
          </p:cNvPr>
          <p:cNvSpPr/>
          <p:nvPr/>
        </p:nvSpPr>
        <p:spPr>
          <a:xfrm>
            <a:off x="11165808" y="2983272"/>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4412404D-D85B-8A06-7372-2869BE9AA973}"/>
              </a:ext>
            </a:extLst>
          </p:cNvPr>
          <p:cNvSpPr/>
          <p:nvPr/>
        </p:nvSpPr>
        <p:spPr>
          <a:xfrm>
            <a:off x="4332737" y="371649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6E4846E7-3FDA-1F84-423A-BD7D0ACA264C}"/>
              </a:ext>
            </a:extLst>
          </p:cNvPr>
          <p:cNvSpPr/>
          <p:nvPr/>
        </p:nvSpPr>
        <p:spPr>
          <a:xfrm>
            <a:off x="5471582" y="371649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9906822B-CB5E-BEF8-6242-05CFA377EFE4}"/>
              </a:ext>
            </a:extLst>
          </p:cNvPr>
          <p:cNvSpPr/>
          <p:nvPr/>
        </p:nvSpPr>
        <p:spPr>
          <a:xfrm>
            <a:off x="6610427" y="371649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3DDB996E-2741-7A2C-E524-FCCDB182F54D}"/>
              </a:ext>
            </a:extLst>
          </p:cNvPr>
          <p:cNvSpPr/>
          <p:nvPr/>
        </p:nvSpPr>
        <p:spPr>
          <a:xfrm>
            <a:off x="7749272" y="371649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B31F34A2-7E06-25EA-7D82-19178998EAD8}"/>
              </a:ext>
            </a:extLst>
          </p:cNvPr>
          <p:cNvSpPr/>
          <p:nvPr/>
        </p:nvSpPr>
        <p:spPr>
          <a:xfrm>
            <a:off x="8888117" y="371649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EF07844C-E70E-2BDA-2245-27009D7D3BCD}"/>
              </a:ext>
            </a:extLst>
          </p:cNvPr>
          <p:cNvSpPr/>
          <p:nvPr/>
        </p:nvSpPr>
        <p:spPr>
          <a:xfrm>
            <a:off x="10026962" y="371649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6FB55875-2D1C-B65C-222E-0CF375AAD795}"/>
              </a:ext>
            </a:extLst>
          </p:cNvPr>
          <p:cNvSpPr/>
          <p:nvPr/>
        </p:nvSpPr>
        <p:spPr>
          <a:xfrm>
            <a:off x="11165808" y="371649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E7A5D71B-1187-0F39-2DFC-3B2997F897BA}"/>
              </a:ext>
            </a:extLst>
          </p:cNvPr>
          <p:cNvSpPr/>
          <p:nvPr/>
        </p:nvSpPr>
        <p:spPr>
          <a:xfrm>
            <a:off x="4332737" y="443561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extLst>
              <a:ext uri="{FF2B5EF4-FFF2-40B4-BE49-F238E27FC236}">
                <a16:creationId xmlns:a16="http://schemas.microsoft.com/office/drawing/2014/main" id="{C1EA902A-8B46-1165-F75A-DFF407B911C0}"/>
              </a:ext>
            </a:extLst>
          </p:cNvPr>
          <p:cNvSpPr/>
          <p:nvPr/>
        </p:nvSpPr>
        <p:spPr>
          <a:xfrm>
            <a:off x="5471373" y="443561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a:extLst>
              <a:ext uri="{FF2B5EF4-FFF2-40B4-BE49-F238E27FC236}">
                <a16:creationId xmlns:a16="http://schemas.microsoft.com/office/drawing/2014/main" id="{C21B7B80-F401-75FE-3BC7-0AAA43958C3A}"/>
              </a:ext>
            </a:extLst>
          </p:cNvPr>
          <p:cNvSpPr/>
          <p:nvPr/>
        </p:nvSpPr>
        <p:spPr>
          <a:xfrm>
            <a:off x="6610009" y="443561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extLst>
              <a:ext uri="{FF2B5EF4-FFF2-40B4-BE49-F238E27FC236}">
                <a16:creationId xmlns:a16="http://schemas.microsoft.com/office/drawing/2014/main" id="{738AD4C1-0D9A-645E-0941-A1640C4FBB8E}"/>
              </a:ext>
            </a:extLst>
          </p:cNvPr>
          <p:cNvSpPr/>
          <p:nvPr/>
        </p:nvSpPr>
        <p:spPr>
          <a:xfrm>
            <a:off x="7748645" y="443561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E3F60233-4AFA-5FD8-1A5C-5727BC6E56B2}"/>
              </a:ext>
            </a:extLst>
          </p:cNvPr>
          <p:cNvSpPr/>
          <p:nvPr/>
        </p:nvSpPr>
        <p:spPr>
          <a:xfrm>
            <a:off x="8887281" y="443561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BBA5D352-8AE7-C42A-CFA9-021E32FE66D3}"/>
              </a:ext>
            </a:extLst>
          </p:cNvPr>
          <p:cNvSpPr/>
          <p:nvPr/>
        </p:nvSpPr>
        <p:spPr>
          <a:xfrm>
            <a:off x="10025917" y="443561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F25E06FB-154C-9471-A1E3-8D121709DEA9}"/>
              </a:ext>
            </a:extLst>
          </p:cNvPr>
          <p:cNvSpPr/>
          <p:nvPr/>
        </p:nvSpPr>
        <p:spPr>
          <a:xfrm>
            <a:off x="11164554" y="443561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2A6BC024-8390-1024-5FF1-E55F504E15E9}"/>
              </a:ext>
            </a:extLst>
          </p:cNvPr>
          <p:cNvSpPr/>
          <p:nvPr/>
        </p:nvSpPr>
        <p:spPr>
          <a:xfrm>
            <a:off x="4332737" y="5085839"/>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AE514C52-ADC5-75B6-C089-AF83BB7CA2D3}"/>
              </a:ext>
            </a:extLst>
          </p:cNvPr>
          <p:cNvSpPr/>
          <p:nvPr/>
        </p:nvSpPr>
        <p:spPr>
          <a:xfrm>
            <a:off x="5471373" y="5085839"/>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BEF423EE-2416-3FB2-72EB-D39932604C8E}"/>
              </a:ext>
            </a:extLst>
          </p:cNvPr>
          <p:cNvSpPr/>
          <p:nvPr/>
        </p:nvSpPr>
        <p:spPr>
          <a:xfrm>
            <a:off x="6610009" y="5085839"/>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CC22FA97-18FB-10BA-102E-993461D50D10}"/>
              </a:ext>
            </a:extLst>
          </p:cNvPr>
          <p:cNvSpPr/>
          <p:nvPr/>
        </p:nvSpPr>
        <p:spPr>
          <a:xfrm>
            <a:off x="7748645" y="5085839"/>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5E7A2791-5E28-0095-997E-2474AC7F3C51}"/>
              </a:ext>
            </a:extLst>
          </p:cNvPr>
          <p:cNvSpPr/>
          <p:nvPr/>
        </p:nvSpPr>
        <p:spPr>
          <a:xfrm>
            <a:off x="8887281" y="5085839"/>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7AFB13C6-852A-8B4C-3271-0D3653189B19}"/>
              </a:ext>
            </a:extLst>
          </p:cNvPr>
          <p:cNvSpPr/>
          <p:nvPr/>
        </p:nvSpPr>
        <p:spPr>
          <a:xfrm>
            <a:off x="10025917" y="5085839"/>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Oval 45">
            <a:extLst>
              <a:ext uri="{FF2B5EF4-FFF2-40B4-BE49-F238E27FC236}">
                <a16:creationId xmlns:a16="http://schemas.microsoft.com/office/drawing/2014/main" id="{BD9439E8-4D1C-C6F8-A790-B3D7CFB81C88}"/>
              </a:ext>
            </a:extLst>
          </p:cNvPr>
          <p:cNvSpPr/>
          <p:nvPr/>
        </p:nvSpPr>
        <p:spPr>
          <a:xfrm>
            <a:off x="11164554" y="5085839"/>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7" name="Picture 46" descr="Graphical user interface, application&#10;&#10;Description automatically generated">
            <a:extLst>
              <a:ext uri="{FF2B5EF4-FFF2-40B4-BE49-F238E27FC236}">
                <a16:creationId xmlns:a16="http://schemas.microsoft.com/office/drawing/2014/main" id="{5AF5C383-F9C7-7091-A796-0674FDD38A68}"/>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9574"/>
          <a:stretch/>
        </p:blipFill>
        <p:spPr>
          <a:xfrm>
            <a:off x="2267631" y="5652899"/>
            <a:ext cx="617263" cy="633754"/>
          </a:xfrm>
          <a:prstGeom prst="rect">
            <a:avLst/>
          </a:prstGeom>
        </p:spPr>
      </p:pic>
      <p:sp>
        <p:nvSpPr>
          <p:cNvPr id="3" name="Oval 2">
            <a:extLst>
              <a:ext uri="{FF2B5EF4-FFF2-40B4-BE49-F238E27FC236}">
                <a16:creationId xmlns:a16="http://schemas.microsoft.com/office/drawing/2014/main" id="{F069834D-99FC-A58E-39E7-B5A9ACAA2963}"/>
              </a:ext>
            </a:extLst>
          </p:cNvPr>
          <p:cNvSpPr/>
          <p:nvPr/>
        </p:nvSpPr>
        <p:spPr>
          <a:xfrm>
            <a:off x="8387723" y="423723"/>
            <a:ext cx="203261" cy="1890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a:extLst>
              <a:ext uri="{FF2B5EF4-FFF2-40B4-BE49-F238E27FC236}">
                <a16:creationId xmlns:a16="http://schemas.microsoft.com/office/drawing/2014/main" id="{DC93EFF9-75C5-99E2-8BA6-605F9782F2EF}"/>
              </a:ext>
            </a:extLst>
          </p:cNvPr>
          <p:cNvSpPr/>
          <p:nvPr/>
        </p:nvSpPr>
        <p:spPr>
          <a:xfrm>
            <a:off x="8387723" y="660738"/>
            <a:ext cx="203261" cy="189087"/>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Oval 55">
            <a:extLst>
              <a:ext uri="{FF2B5EF4-FFF2-40B4-BE49-F238E27FC236}">
                <a16:creationId xmlns:a16="http://schemas.microsoft.com/office/drawing/2014/main" id="{4262BA3B-B57F-EFB1-4455-F9CDDE71A0A3}"/>
              </a:ext>
            </a:extLst>
          </p:cNvPr>
          <p:cNvSpPr/>
          <p:nvPr/>
        </p:nvSpPr>
        <p:spPr>
          <a:xfrm>
            <a:off x="8387723" y="897753"/>
            <a:ext cx="203261" cy="189087"/>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a:extLst>
              <a:ext uri="{FF2B5EF4-FFF2-40B4-BE49-F238E27FC236}">
                <a16:creationId xmlns:a16="http://schemas.microsoft.com/office/drawing/2014/main" id="{8E93F47F-C66C-DA02-8A59-7F0D7E1B9EB6}"/>
              </a:ext>
            </a:extLst>
          </p:cNvPr>
          <p:cNvSpPr/>
          <p:nvPr/>
        </p:nvSpPr>
        <p:spPr>
          <a:xfrm>
            <a:off x="8387723" y="1134769"/>
            <a:ext cx="203261" cy="189087"/>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58" name="Table 58">
            <a:extLst>
              <a:ext uri="{FF2B5EF4-FFF2-40B4-BE49-F238E27FC236}">
                <a16:creationId xmlns:a16="http://schemas.microsoft.com/office/drawing/2014/main" id="{97A1892F-6E64-C009-EAB0-9238C9DDAAE4}"/>
              </a:ext>
            </a:extLst>
          </p:cNvPr>
          <p:cNvGraphicFramePr>
            <a:graphicFrameLocks noGrp="1"/>
          </p:cNvGraphicFramePr>
          <p:nvPr/>
        </p:nvGraphicFramePr>
        <p:xfrm>
          <a:off x="8578635" y="400741"/>
          <a:ext cx="1208283" cy="965884"/>
        </p:xfrm>
        <a:graphic>
          <a:graphicData uri="http://schemas.openxmlformats.org/drawingml/2006/table">
            <a:tbl>
              <a:tblPr firstRow="1" bandRow="1">
                <a:tableStyleId>{5C22544A-7EE6-4342-B048-85BDC9FD1C3A}</a:tableStyleId>
              </a:tblPr>
              <a:tblGrid>
                <a:gridCol w="1208283">
                  <a:extLst>
                    <a:ext uri="{9D8B030D-6E8A-4147-A177-3AD203B41FA5}">
                      <a16:colId xmlns:a16="http://schemas.microsoft.com/office/drawing/2014/main" val="2470779339"/>
                    </a:ext>
                  </a:extLst>
                </a:gridCol>
              </a:tblGrid>
              <a:tr h="24147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4147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4147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4147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sp>
        <p:nvSpPr>
          <p:cNvPr id="60" name="Oval 59">
            <a:extLst>
              <a:ext uri="{FF2B5EF4-FFF2-40B4-BE49-F238E27FC236}">
                <a16:creationId xmlns:a16="http://schemas.microsoft.com/office/drawing/2014/main" id="{EBA9332F-5D85-65BE-6D06-7B8E107734D4}"/>
              </a:ext>
            </a:extLst>
          </p:cNvPr>
          <p:cNvSpPr/>
          <p:nvPr/>
        </p:nvSpPr>
        <p:spPr>
          <a:xfrm>
            <a:off x="4332737" y="5837621"/>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Oval 60">
            <a:extLst>
              <a:ext uri="{FF2B5EF4-FFF2-40B4-BE49-F238E27FC236}">
                <a16:creationId xmlns:a16="http://schemas.microsoft.com/office/drawing/2014/main" id="{807E78E3-EDDF-2D7F-B2C4-244381356AB8}"/>
              </a:ext>
            </a:extLst>
          </p:cNvPr>
          <p:cNvSpPr/>
          <p:nvPr/>
        </p:nvSpPr>
        <p:spPr>
          <a:xfrm>
            <a:off x="5471373" y="5837621"/>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Oval 61">
            <a:extLst>
              <a:ext uri="{FF2B5EF4-FFF2-40B4-BE49-F238E27FC236}">
                <a16:creationId xmlns:a16="http://schemas.microsoft.com/office/drawing/2014/main" id="{7A02D277-558C-D1B0-4617-E537D9F70292}"/>
              </a:ext>
            </a:extLst>
          </p:cNvPr>
          <p:cNvSpPr/>
          <p:nvPr/>
        </p:nvSpPr>
        <p:spPr>
          <a:xfrm>
            <a:off x="6610009" y="5837621"/>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a:extLst>
              <a:ext uri="{FF2B5EF4-FFF2-40B4-BE49-F238E27FC236}">
                <a16:creationId xmlns:a16="http://schemas.microsoft.com/office/drawing/2014/main" id="{1EB43799-922F-49F2-1B72-68496F86CDC8}"/>
              </a:ext>
            </a:extLst>
          </p:cNvPr>
          <p:cNvSpPr/>
          <p:nvPr/>
        </p:nvSpPr>
        <p:spPr>
          <a:xfrm>
            <a:off x="7748645" y="5837621"/>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a:extLst>
              <a:ext uri="{FF2B5EF4-FFF2-40B4-BE49-F238E27FC236}">
                <a16:creationId xmlns:a16="http://schemas.microsoft.com/office/drawing/2014/main" id="{1C150238-2D4A-A736-9C30-DF009C921BBD}"/>
              </a:ext>
            </a:extLst>
          </p:cNvPr>
          <p:cNvSpPr/>
          <p:nvPr/>
        </p:nvSpPr>
        <p:spPr>
          <a:xfrm>
            <a:off x="8887281" y="5837621"/>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Oval 64">
            <a:extLst>
              <a:ext uri="{FF2B5EF4-FFF2-40B4-BE49-F238E27FC236}">
                <a16:creationId xmlns:a16="http://schemas.microsoft.com/office/drawing/2014/main" id="{C427D66B-181B-6ADD-63C8-A2FD5188882E}"/>
              </a:ext>
            </a:extLst>
          </p:cNvPr>
          <p:cNvSpPr/>
          <p:nvPr/>
        </p:nvSpPr>
        <p:spPr>
          <a:xfrm>
            <a:off x="10025917" y="5837621"/>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 65">
            <a:extLst>
              <a:ext uri="{FF2B5EF4-FFF2-40B4-BE49-F238E27FC236}">
                <a16:creationId xmlns:a16="http://schemas.microsoft.com/office/drawing/2014/main" id="{0608549D-F093-55BB-E41B-4604279DA43E}"/>
              </a:ext>
            </a:extLst>
          </p:cNvPr>
          <p:cNvSpPr/>
          <p:nvPr/>
        </p:nvSpPr>
        <p:spPr>
          <a:xfrm>
            <a:off x="11164554" y="5837621"/>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9" name="Picture 48" descr="Graphical user interface, application&#10;&#10;Description automatically generated">
            <a:extLst>
              <a:ext uri="{FF2B5EF4-FFF2-40B4-BE49-F238E27FC236}">
                <a16:creationId xmlns:a16="http://schemas.microsoft.com/office/drawing/2014/main" id="{A1F80C26-1A73-57A0-AA53-77608F675F98}"/>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t="-1" r="41891" b="83383"/>
          <a:stretch/>
        </p:blipFill>
        <p:spPr>
          <a:xfrm>
            <a:off x="2277746" y="2125937"/>
            <a:ext cx="606303" cy="652639"/>
          </a:xfrm>
          <a:prstGeom prst="rect">
            <a:avLst/>
          </a:prstGeom>
        </p:spPr>
      </p:pic>
      <p:pic>
        <p:nvPicPr>
          <p:cNvPr id="50" name="Picture 49" descr="Graphical user interface, application&#10;&#10;Description automatically generated">
            <a:extLst>
              <a:ext uri="{FF2B5EF4-FFF2-40B4-BE49-F238E27FC236}">
                <a16:creationId xmlns:a16="http://schemas.microsoft.com/office/drawing/2014/main" id="{A13E9E7A-7D97-FCE2-AD10-778DEA584AF0}"/>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2276271" y="2812040"/>
            <a:ext cx="606303" cy="662524"/>
          </a:xfrm>
          <a:prstGeom prst="rect">
            <a:avLst/>
          </a:prstGeom>
        </p:spPr>
      </p:pic>
      <p:pic>
        <p:nvPicPr>
          <p:cNvPr id="51" name="Picture 50" descr="Graphical user interface, application&#10;&#10;Description automatically generated">
            <a:extLst>
              <a:ext uri="{FF2B5EF4-FFF2-40B4-BE49-F238E27FC236}">
                <a16:creationId xmlns:a16="http://schemas.microsoft.com/office/drawing/2014/main" id="{AF9AF2D4-69F3-B084-D978-20C551BE6477}"/>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2295506" y="4247637"/>
            <a:ext cx="570275" cy="652093"/>
          </a:xfrm>
          <a:prstGeom prst="rect">
            <a:avLst/>
          </a:prstGeom>
        </p:spPr>
      </p:pic>
      <p:sp>
        <p:nvSpPr>
          <p:cNvPr id="52" name="Oval 51">
            <a:extLst>
              <a:ext uri="{FF2B5EF4-FFF2-40B4-BE49-F238E27FC236}">
                <a16:creationId xmlns:a16="http://schemas.microsoft.com/office/drawing/2014/main" id="{22723C94-2B30-7697-484E-5A284021F6D3}"/>
              </a:ext>
            </a:extLst>
          </p:cNvPr>
          <p:cNvSpPr/>
          <p:nvPr/>
        </p:nvSpPr>
        <p:spPr>
          <a:xfrm>
            <a:off x="3189704" y="2177630"/>
            <a:ext cx="496003" cy="514605"/>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10</a:t>
            </a:r>
          </a:p>
        </p:txBody>
      </p:sp>
      <p:sp>
        <p:nvSpPr>
          <p:cNvPr id="53" name="Oval 52">
            <a:extLst>
              <a:ext uri="{FF2B5EF4-FFF2-40B4-BE49-F238E27FC236}">
                <a16:creationId xmlns:a16="http://schemas.microsoft.com/office/drawing/2014/main" id="{B6FABA55-1DCA-585F-A477-B6762493067E}"/>
              </a:ext>
            </a:extLst>
          </p:cNvPr>
          <p:cNvSpPr/>
          <p:nvPr/>
        </p:nvSpPr>
        <p:spPr>
          <a:xfrm>
            <a:off x="3194142" y="2876078"/>
            <a:ext cx="496003" cy="514605"/>
          </a:xfrm>
          <a:prstGeom prst="ellipse">
            <a:avLst/>
          </a:prstGeom>
          <a:solidFill>
            <a:schemeClr val="accent2">
              <a:lumMod val="5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14</a:t>
            </a:r>
          </a:p>
        </p:txBody>
      </p:sp>
      <p:sp>
        <p:nvSpPr>
          <p:cNvPr id="54" name="Oval 53">
            <a:extLst>
              <a:ext uri="{FF2B5EF4-FFF2-40B4-BE49-F238E27FC236}">
                <a16:creationId xmlns:a16="http://schemas.microsoft.com/office/drawing/2014/main" id="{E61B5CD9-DE3C-363D-05F2-4626D718843D}"/>
              </a:ext>
            </a:extLst>
          </p:cNvPr>
          <p:cNvSpPr/>
          <p:nvPr/>
        </p:nvSpPr>
        <p:spPr>
          <a:xfrm>
            <a:off x="3194142" y="3574526"/>
            <a:ext cx="496003" cy="514605"/>
          </a:xfrm>
          <a:prstGeom prst="ellipse">
            <a:avLst/>
          </a:prstGeom>
          <a:solidFill>
            <a:schemeClr val="accent2">
              <a:lumMod val="5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12</a:t>
            </a:r>
          </a:p>
        </p:txBody>
      </p:sp>
      <p:sp>
        <p:nvSpPr>
          <p:cNvPr id="67" name="Oval 66">
            <a:extLst>
              <a:ext uri="{FF2B5EF4-FFF2-40B4-BE49-F238E27FC236}">
                <a16:creationId xmlns:a16="http://schemas.microsoft.com/office/drawing/2014/main" id="{BA31C2A4-2542-E1C8-332A-CDAC515F5881}"/>
              </a:ext>
            </a:extLst>
          </p:cNvPr>
          <p:cNvSpPr/>
          <p:nvPr/>
        </p:nvSpPr>
        <p:spPr>
          <a:xfrm>
            <a:off x="3194142" y="4272974"/>
            <a:ext cx="496003" cy="514605"/>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11</a:t>
            </a:r>
          </a:p>
        </p:txBody>
      </p:sp>
      <p:sp>
        <p:nvSpPr>
          <p:cNvPr id="68" name="Oval 67">
            <a:extLst>
              <a:ext uri="{FF2B5EF4-FFF2-40B4-BE49-F238E27FC236}">
                <a16:creationId xmlns:a16="http://schemas.microsoft.com/office/drawing/2014/main" id="{109503A4-E143-36C3-6C05-2F7D9D771905}"/>
              </a:ext>
            </a:extLst>
          </p:cNvPr>
          <p:cNvSpPr/>
          <p:nvPr/>
        </p:nvSpPr>
        <p:spPr>
          <a:xfrm>
            <a:off x="3194142" y="4971422"/>
            <a:ext cx="496003" cy="514605"/>
          </a:xfrm>
          <a:prstGeom prst="ellipse">
            <a:avLst/>
          </a:prstGeom>
          <a:solidFill>
            <a:schemeClr val="accent2">
              <a:lumMod val="5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12</a:t>
            </a:r>
          </a:p>
        </p:txBody>
      </p:sp>
      <p:sp>
        <p:nvSpPr>
          <p:cNvPr id="69" name="Oval 68">
            <a:extLst>
              <a:ext uri="{FF2B5EF4-FFF2-40B4-BE49-F238E27FC236}">
                <a16:creationId xmlns:a16="http://schemas.microsoft.com/office/drawing/2014/main" id="{0127C559-F0D4-B210-8544-CE3658181D5B}"/>
              </a:ext>
            </a:extLst>
          </p:cNvPr>
          <p:cNvSpPr/>
          <p:nvPr/>
        </p:nvSpPr>
        <p:spPr>
          <a:xfrm>
            <a:off x="3194656" y="5669871"/>
            <a:ext cx="496003" cy="514605"/>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11</a:t>
            </a:r>
          </a:p>
        </p:txBody>
      </p:sp>
    </p:spTree>
    <p:extLst>
      <p:ext uri="{BB962C8B-B14F-4D97-AF65-F5344CB8AC3E}">
        <p14:creationId xmlns:p14="http://schemas.microsoft.com/office/powerpoint/2010/main" val="6263243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93C6A-475B-C7DA-7A5F-F8EBC1FEDC2C}"/>
              </a:ext>
            </a:extLst>
          </p:cNvPr>
          <p:cNvSpPr>
            <a:spLocks noGrp="1"/>
          </p:cNvSpPr>
          <p:nvPr>
            <p:ph type="title"/>
          </p:nvPr>
        </p:nvSpPr>
        <p:spPr/>
        <p:txBody>
          <a:bodyPr>
            <a:normAutofit fontScale="90000"/>
          </a:bodyPr>
          <a:lstStyle/>
          <a:p>
            <a:r>
              <a:rPr lang="en-GB"/>
              <a:t>Want to know more?</a:t>
            </a:r>
            <a:br>
              <a:rPr lang="en-GB"/>
            </a:br>
            <a:r>
              <a:rPr lang="en-GB" sz="2400"/>
              <a:t>Click the tiles below to explore the detailed impacts from changes to apps, plug-ins, integrations</a:t>
            </a:r>
          </a:p>
        </p:txBody>
      </p:sp>
      <p:sp>
        <p:nvSpPr>
          <p:cNvPr id="4" name="Footer Placeholder 3">
            <a:extLst>
              <a:ext uri="{FF2B5EF4-FFF2-40B4-BE49-F238E27FC236}">
                <a16:creationId xmlns:a16="http://schemas.microsoft.com/office/drawing/2014/main" id="{78C5BF87-2A1C-60F8-9E31-BA72C6766B46}"/>
              </a:ext>
            </a:extLst>
          </p:cNvPr>
          <p:cNvSpPr>
            <a:spLocks noGrp="1"/>
          </p:cNvSpPr>
          <p:nvPr>
            <p:ph type="ftr" sz="quarter" idx="10"/>
          </p:nvPr>
        </p:nvSpPr>
        <p:spPr/>
        <p:txBody>
          <a:bodyPr/>
          <a:lstStyle/>
          <a:p>
            <a:r>
              <a:rPr lang="en-GB"/>
              <a:t>Presentation Title and Handling instruction</a:t>
            </a:r>
            <a:endParaRPr lang="en-GB" sz="1400"/>
          </a:p>
        </p:txBody>
      </p:sp>
      <p:sp>
        <p:nvSpPr>
          <p:cNvPr id="5" name="Slide Number Placeholder 4">
            <a:extLst>
              <a:ext uri="{FF2B5EF4-FFF2-40B4-BE49-F238E27FC236}">
                <a16:creationId xmlns:a16="http://schemas.microsoft.com/office/drawing/2014/main" id="{98E1CE3B-5512-F0E6-A754-60B4DA9FAC66}"/>
              </a:ext>
            </a:extLst>
          </p:cNvPr>
          <p:cNvSpPr>
            <a:spLocks noGrp="1"/>
          </p:cNvSpPr>
          <p:nvPr>
            <p:ph type="sldNum" sz="quarter" idx="11"/>
          </p:nvPr>
        </p:nvSpPr>
        <p:spPr/>
        <p:txBody>
          <a:bodyPr/>
          <a:lstStyle/>
          <a:p>
            <a:fld id="{344369E4-5DE7-46E5-874E-4FD437973785}" type="slidenum">
              <a:rPr lang="en-GB" smtClean="0"/>
              <a:pPr/>
              <a:t>34</a:t>
            </a:fld>
            <a:endParaRPr lang="en-GB" sz="1400"/>
          </a:p>
        </p:txBody>
      </p:sp>
      <p:pic>
        <p:nvPicPr>
          <p:cNvPr id="6" name="Picture 5">
            <a:extLst>
              <a:ext uri="{FF2B5EF4-FFF2-40B4-BE49-F238E27FC236}">
                <a16:creationId xmlns:a16="http://schemas.microsoft.com/office/drawing/2014/main" id="{74C1215D-A664-AAB1-C690-1FD0B2287279}"/>
              </a:ext>
            </a:extLst>
          </p:cNvPr>
          <p:cNvPicPr>
            <a:picLocks noChangeAspect="1"/>
          </p:cNvPicPr>
          <p:nvPr/>
        </p:nvPicPr>
        <p:blipFill>
          <a:blip r:embed="rId2"/>
          <a:stretch>
            <a:fillRect/>
          </a:stretch>
        </p:blipFill>
        <p:spPr>
          <a:xfrm>
            <a:off x="6185099" y="2560320"/>
            <a:ext cx="4406701" cy="2488351"/>
          </a:xfrm>
          <a:prstGeom prst="rect">
            <a:avLst/>
          </a:prstGeom>
        </p:spPr>
      </p:pic>
      <p:pic>
        <p:nvPicPr>
          <p:cNvPr id="9" name="Picture 8">
            <a:hlinkClick r:id="rId3"/>
            <a:extLst>
              <a:ext uri="{FF2B5EF4-FFF2-40B4-BE49-F238E27FC236}">
                <a16:creationId xmlns:a16="http://schemas.microsoft.com/office/drawing/2014/main" id="{A2C08689-88AC-5232-08B9-A89216D04027}"/>
              </a:ext>
            </a:extLst>
          </p:cNvPr>
          <p:cNvPicPr>
            <a:picLocks noChangeAspect="1"/>
          </p:cNvPicPr>
          <p:nvPr/>
        </p:nvPicPr>
        <p:blipFill>
          <a:blip r:embed="rId4"/>
          <a:stretch>
            <a:fillRect/>
          </a:stretch>
        </p:blipFill>
        <p:spPr>
          <a:xfrm>
            <a:off x="998970" y="2560321"/>
            <a:ext cx="4406701" cy="2554757"/>
          </a:xfrm>
          <a:prstGeom prst="rect">
            <a:avLst/>
          </a:prstGeom>
          <a:ln>
            <a:noFill/>
          </a:ln>
        </p:spPr>
      </p:pic>
    </p:spTree>
    <p:extLst>
      <p:ext uri="{BB962C8B-B14F-4D97-AF65-F5344CB8AC3E}">
        <p14:creationId xmlns:p14="http://schemas.microsoft.com/office/powerpoint/2010/main" val="33636338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39EEA-1875-6DB5-37C0-B0DA590F474F}"/>
              </a:ext>
            </a:extLst>
          </p:cNvPr>
          <p:cNvSpPr>
            <a:spLocks noGrp="1"/>
          </p:cNvSpPr>
          <p:nvPr>
            <p:ph type="ctrTitle"/>
          </p:nvPr>
        </p:nvSpPr>
        <p:spPr/>
        <p:txBody>
          <a:bodyPr/>
          <a:lstStyle/>
          <a:p>
            <a:r>
              <a:rPr lang="en-GB"/>
              <a:t>Support &amp; Readiness Resources</a:t>
            </a:r>
          </a:p>
        </p:txBody>
      </p:sp>
    </p:spTree>
    <p:extLst>
      <p:ext uri="{BB962C8B-B14F-4D97-AF65-F5344CB8AC3E}">
        <p14:creationId xmlns:p14="http://schemas.microsoft.com/office/powerpoint/2010/main" val="31179961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63B87-3862-6ADD-4A99-E1BD2DC94060}"/>
              </a:ext>
            </a:extLst>
          </p:cNvPr>
          <p:cNvSpPr>
            <a:spLocks noGrp="1"/>
          </p:cNvSpPr>
          <p:nvPr>
            <p:ph type="title"/>
          </p:nvPr>
        </p:nvSpPr>
        <p:spPr/>
        <p:txBody>
          <a:bodyPr>
            <a:normAutofit/>
          </a:bodyPr>
          <a:lstStyle/>
          <a:p>
            <a:r>
              <a:rPr lang="en-GB"/>
              <a:t>Building readiness to go-live</a:t>
            </a:r>
            <a:br>
              <a:rPr lang="en-GB"/>
            </a:br>
            <a:r>
              <a:rPr lang="en-GB" sz="2400"/>
              <a:t>Introduction to the support available</a:t>
            </a:r>
          </a:p>
        </p:txBody>
      </p:sp>
      <p:sp>
        <p:nvSpPr>
          <p:cNvPr id="5" name="Slide Number Placeholder 4">
            <a:extLst>
              <a:ext uri="{FF2B5EF4-FFF2-40B4-BE49-F238E27FC236}">
                <a16:creationId xmlns:a16="http://schemas.microsoft.com/office/drawing/2014/main" id="{D90E7675-21BB-16FF-F01F-4697A9868F4B}"/>
              </a:ext>
            </a:extLst>
          </p:cNvPr>
          <p:cNvSpPr>
            <a:spLocks noGrp="1"/>
          </p:cNvSpPr>
          <p:nvPr>
            <p:ph type="sldNum" sz="quarter" idx="11"/>
          </p:nvPr>
        </p:nvSpPr>
        <p:spPr/>
        <p:txBody>
          <a:bodyPr/>
          <a:lstStyle/>
          <a:p>
            <a:fld id="{344369E4-5DE7-46E5-874E-4FD437973785}" type="slidenum">
              <a:rPr lang="en-GB" smtClean="0"/>
              <a:pPr/>
              <a:t>36</a:t>
            </a:fld>
            <a:endParaRPr lang="en-GB" sz="1400"/>
          </a:p>
        </p:txBody>
      </p:sp>
      <p:sp>
        <p:nvSpPr>
          <p:cNvPr id="7" name="Rounded Rectangular Callout 6">
            <a:extLst>
              <a:ext uri="{FF2B5EF4-FFF2-40B4-BE49-F238E27FC236}">
                <a16:creationId xmlns:a16="http://schemas.microsoft.com/office/drawing/2014/main" id="{9B444F09-0421-D6AA-8E72-EC9CB0285501}"/>
              </a:ext>
            </a:extLst>
          </p:cNvPr>
          <p:cNvSpPr/>
          <p:nvPr/>
        </p:nvSpPr>
        <p:spPr>
          <a:xfrm>
            <a:off x="726961" y="1753644"/>
            <a:ext cx="5561105" cy="4146115"/>
          </a:xfrm>
          <a:prstGeom prst="wedgeRoundRectCallout">
            <a:avLst>
              <a:gd name="adj1" fmla="val 61450"/>
              <a:gd name="adj2" fmla="val 29064"/>
              <a:gd name="adj3" fmla="val 16667"/>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A504CB72-DAA4-A87A-61FB-D43A016ADCC8}"/>
              </a:ext>
            </a:extLst>
          </p:cNvPr>
          <p:cNvSpPr txBox="1"/>
          <p:nvPr/>
        </p:nvSpPr>
        <p:spPr>
          <a:xfrm>
            <a:off x="944922" y="1860286"/>
            <a:ext cx="5256058" cy="3585597"/>
          </a:xfrm>
          <a:prstGeom prst="rect">
            <a:avLst/>
          </a:prstGeom>
          <a:noFill/>
        </p:spPr>
        <p:txBody>
          <a:bodyPr wrap="square" rtlCol="0">
            <a:spAutoFit/>
          </a:bodyPr>
          <a:lstStyle/>
          <a:p>
            <a:pPr marL="0" indent="0">
              <a:spcBef>
                <a:spcPts val="600"/>
              </a:spcBef>
              <a:buNone/>
            </a:pPr>
            <a:endParaRPr lang="en-GB" sz="1400"/>
          </a:p>
          <a:p>
            <a:pPr marL="0" indent="0">
              <a:spcBef>
                <a:spcPts val="600"/>
              </a:spcBef>
              <a:buNone/>
            </a:pPr>
            <a:r>
              <a:rPr lang="en-GB" sz="1400" b="1"/>
              <a:t>We’re in this together!</a:t>
            </a:r>
          </a:p>
          <a:p>
            <a:pPr marL="0" indent="0">
              <a:spcBef>
                <a:spcPts val="600"/>
              </a:spcBef>
              <a:buNone/>
            </a:pPr>
            <a:endParaRPr lang="en-GB" sz="1400"/>
          </a:p>
          <a:p>
            <a:pPr marL="0" indent="0">
              <a:spcBef>
                <a:spcPts val="600"/>
              </a:spcBef>
              <a:buNone/>
            </a:pPr>
            <a:r>
              <a:rPr lang="en-GB" sz="1400"/>
              <a:t>Over the coming weeks, we’ll be working with you to give you all the information, guidance and support you need to feel confident before we move to Cloud.</a:t>
            </a:r>
          </a:p>
          <a:p>
            <a:pPr marL="0" indent="0">
              <a:spcBef>
                <a:spcPts val="600"/>
              </a:spcBef>
              <a:buNone/>
            </a:pPr>
            <a:endParaRPr lang="en-GB" sz="1400"/>
          </a:p>
          <a:p>
            <a:pPr marL="0" indent="0">
              <a:spcBef>
                <a:spcPts val="600"/>
              </a:spcBef>
              <a:buNone/>
            </a:pPr>
            <a:r>
              <a:rPr lang="en-GB" sz="1400" b="1"/>
              <a:t>What we ask of you:</a:t>
            </a:r>
          </a:p>
          <a:p>
            <a:pPr marL="0" indent="0">
              <a:spcBef>
                <a:spcPts val="600"/>
              </a:spcBef>
              <a:buNone/>
            </a:pPr>
            <a:r>
              <a:rPr lang="en-GB" sz="1400" b="1">
                <a:solidFill>
                  <a:srgbClr val="7030A0"/>
                </a:solidFill>
              </a:rPr>
              <a:t>Engage:</a:t>
            </a:r>
            <a:r>
              <a:rPr lang="en-GB" sz="1400"/>
              <a:t> read communications and the materials provided</a:t>
            </a:r>
          </a:p>
          <a:p>
            <a:pPr marL="0" indent="0">
              <a:spcBef>
                <a:spcPts val="600"/>
              </a:spcBef>
              <a:buNone/>
            </a:pPr>
            <a:r>
              <a:rPr lang="en-GB" sz="1400" b="1">
                <a:solidFill>
                  <a:srgbClr val="7030A0"/>
                </a:solidFill>
              </a:rPr>
              <a:t>Feed back: </a:t>
            </a:r>
            <a:r>
              <a:rPr lang="en-GB" sz="1400"/>
              <a:t>let us know how we’re doing via the Pulse Check surveys or just drop us a line</a:t>
            </a:r>
          </a:p>
          <a:p>
            <a:pPr marL="0" indent="0">
              <a:spcBef>
                <a:spcPts val="600"/>
              </a:spcBef>
              <a:buNone/>
            </a:pPr>
            <a:r>
              <a:rPr lang="en-GB" sz="1400" b="1">
                <a:solidFill>
                  <a:srgbClr val="7030A0"/>
                </a:solidFill>
              </a:rPr>
              <a:t>Get involved: </a:t>
            </a:r>
            <a:r>
              <a:rPr lang="en-GB" sz="1400"/>
              <a:t>in UAT, the User Community and in training</a:t>
            </a:r>
          </a:p>
          <a:p>
            <a:pPr marL="0" indent="0">
              <a:spcBef>
                <a:spcPts val="600"/>
              </a:spcBef>
              <a:buNone/>
            </a:pPr>
            <a:r>
              <a:rPr lang="en-GB" sz="1400" b="1">
                <a:solidFill>
                  <a:srgbClr val="7030A0"/>
                </a:solidFill>
              </a:rPr>
              <a:t>Ask questions:</a:t>
            </a:r>
            <a:r>
              <a:rPr lang="en-GB" sz="1400"/>
              <a:t> if you’re concerned or not sure about something</a:t>
            </a:r>
          </a:p>
        </p:txBody>
      </p:sp>
      <p:sp>
        <p:nvSpPr>
          <p:cNvPr id="3" name="Footer Placeholder 2">
            <a:extLst>
              <a:ext uri="{FF2B5EF4-FFF2-40B4-BE49-F238E27FC236}">
                <a16:creationId xmlns:a16="http://schemas.microsoft.com/office/drawing/2014/main" id="{F2314B99-1919-7B5A-01A4-F9D1EBFA841C}"/>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pic>
        <p:nvPicPr>
          <p:cNvPr id="6" name="Picture 5" descr="Graphical user interface, application&#10;&#10;Description automatically generated">
            <a:extLst>
              <a:ext uri="{FF2B5EF4-FFF2-40B4-BE49-F238E27FC236}">
                <a16:creationId xmlns:a16="http://schemas.microsoft.com/office/drawing/2014/main" id="{D0BB2451-C94B-5C32-352D-B0C5F92B8D7A}"/>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1286"/>
          <a:stretch/>
        </p:blipFill>
        <p:spPr>
          <a:xfrm>
            <a:off x="7109079" y="2690949"/>
            <a:ext cx="3484389" cy="3574257"/>
          </a:xfrm>
          <a:prstGeom prst="rect">
            <a:avLst/>
          </a:prstGeom>
        </p:spPr>
      </p:pic>
    </p:spTree>
    <p:extLst>
      <p:ext uri="{BB962C8B-B14F-4D97-AF65-F5344CB8AC3E}">
        <p14:creationId xmlns:p14="http://schemas.microsoft.com/office/powerpoint/2010/main" val="28520278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Support and guidance</a:t>
            </a:r>
            <a:br>
              <a:rPr lang="en-GB"/>
            </a:br>
            <a:r>
              <a:rPr lang="en-GB" sz="2400"/>
              <a:t>Click the tiles for more information</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37</a:t>
            </a:fld>
            <a:endParaRPr lang="en-GB" sz="1400"/>
          </a:p>
        </p:txBody>
      </p:sp>
      <p:sp>
        <p:nvSpPr>
          <p:cNvPr id="15" name="Footer Placeholder 2">
            <a:extLst>
              <a:ext uri="{FF2B5EF4-FFF2-40B4-BE49-F238E27FC236}">
                <a16:creationId xmlns:a16="http://schemas.microsoft.com/office/drawing/2014/main" id="{469706DB-1392-6A7F-55AD-FA065FE60648}"/>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pic>
        <p:nvPicPr>
          <p:cNvPr id="3" name="Picture 2">
            <a:hlinkClick r:id="rId2"/>
            <a:extLst>
              <a:ext uri="{FF2B5EF4-FFF2-40B4-BE49-F238E27FC236}">
                <a16:creationId xmlns:a16="http://schemas.microsoft.com/office/drawing/2014/main" id="{F9B91A25-020C-A87B-0533-4A2C24451371}"/>
              </a:ext>
            </a:extLst>
          </p:cNvPr>
          <p:cNvPicPr>
            <a:picLocks noChangeAspect="1"/>
          </p:cNvPicPr>
          <p:nvPr/>
        </p:nvPicPr>
        <p:blipFill>
          <a:blip r:embed="rId3"/>
          <a:stretch>
            <a:fillRect/>
          </a:stretch>
        </p:blipFill>
        <p:spPr>
          <a:xfrm>
            <a:off x="679979" y="2316344"/>
            <a:ext cx="2835457" cy="1643838"/>
          </a:xfrm>
          <a:prstGeom prst="rect">
            <a:avLst/>
          </a:prstGeom>
          <a:ln>
            <a:solidFill>
              <a:srgbClr val="7030A0"/>
            </a:solidFill>
          </a:ln>
        </p:spPr>
      </p:pic>
      <p:sp>
        <p:nvSpPr>
          <p:cNvPr id="12" name="TextBox 11">
            <a:extLst>
              <a:ext uri="{FF2B5EF4-FFF2-40B4-BE49-F238E27FC236}">
                <a16:creationId xmlns:a16="http://schemas.microsoft.com/office/drawing/2014/main" id="{0333D5B5-AC0D-0278-C17D-3C6483F4960C}"/>
              </a:ext>
            </a:extLst>
          </p:cNvPr>
          <p:cNvSpPr txBox="1"/>
          <p:nvPr/>
        </p:nvSpPr>
        <p:spPr>
          <a:xfrm>
            <a:off x="679979" y="1812640"/>
            <a:ext cx="2835456" cy="523220"/>
          </a:xfrm>
          <a:prstGeom prst="rect">
            <a:avLst/>
          </a:prstGeom>
          <a:noFill/>
        </p:spPr>
        <p:txBody>
          <a:bodyPr wrap="square" rtlCol="0">
            <a:spAutoFit/>
          </a:bodyPr>
          <a:lstStyle/>
          <a:p>
            <a:pPr algn="ctr"/>
            <a:r>
              <a:rPr lang="en-GB" sz="1400" b="1"/>
              <a:t>Comms Hub</a:t>
            </a:r>
          </a:p>
          <a:p>
            <a:pPr algn="ctr"/>
            <a:r>
              <a:rPr lang="en-GB" sz="1400" b="1"/>
              <a:t>(Confluence)</a:t>
            </a:r>
          </a:p>
        </p:txBody>
      </p:sp>
      <p:sp>
        <p:nvSpPr>
          <p:cNvPr id="13" name="TextBox 12">
            <a:extLst>
              <a:ext uri="{FF2B5EF4-FFF2-40B4-BE49-F238E27FC236}">
                <a16:creationId xmlns:a16="http://schemas.microsoft.com/office/drawing/2014/main" id="{2FC5C79B-CF76-21CE-D509-4B5DE595FD5F}"/>
              </a:ext>
            </a:extLst>
          </p:cNvPr>
          <p:cNvSpPr txBox="1"/>
          <p:nvPr/>
        </p:nvSpPr>
        <p:spPr>
          <a:xfrm>
            <a:off x="679979" y="4119264"/>
            <a:ext cx="2835456" cy="523220"/>
          </a:xfrm>
          <a:prstGeom prst="rect">
            <a:avLst/>
          </a:prstGeom>
          <a:noFill/>
        </p:spPr>
        <p:txBody>
          <a:bodyPr wrap="square" rtlCol="0">
            <a:spAutoFit/>
          </a:bodyPr>
          <a:lstStyle/>
          <a:p>
            <a:pPr algn="ctr"/>
            <a:r>
              <a:rPr lang="en-GB" sz="1400" b="1"/>
              <a:t>User Community Channel (UKHSA &amp; DHSC)</a:t>
            </a:r>
          </a:p>
        </p:txBody>
      </p:sp>
      <p:pic>
        <p:nvPicPr>
          <p:cNvPr id="14" name="Picture 13">
            <a:extLst>
              <a:ext uri="{FF2B5EF4-FFF2-40B4-BE49-F238E27FC236}">
                <a16:creationId xmlns:a16="http://schemas.microsoft.com/office/drawing/2014/main" id="{D0E6124F-3C3A-33E3-665F-95D4D2E0C72C}"/>
              </a:ext>
            </a:extLst>
          </p:cNvPr>
          <p:cNvPicPr>
            <a:picLocks noChangeAspect="1"/>
          </p:cNvPicPr>
          <p:nvPr/>
        </p:nvPicPr>
        <p:blipFill>
          <a:blip r:embed="rId4"/>
          <a:stretch>
            <a:fillRect/>
          </a:stretch>
        </p:blipFill>
        <p:spPr>
          <a:xfrm>
            <a:off x="4631061" y="2288211"/>
            <a:ext cx="2835457" cy="1595769"/>
          </a:xfrm>
          <a:prstGeom prst="rect">
            <a:avLst/>
          </a:prstGeom>
          <a:ln>
            <a:solidFill>
              <a:srgbClr val="7030A0"/>
            </a:solidFill>
          </a:ln>
        </p:spPr>
      </p:pic>
      <p:sp>
        <p:nvSpPr>
          <p:cNvPr id="16" name="TextBox 15">
            <a:extLst>
              <a:ext uri="{FF2B5EF4-FFF2-40B4-BE49-F238E27FC236}">
                <a16:creationId xmlns:a16="http://schemas.microsoft.com/office/drawing/2014/main" id="{AD651058-4ED5-739E-7B84-9EB8C3151F26}"/>
              </a:ext>
            </a:extLst>
          </p:cNvPr>
          <p:cNvSpPr txBox="1"/>
          <p:nvPr/>
        </p:nvSpPr>
        <p:spPr>
          <a:xfrm>
            <a:off x="4631059" y="1930508"/>
            <a:ext cx="2835457" cy="307777"/>
          </a:xfrm>
          <a:prstGeom prst="rect">
            <a:avLst/>
          </a:prstGeom>
          <a:noFill/>
        </p:spPr>
        <p:txBody>
          <a:bodyPr wrap="square" rtlCol="0">
            <a:spAutoFit/>
          </a:bodyPr>
          <a:lstStyle/>
          <a:p>
            <a:pPr algn="ctr"/>
            <a:r>
              <a:rPr lang="en-GB" sz="1400" b="1"/>
              <a:t>Engagement Toolkit</a:t>
            </a:r>
          </a:p>
        </p:txBody>
      </p:sp>
      <p:sp>
        <p:nvSpPr>
          <p:cNvPr id="17" name="Rectangle 16">
            <a:extLst>
              <a:ext uri="{FF2B5EF4-FFF2-40B4-BE49-F238E27FC236}">
                <a16:creationId xmlns:a16="http://schemas.microsoft.com/office/drawing/2014/main" id="{C2CC0E6D-6A1F-8B24-6226-B50815C58866}"/>
              </a:ext>
            </a:extLst>
          </p:cNvPr>
          <p:cNvSpPr/>
          <p:nvPr/>
        </p:nvSpPr>
        <p:spPr>
          <a:xfrm>
            <a:off x="8557387" y="4588551"/>
            <a:ext cx="2835456" cy="15963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C5D44C6-093C-D309-7A66-F6EB808E3F80}"/>
              </a:ext>
            </a:extLst>
          </p:cNvPr>
          <p:cNvSpPr/>
          <p:nvPr/>
        </p:nvSpPr>
        <p:spPr>
          <a:xfrm>
            <a:off x="8557387" y="2287624"/>
            <a:ext cx="2835456" cy="15963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4" name="Graphic 23" descr="Medical with solid fill">
            <a:hlinkClick r:id="rId5"/>
            <a:extLst>
              <a:ext uri="{FF2B5EF4-FFF2-40B4-BE49-F238E27FC236}">
                <a16:creationId xmlns:a16="http://schemas.microsoft.com/office/drawing/2014/main" id="{132FFC36-5501-4AE4-3D79-4A9D79B0747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330721" y="4742335"/>
            <a:ext cx="1288788" cy="1288788"/>
          </a:xfrm>
          <a:prstGeom prst="rect">
            <a:avLst/>
          </a:prstGeom>
        </p:spPr>
      </p:pic>
      <p:sp>
        <p:nvSpPr>
          <p:cNvPr id="25" name="TextBox 24">
            <a:extLst>
              <a:ext uri="{FF2B5EF4-FFF2-40B4-BE49-F238E27FC236}">
                <a16:creationId xmlns:a16="http://schemas.microsoft.com/office/drawing/2014/main" id="{6BBD713A-594A-8DFE-118B-E676BE2D9B14}"/>
              </a:ext>
            </a:extLst>
          </p:cNvPr>
          <p:cNvSpPr txBox="1"/>
          <p:nvPr/>
        </p:nvSpPr>
        <p:spPr>
          <a:xfrm>
            <a:off x="8557387" y="4119264"/>
            <a:ext cx="2835456" cy="523220"/>
          </a:xfrm>
          <a:prstGeom prst="rect">
            <a:avLst/>
          </a:prstGeom>
          <a:noFill/>
        </p:spPr>
        <p:txBody>
          <a:bodyPr wrap="square" rtlCol="0">
            <a:spAutoFit/>
          </a:bodyPr>
          <a:lstStyle/>
          <a:p>
            <a:pPr algn="ctr"/>
            <a:r>
              <a:rPr lang="en-GB" sz="1400" b="1"/>
              <a:t>Drop-In Sessions </a:t>
            </a:r>
          </a:p>
          <a:p>
            <a:pPr algn="ctr"/>
            <a:r>
              <a:rPr lang="en-GB" sz="1400" b="1"/>
              <a:t>(Thursdays at 12:00)</a:t>
            </a:r>
          </a:p>
        </p:txBody>
      </p:sp>
      <p:pic>
        <p:nvPicPr>
          <p:cNvPr id="27" name="Graphic 26" descr="Remote learning language with solid fill">
            <a:extLst>
              <a:ext uri="{FF2B5EF4-FFF2-40B4-BE49-F238E27FC236}">
                <a16:creationId xmlns:a16="http://schemas.microsoft.com/office/drawing/2014/main" id="{7018B630-D0AA-0EF9-EE79-F711D6A743F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335553" y="2446242"/>
            <a:ext cx="1279119" cy="1279119"/>
          </a:xfrm>
          <a:prstGeom prst="rect">
            <a:avLst/>
          </a:prstGeom>
        </p:spPr>
      </p:pic>
      <p:sp>
        <p:nvSpPr>
          <p:cNvPr id="28" name="TextBox 27">
            <a:extLst>
              <a:ext uri="{FF2B5EF4-FFF2-40B4-BE49-F238E27FC236}">
                <a16:creationId xmlns:a16="http://schemas.microsoft.com/office/drawing/2014/main" id="{1937A383-EF3F-8188-FB41-A909236013A3}"/>
              </a:ext>
            </a:extLst>
          </p:cNvPr>
          <p:cNvSpPr txBox="1"/>
          <p:nvPr/>
        </p:nvSpPr>
        <p:spPr>
          <a:xfrm>
            <a:off x="8582140" y="1866931"/>
            <a:ext cx="2810703" cy="307777"/>
          </a:xfrm>
          <a:prstGeom prst="rect">
            <a:avLst/>
          </a:prstGeom>
          <a:noFill/>
        </p:spPr>
        <p:txBody>
          <a:bodyPr wrap="square" rtlCol="0">
            <a:spAutoFit/>
          </a:bodyPr>
          <a:lstStyle/>
          <a:p>
            <a:pPr algn="ctr"/>
            <a:r>
              <a:rPr lang="en-GB" sz="1400" b="1"/>
              <a:t>Training Hub</a:t>
            </a:r>
          </a:p>
        </p:txBody>
      </p:sp>
      <p:sp>
        <p:nvSpPr>
          <p:cNvPr id="5" name="Rectangle 4">
            <a:extLst>
              <a:ext uri="{FF2B5EF4-FFF2-40B4-BE49-F238E27FC236}">
                <a16:creationId xmlns:a16="http://schemas.microsoft.com/office/drawing/2014/main" id="{244E78B1-7BD2-D890-2EF0-5269BB87FA4A}"/>
              </a:ext>
            </a:extLst>
          </p:cNvPr>
          <p:cNvSpPr/>
          <p:nvPr/>
        </p:nvSpPr>
        <p:spPr>
          <a:xfrm>
            <a:off x="4631060" y="4588551"/>
            <a:ext cx="2835456" cy="15963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0" i="0" err="1">
                <a:solidFill>
                  <a:srgbClr val="1D1C1D"/>
                </a:solidFill>
                <a:effectLst/>
                <a:latin typeface="Slack-Lato"/>
              </a:rPr>
              <a:t>atlassian</a:t>
            </a:r>
            <a:endParaRPr lang="en-GB"/>
          </a:p>
        </p:txBody>
      </p:sp>
      <p:sp>
        <p:nvSpPr>
          <p:cNvPr id="6" name="Rectangle 5">
            <a:extLst>
              <a:ext uri="{FF2B5EF4-FFF2-40B4-BE49-F238E27FC236}">
                <a16:creationId xmlns:a16="http://schemas.microsoft.com/office/drawing/2014/main" id="{BE4D9B57-74F6-21A5-DA62-646485B18E65}"/>
              </a:ext>
            </a:extLst>
          </p:cNvPr>
          <p:cNvSpPr/>
          <p:nvPr/>
        </p:nvSpPr>
        <p:spPr>
          <a:xfrm>
            <a:off x="679979" y="4588551"/>
            <a:ext cx="2835456" cy="15963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descr="Microsoft Teams Logo, symbol, meaning, history, PNG, brand">
            <a:hlinkClick r:id="rId10"/>
            <a:extLst>
              <a:ext uri="{FF2B5EF4-FFF2-40B4-BE49-F238E27FC236}">
                <a16:creationId xmlns:a16="http://schemas.microsoft.com/office/drawing/2014/main" id="{6C42E2A1-1598-886E-4058-4213D368F71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13518" y="4664372"/>
            <a:ext cx="2568378" cy="144471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lack sparks further outrage with tweak to new logo | Creative Bloq">
            <a:extLst>
              <a:ext uri="{FF2B5EF4-FFF2-40B4-BE49-F238E27FC236}">
                <a16:creationId xmlns:a16="http://schemas.microsoft.com/office/drawing/2014/main" id="{DD0C7573-7637-7E2E-F684-0D111C576D31}"/>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37393" y="4830723"/>
            <a:ext cx="2099133" cy="110594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EAC4A5E-A01C-78BD-A2AB-4C51967069FF}"/>
              </a:ext>
            </a:extLst>
          </p:cNvPr>
          <p:cNvSpPr txBox="1"/>
          <p:nvPr/>
        </p:nvSpPr>
        <p:spPr>
          <a:xfrm>
            <a:off x="4631060" y="4119264"/>
            <a:ext cx="2835456" cy="523220"/>
          </a:xfrm>
          <a:prstGeom prst="rect">
            <a:avLst/>
          </a:prstGeom>
          <a:noFill/>
        </p:spPr>
        <p:txBody>
          <a:bodyPr wrap="square" rtlCol="0">
            <a:spAutoFit/>
          </a:bodyPr>
          <a:lstStyle/>
          <a:p>
            <a:pPr algn="ctr"/>
            <a:r>
              <a:rPr lang="en-GB" sz="1400" b="1"/>
              <a:t>User Community Channel (T&amp;T)</a:t>
            </a:r>
          </a:p>
        </p:txBody>
      </p:sp>
      <p:sp>
        <p:nvSpPr>
          <p:cNvPr id="8" name="TextBox 7">
            <a:extLst>
              <a:ext uri="{FF2B5EF4-FFF2-40B4-BE49-F238E27FC236}">
                <a16:creationId xmlns:a16="http://schemas.microsoft.com/office/drawing/2014/main" id="{BDD142D0-05DF-CE2B-FAA0-FE9289371DBA}"/>
              </a:ext>
            </a:extLst>
          </p:cNvPr>
          <p:cNvSpPr txBox="1"/>
          <p:nvPr/>
        </p:nvSpPr>
        <p:spPr>
          <a:xfrm rot="20195061">
            <a:off x="8726924" y="2843370"/>
            <a:ext cx="2418292" cy="380550"/>
          </a:xfrm>
          <a:prstGeom prst="rect">
            <a:avLst/>
          </a:prstGeom>
          <a:solidFill>
            <a:schemeClr val="bg1"/>
          </a:solidFill>
          <a:ln>
            <a:solidFill>
              <a:srgbClr val="7030A0"/>
            </a:solidFill>
          </a:ln>
        </p:spPr>
        <p:txBody>
          <a:bodyPr wrap="square" rtlCol="0">
            <a:spAutoFit/>
          </a:bodyPr>
          <a:lstStyle/>
          <a:p>
            <a:pPr algn="ctr"/>
            <a:r>
              <a:rPr lang="en-GB" b="1">
                <a:solidFill>
                  <a:srgbClr val="7030A0"/>
                </a:solidFill>
              </a:rPr>
              <a:t>COMING SOON</a:t>
            </a:r>
          </a:p>
        </p:txBody>
      </p:sp>
    </p:spTree>
    <p:extLst>
      <p:ext uri="{BB962C8B-B14F-4D97-AF65-F5344CB8AC3E}">
        <p14:creationId xmlns:p14="http://schemas.microsoft.com/office/powerpoint/2010/main" val="8966977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10573-83FD-D32A-9B43-FF8839FCD380}"/>
              </a:ext>
            </a:extLst>
          </p:cNvPr>
          <p:cNvSpPr>
            <a:spLocks noGrp="1"/>
          </p:cNvSpPr>
          <p:nvPr>
            <p:ph type="title"/>
          </p:nvPr>
        </p:nvSpPr>
        <p:spPr/>
        <p:txBody>
          <a:bodyPr>
            <a:normAutofit/>
          </a:bodyPr>
          <a:lstStyle/>
          <a:p>
            <a:r>
              <a:rPr lang="en-GB"/>
              <a:t>User Acceptance Testing</a:t>
            </a:r>
            <a:br>
              <a:rPr lang="en-GB"/>
            </a:br>
            <a:r>
              <a:rPr lang="en-GB" sz="2400"/>
              <a:t>The role of UAT in successful technology change</a:t>
            </a:r>
          </a:p>
        </p:txBody>
      </p:sp>
      <p:sp>
        <p:nvSpPr>
          <p:cNvPr id="3" name="Footer Placeholder 2">
            <a:extLst>
              <a:ext uri="{FF2B5EF4-FFF2-40B4-BE49-F238E27FC236}">
                <a16:creationId xmlns:a16="http://schemas.microsoft.com/office/drawing/2014/main" id="{BEAFAEE8-AB7E-2962-B256-1E0D8837B5B5}"/>
              </a:ext>
            </a:extLst>
          </p:cNvPr>
          <p:cNvSpPr>
            <a:spLocks noGrp="1"/>
          </p:cNvSpPr>
          <p:nvPr>
            <p:ph type="ftr" sz="quarter" idx="10"/>
          </p:nvPr>
        </p:nvSpPr>
        <p:spPr/>
        <p:txBody>
          <a:bodyPr/>
          <a:lstStyle/>
          <a:p>
            <a:r>
              <a:rPr lang="en-GB"/>
              <a:t>Atlassian Consolidation: Engagement Toolkit</a:t>
            </a:r>
            <a:endParaRPr lang="en-GB" sz="1400"/>
          </a:p>
        </p:txBody>
      </p:sp>
      <p:sp>
        <p:nvSpPr>
          <p:cNvPr id="4" name="Slide Number Placeholder 3">
            <a:extLst>
              <a:ext uri="{FF2B5EF4-FFF2-40B4-BE49-F238E27FC236}">
                <a16:creationId xmlns:a16="http://schemas.microsoft.com/office/drawing/2014/main" id="{3D86D35C-3A32-C8A7-1680-1E056E92431E}"/>
              </a:ext>
            </a:extLst>
          </p:cNvPr>
          <p:cNvSpPr>
            <a:spLocks noGrp="1"/>
          </p:cNvSpPr>
          <p:nvPr>
            <p:ph type="sldNum" sz="quarter" idx="11"/>
          </p:nvPr>
        </p:nvSpPr>
        <p:spPr/>
        <p:txBody>
          <a:bodyPr/>
          <a:lstStyle/>
          <a:p>
            <a:fld id="{344369E4-5DE7-46E5-874E-4FD437973785}" type="slidenum">
              <a:rPr lang="en-GB" smtClean="0"/>
              <a:pPr/>
              <a:t>38</a:t>
            </a:fld>
            <a:endParaRPr lang="en-GB" sz="1400"/>
          </a:p>
        </p:txBody>
      </p:sp>
      <p:sp>
        <p:nvSpPr>
          <p:cNvPr id="5" name="TextBox 4">
            <a:extLst>
              <a:ext uri="{FF2B5EF4-FFF2-40B4-BE49-F238E27FC236}">
                <a16:creationId xmlns:a16="http://schemas.microsoft.com/office/drawing/2014/main" id="{65D0D531-A95E-8B1A-E24C-E4FD98E92594}"/>
              </a:ext>
            </a:extLst>
          </p:cNvPr>
          <p:cNvSpPr txBox="1"/>
          <p:nvPr/>
        </p:nvSpPr>
        <p:spPr>
          <a:xfrm>
            <a:off x="726961" y="2377025"/>
            <a:ext cx="7020299" cy="2000548"/>
          </a:xfrm>
          <a:prstGeom prst="rect">
            <a:avLst/>
          </a:prstGeom>
          <a:noFill/>
        </p:spPr>
        <p:txBody>
          <a:bodyPr wrap="square" rtlCol="0">
            <a:spAutoFit/>
          </a:bodyPr>
          <a:lstStyle/>
          <a:p>
            <a:r>
              <a:rPr lang="en-GB" b="1"/>
              <a:t>One of the best ways to safeguard against disruption with any form of technology change is User Acceptance Testing (UAT)</a:t>
            </a:r>
          </a:p>
          <a:p>
            <a:endParaRPr lang="en-GB"/>
          </a:p>
          <a:p>
            <a:r>
              <a:rPr lang="en-GB" sz="1400"/>
              <a:t>If you use Jira or Confluence in any business critical process, reporting-centric or weird and wonderful way, we want to hear from you.</a:t>
            </a:r>
          </a:p>
          <a:p>
            <a:endParaRPr lang="en-GB" sz="1400"/>
          </a:p>
          <a:p>
            <a:r>
              <a:rPr lang="en-GB" sz="1400"/>
              <a:t>Please let us know your specific use cases and volunteer a small amount of time to help us test it will work as required in Cloud.</a:t>
            </a:r>
          </a:p>
        </p:txBody>
      </p:sp>
      <p:pic>
        <p:nvPicPr>
          <p:cNvPr id="6" name="Picture 5" descr="Graphical user interface, application&#10;&#10;Description automatically generated">
            <a:extLst>
              <a:ext uri="{FF2B5EF4-FFF2-40B4-BE49-F238E27FC236}">
                <a16:creationId xmlns:a16="http://schemas.microsoft.com/office/drawing/2014/main" id="{51B3E143-C3A5-50FB-C669-B8019D4A24C5}"/>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5418" r="61939" b="57264"/>
          <a:stretch/>
        </p:blipFill>
        <p:spPr>
          <a:xfrm>
            <a:off x="6713652" y="4784281"/>
            <a:ext cx="1532251" cy="1588540"/>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AAD35DD3-5232-C68C-68F4-57E55E33F4BA}"/>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2877"/>
          <a:stretch/>
        </p:blipFill>
        <p:spPr>
          <a:xfrm>
            <a:off x="718200" y="4601379"/>
            <a:ext cx="1874214" cy="1771442"/>
          </a:xfrm>
          <a:prstGeom prst="rect">
            <a:avLst/>
          </a:prstGeom>
        </p:spPr>
      </p:pic>
      <p:pic>
        <p:nvPicPr>
          <p:cNvPr id="8" name="Picture 7" descr="Graphical user interface, application&#10;&#10;Description automatically generated">
            <a:extLst>
              <a:ext uri="{FF2B5EF4-FFF2-40B4-BE49-F238E27FC236}">
                <a16:creationId xmlns:a16="http://schemas.microsoft.com/office/drawing/2014/main" id="{E4DB4A96-6924-BA4F-3698-B0087EEA4CED}"/>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9574"/>
          <a:stretch/>
        </p:blipFill>
        <p:spPr>
          <a:xfrm>
            <a:off x="5287615" y="4799635"/>
            <a:ext cx="1532250" cy="1573186"/>
          </a:xfrm>
          <a:prstGeom prst="rect">
            <a:avLst/>
          </a:prstGeom>
        </p:spPr>
      </p:pic>
      <p:pic>
        <p:nvPicPr>
          <p:cNvPr id="9" name="Picture 8" descr="Graphical user interface, application&#10;&#10;Description automatically generated">
            <a:extLst>
              <a:ext uri="{FF2B5EF4-FFF2-40B4-BE49-F238E27FC236}">
                <a16:creationId xmlns:a16="http://schemas.microsoft.com/office/drawing/2014/main" id="{5CBA5FEC-2D77-EFF6-ECDE-1CA22260A9F1}"/>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t="-1" r="41891" b="83383"/>
          <a:stretch/>
        </p:blipFill>
        <p:spPr>
          <a:xfrm>
            <a:off x="3755364" y="4723469"/>
            <a:ext cx="1532251" cy="1649352"/>
          </a:xfrm>
          <a:prstGeom prst="rect">
            <a:avLst/>
          </a:prstGeom>
        </p:spPr>
      </p:pic>
      <p:pic>
        <p:nvPicPr>
          <p:cNvPr id="10" name="Picture 9" descr="Graphical user interface, application&#10;&#10;Description automatically generated">
            <a:extLst>
              <a:ext uri="{FF2B5EF4-FFF2-40B4-BE49-F238E27FC236}">
                <a16:creationId xmlns:a16="http://schemas.microsoft.com/office/drawing/2014/main" id="{0F22F628-F908-5C9B-93A9-85FE52AA7936}"/>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8145848" y="4784281"/>
            <a:ext cx="1453738" cy="1588540"/>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25943F46-6D81-A34E-E6AA-F31837D290B0}"/>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2487678" y="4817296"/>
            <a:ext cx="1389226" cy="1588540"/>
          </a:xfrm>
          <a:prstGeom prst="rect">
            <a:avLst/>
          </a:prstGeom>
        </p:spPr>
      </p:pic>
      <p:sp>
        <p:nvSpPr>
          <p:cNvPr id="12" name="Oval 11">
            <a:hlinkClick r:id="rId3"/>
            <a:extLst>
              <a:ext uri="{FF2B5EF4-FFF2-40B4-BE49-F238E27FC236}">
                <a16:creationId xmlns:a16="http://schemas.microsoft.com/office/drawing/2014/main" id="{C6856C72-6FEE-14D4-4565-A20D646DFC00}"/>
              </a:ext>
            </a:extLst>
          </p:cNvPr>
          <p:cNvSpPr/>
          <p:nvPr/>
        </p:nvSpPr>
        <p:spPr>
          <a:xfrm>
            <a:off x="8245903" y="2256621"/>
            <a:ext cx="2361137" cy="2241356"/>
          </a:xfrm>
          <a:prstGeom prst="ellipse">
            <a:avLst/>
          </a:prstGeom>
          <a:solidFill>
            <a:srgbClr val="7030A0"/>
          </a:solidFill>
          <a:ln>
            <a:solidFill>
              <a:schemeClr val="bg1">
                <a:lumMod val="65000"/>
              </a:schemeClr>
            </a:solidFill>
          </a:ln>
          <a:effectLst>
            <a:glow rad="1397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a:solidFill>
                  <a:schemeClr val="bg1"/>
                </a:solidFill>
              </a:rPr>
              <a:t>Sign up here!</a:t>
            </a:r>
          </a:p>
        </p:txBody>
      </p:sp>
    </p:spTree>
    <p:extLst>
      <p:ext uri="{BB962C8B-B14F-4D97-AF65-F5344CB8AC3E}">
        <p14:creationId xmlns:p14="http://schemas.microsoft.com/office/powerpoint/2010/main" val="27057229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10573-83FD-D32A-9B43-FF8839FCD380}"/>
              </a:ext>
            </a:extLst>
          </p:cNvPr>
          <p:cNvSpPr>
            <a:spLocks noGrp="1"/>
          </p:cNvSpPr>
          <p:nvPr>
            <p:ph type="title"/>
          </p:nvPr>
        </p:nvSpPr>
        <p:spPr/>
        <p:txBody>
          <a:bodyPr>
            <a:normAutofit/>
          </a:bodyPr>
          <a:lstStyle/>
          <a:p>
            <a:r>
              <a:rPr lang="en-GB"/>
              <a:t>Familiarisation Sessions</a:t>
            </a:r>
            <a:br>
              <a:rPr lang="en-GB"/>
            </a:br>
            <a:r>
              <a:rPr lang="en-GB" sz="2400"/>
              <a:t>The role of UAT in successful technology change</a:t>
            </a:r>
          </a:p>
        </p:txBody>
      </p:sp>
      <p:sp>
        <p:nvSpPr>
          <p:cNvPr id="3" name="Footer Placeholder 2">
            <a:extLst>
              <a:ext uri="{FF2B5EF4-FFF2-40B4-BE49-F238E27FC236}">
                <a16:creationId xmlns:a16="http://schemas.microsoft.com/office/drawing/2014/main" id="{BEAFAEE8-AB7E-2962-B256-1E0D8837B5B5}"/>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rPr>
              <a:t>Presentation Title and Handling instruction</a:t>
            </a:r>
          </a:p>
        </p:txBody>
      </p:sp>
      <p:sp>
        <p:nvSpPr>
          <p:cNvPr id="4" name="Slide Number Placeholder 3">
            <a:extLst>
              <a:ext uri="{FF2B5EF4-FFF2-40B4-BE49-F238E27FC236}">
                <a16:creationId xmlns:a16="http://schemas.microsoft.com/office/drawing/2014/main" id="{3D86D35C-3A32-C8A7-1680-1E056E92431E}"/>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4369E4-5DE7-46E5-874E-4FD437973785}" type="slidenum">
              <a:rPr kumimoji="0" lang="en-GB" sz="14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GB" sz="14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extBox 4">
            <a:extLst>
              <a:ext uri="{FF2B5EF4-FFF2-40B4-BE49-F238E27FC236}">
                <a16:creationId xmlns:a16="http://schemas.microsoft.com/office/drawing/2014/main" id="{65D0D531-A95E-8B1A-E24C-E4FD98E92594}"/>
              </a:ext>
            </a:extLst>
          </p:cNvPr>
          <p:cNvSpPr txBox="1"/>
          <p:nvPr/>
        </p:nvSpPr>
        <p:spPr>
          <a:xfrm>
            <a:off x="726961" y="1485900"/>
            <a:ext cx="9731488" cy="32316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000000"/>
                </a:solidFill>
                <a:effectLst/>
                <a:uLnTx/>
                <a:uFillTx/>
                <a:latin typeface="Arial" panose="020B0604020202020204"/>
                <a:ea typeface="+mn-ea"/>
                <a:cs typeface="+mn-cs"/>
              </a:rPr>
              <a:t>User Acceptance Testing (UAT) will happen in 3 stages over two weeks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a:p>
            <a:pPr marR="0" lvl="0" algn="l" defTabSz="914400" rtl="0" eaLnBrk="1" fontAlgn="auto" latinLnBrk="0" hangingPunct="1">
              <a:lnSpc>
                <a:spcPct val="100000"/>
              </a:lnSpc>
              <a:spcBef>
                <a:spcPts val="0"/>
              </a:spcBef>
              <a:spcAft>
                <a:spcPts val="0"/>
              </a:spcAft>
              <a:buClrTx/>
              <a:buSzTx/>
              <a:tabLst/>
              <a:defRPr/>
            </a:pPr>
            <a:r>
              <a:rPr kumimoji="0" lang="en-GB" sz="1400" b="0" i="0" u="none" strike="noStrike" kern="1200" cap="none" spc="0" normalizeH="0" baseline="0" noProof="0">
                <a:ln>
                  <a:noFill/>
                </a:ln>
                <a:solidFill>
                  <a:srgbClr val="000000"/>
                </a:solidFill>
                <a:effectLst/>
                <a:uLnTx/>
                <a:uFillTx/>
                <a:latin typeface="Arial" panose="020B0604020202020204"/>
                <a:ea typeface="+mn-ea"/>
                <a:cs typeface="+mn-cs"/>
              </a:rPr>
              <a:t>Stage 1 – For Users of impacted applications and add </a:t>
            </a:r>
            <a:r>
              <a:rPr kumimoji="0" lang="en-GB" sz="1400" b="0" i="0" u="none" strike="noStrike" kern="1200" cap="none" spc="0" normalizeH="0" baseline="0" noProof="0" err="1">
                <a:ln>
                  <a:noFill/>
                </a:ln>
                <a:solidFill>
                  <a:srgbClr val="000000"/>
                </a:solidFill>
                <a:effectLst/>
                <a:uLnTx/>
                <a:uFillTx/>
                <a:latin typeface="Arial" panose="020B0604020202020204"/>
                <a:ea typeface="+mn-ea"/>
                <a:cs typeface="+mn-cs"/>
              </a:rPr>
              <a:t>ons</a:t>
            </a:r>
            <a:r>
              <a:rPr kumimoji="0" lang="en-GB" sz="1400" b="0" i="0" u="none" strike="noStrike" kern="1200" cap="none" spc="0" normalizeH="0" baseline="0" noProof="0">
                <a:ln>
                  <a:noFill/>
                </a:ln>
                <a:solidFill>
                  <a:srgbClr val="000000"/>
                </a:solidFill>
                <a:effectLst/>
                <a:uLnTx/>
                <a:uFillTx/>
                <a:latin typeface="Arial" panose="020B0604020202020204"/>
                <a:ea typeface="+mn-ea"/>
                <a:cs typeface="+mn-cs"/>
              </a:rPr>
              <a:t> – these will consist of 30 min meetings for small groups of users to log into the system and test specific areas.</a:t>
            </a:r>
          </a:p>
          <a:p>
            <a:pPr marR="0" lvl="0" algn="l" defTabSz="914400" rtl="0" eaLnBrk="1" fontAlgn="auto" latinLnBrk="0" hangingPunct="1">
              <a:lnSpc>
                <a:spcPct val="100000"/>
              </a:lnSpc>
              <a:spcBef>
                <a:spcPts val="0"/>
              </a:spcBef>
              <a:spcAft>
                <a:spcPts val="0"/>
              </a:spcAft>
              <a:buClrTx/>
              <a:buSzTx/>
              <a:tabLst/>
              <a:defRPr/>
            </a:pPr>
            <a:endParaRPr lang="en-GB" sz="1400">
              <a:solidFill>
                <a:srgbClr val="000000"/>
              </a:solidFill>
              <a:latin typeface="Arial" panose="020B0604020202020204"/>
            </a:endParaRPr>
          </a:p>
          <a:p>
            <a:pPr marR="0" lvl="0" algn="l" defTabSz="914400" rtl="0" eaLnBrk="1" fontAlgn="auto" latinLnBrk="0" hangingPunct="1">
              <a:lnSpc>
                <a:spcPct val="100000"/>
              </a:lnSpc>
              <a:spcBef>
                <a:spcPts val="0"/>
              </a:spcBef>
              <a:spcAft>
                <a:spcPts val="0"/>
              </a:spcAft>
              <a:buClrTx/>
              <a:buSzTx/>
              <a:tabLst/>
              <a:defRPr/>
            </a:pPr>
            <a:r>
              <a:rPr kumimoji="0" lang="en-GB" sz="1400" b="0" i="0" u="none" strike="noStrike" kern="1200" cap="none" spc="0" normalizeH="0" baseline="0" noProof="0">
                <a:ln>
                  <a:noFill/>
                </a:ln>
                <a:solidFill>
                  <a:srgbClr val="000000"/>
                </a:solidFill>
                <a:effectLst/>
                <a:uLnTx/>
                <a:uFillTx/>
                <a:latin typeface="Arial" panose="020B0604020202020204"/>
                <a:ea typeface="+mn-ea"/>
                <a:cs typeface="+mn-cs"/>
              </a:rPr>
              <a:t>Stage 2 – For Users in priority areas like external users you will be invited to 30 minute sessions in small groups.</a:t>
            </a:r>
          </a:p>
          <a:p>
            <a:pPr marR="0" lvl="0" algn="l" defTabSz="914400" rtl="0" eaLnBrk="1" fontAlgn="auto" latinLnBrk="0" hangingPunct="1">
              <a:lnSpc>
                <a:spcPct val="100000"/>
              </a:lnSpc>
              <a:spcBef>
                <a:spcPts val="0"/>
              </a:spcBef>
              <a:spcAft>
                <a:spcPts val="0"/>
              </a:spcAft>
              <a:buClrTx/>
              <a:buSzTx/>
              <a:tabLst/>
              <a:defRPr/>
            </a:pPr>
            <a:endParaRPr lang="en-GB" sz="1400">
              <a:solidFill>
                <a:srgbClr val="000000"/>
              </a:solidFill>
              <a:latin typeface="Arial" panose="020B0604020202020204"/>
            </a:endParaRPr>
          </a:p>
          <a:p>
            <a:pPr marR="0" lvl="0" algn="l" defTabSz="914400" rtl="0" eaLnBrk="1" fontAlgn="auto" latinLnBrk="0" hangingPunct="1">
              <a:lnSpc>
                <a:spcPct val="100000"/>
              </a:lnSpc>
              <a:spcBef>
                <a:spcPts val="0"/>
              </a:spcBef>
              <a:spcAft>
                <a:spcPts val="0"/>
              </a:spcAft>
              <a:buClrTx/>
              <a:buSzTx/>
              <a:tabLst/>
              <a:defRPr/>
            </a:pPr>
            <a:r>
              <a:rPr kumimoji="0" lang="en-GB" sz="1400" b="0" i="0" u="none" strike="noStrike" kern="1200" cap="none" spc="0" normalizeH="0" baseline="0" noProof="0">
                <a:ln>
                  <a:noFill/>
                </a:ln>
                <a:solidFill>
                  <a:srgbClr val="000000"/>
                </a:solidFill>
                <a:effectLst/>
                <a:uLnTx/>
                <a:uFillTx/>
                <a:latin typeface="Arial" panose="020B0604020202020204"/>
                <a:ea typeface="+mn-ea"/>
                <a:cs typeface="+mn-cs"/>
              </a:rPr>
              <a:t>Stage 3 – For all remaining Users you will be invited to 1 hour drop in sessions for 20-30 users to access the cloud and check out how their projects will look after the migration.</a:t>
            </a:r>
          </a:p>
          <a:p>
            <a:pPr marR="0" lvl="0" algn="l" defTabSz="914400" rtl="0" eaLnBrk="1" fontAlgn="auto" latinLnBrk="0" hangingPunct="1">
              <a:lnSpc>
                <a:spcPct val="100000"/>
              </a:lnSpc>
              <a:spcBef>
                <a:spcPts val="0"/>
              </a:spcBef>
              <a:spcAft>
                <a:spcPts val="0"/>
              </a:spcAft>
              <a:buClrTx/>
              <a:buSzTx/>
              <a:tabLst/>
              <a:defRPr/>
            </a:pPr>
            <a:endParaRPr lang="en-GB" sz="1400">
              <a:solidFill>
                <a:srgbClr val="000000"/>
              </a:solidFill>
              <a:latin typeface="Arial" panose="020B0604020202020204"/>
            </a:endParaRPr>
          </a:p>
          <a:p>
            <a:pPr marR="0" lvl="0" algn="l" defTabSz="914400" rtl="0" eaLnBrk="1" fontAlgn="auto" latinLnBrk="0" hangingPunct="1">
              <a:lnSpc>
                <a:spcPct val="100000"/>
              </a:lnSpc>
              <a:spcBef>
                <a:spcPts val="0"/>
              </a:spcBef>
              <a:spcAft>
                <a:spcPts val="0"/>
              </a:spcAft>
              <a:buClrTx/>
              <a:buSzTx/>
              <a:tabLst/>
              <a:defRPr/>
            </a:pPr>
            <a:r>
              <a:rPr kumimoji="0" lang="en-GB" sz="1400" b="0" i="0" u="none" strike="noStrike" kern="1200" cap="none" spc="0" normalizeH="0" baseline="0" noProof="0">
                <a:ln>
                  <a:noFill/>
                </a:ln>
                <a:solidFill>
                  <a:srgbClr val="000000"/>
                </a:solidFill>
                <a:effectLst/>
                <a:uLnTx/>
                <a:uFillTx/>
                <a:latin typeface="Arial" panose="020B0604020202020204"/>
                <a:ea typeface="+mn-ea"/>
                <a:cs typeface="+mn-cs"/>
              </a:rPr>
              <a:t>Placeholders for these meetings will go out shortly – we will try to be flexible if you can’t make a session please let us know and we will try to move you to a different session within the two week period.</a:t>
            </a:r>
          </a:p>
          <a:p>
            <a:pPr marR="0" lvl="0" algn="l" defTabSz="914400" rtl="0" eaLnBrk="1" fontAlgn="auto" latinLnBrk="0" hangingPunct="1">
              <a:lnSpc>
                <a:spcPct val="100000"/>
              </a:lnSpc>
              <a:spcBef>
                <a:spcPts val="0"/>
              </a:spcBef>
              <a:spcAft>
                <a:spcPts val="0"/>
              </a:spcAft>
              <a:buClrTx/>
              <a:buSzTx/>
              <a:tabLst/>
              <a:defRPr/>
            </a:pPr>
            <a:endParaRPr lang="en-GB" sz="1400">
              <a:solidFill>
                <a:srgbClr val="000000"/>
              </a:solidFill>
              <a:latin typeface="Arial" panose="020B0604020202020204"/>
            </a:endParaRPr>
          </a:p>
          <a:p>
            <a:pPr marR="0" lvl="0" algn="l" defTabSz="914400" rtl="0" eaLnBrk="1" fontAlgn="auto" latinLnBrk="0" hangingPunct="1">
              <a:lnSpc>
                <a:spcPct val="100000"/>
              </a:lnSpc>
              <a:spcBef>
                <a:spcPts val="0"/>
              </a:spcBef>
              <a:spcAft>
                <a:spcPts val="0"/>
              </a:spcAft>
              <a:buClrTx/>
              <a:buSzTx/>
              <a:tabLst/>
              <a:defRPr/>
            </a:pPr>
            <a:endParaRPr kumimoji="0" lang="en-GB" sz="1400" b="0" i="0" u="none" strike="noStrike" kern="1200" cap="none" spc="0" normalizeH="0" baseline="0" noProof="0">
              <a:ln>
                <a:noFill/>
              </a:ln>
              <a:solidFill>
                <a:srgbClr val="000000"/>
              </a:solidFill>
              <a:effectLst/>
              <a:uLnTx/>
              <a:uFillTx/>
              <a:latin typeface="Arial" panose="020B0604020202020204"/>
              <a:ea typeface="+mn-ea"/>
              <a:cs typeface="+mn-cs"/>
            </a:endParaRPr>
          </a:p>
        </p:txBody>
      </p:sp>
      <p:pic>
        <p:nvPicPr>
          <p:cNvPr id="6" name="Picture 5" descr="Graphical user interface, application&#10;&#10;Description automatically generated">
            <a:extLst>
              <a:ext uri="{FF2B5EF4-FFF2-40B4-BE49-F238E27FC236}">
                <a16:creationId xmlns:a16="http://schemas.microsoft.com/office/drawing/2014/main" id="{51B3E143-C3A5-50FB-C669-B8019D4A24C5}"/>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5418" r="61939" b="57264"/>
          <a:stretch/>
        </p:blipFill>
        <p:spPr>
          <a:xfrm>
            <a:off x="6713652" y="4784281"/>
            <a:ext cx="1532251" cy="1588540"/>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AAD35DD3-5232-C68C-68F4-57E55E33F4BA}"/>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2877"/>
          <a:stretch/>
        </p:blipFill>
        <p:spPr>
          <a:xfrm>
            <a:off x="718200" y="4601379"/>
            <a:ext cx="1874214" cy="1771442"/>
          </a:xfrm>
          <a:prstGeom prst="rect">
            <a:avLst/>
          </a:prstGeom>
        </p:spPr>
      </p:pic>
      <p:pic>
        <p:nvPicPr>
          <p:cNvPr id="8" name="Picture 7" descr="Graphical user interface, application&#10;&#10;Description automatically generated">
            <a:extLst>
              <a:ext uri="{FF2B5EF4-FFF2-40B4-BE49-F238E27FC236}">
                <a16:creationId xmlns:a16="http://schemas.microsoft.com/office/drawing/2014/main" id="{E4DB4A96-6924-BA4F-3698-B0087EEA4CED}"/>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9574"/>
          <a:stretch/>
        </p:blipFill>
        <p:spPr>
          <a:xfrm>
            <a:off x="5287615" y="4799635"/>
            <a:ext cx="1532250" cy="1573186"/>
          </a:xfrm>
          <a:prstGeom prst="rect">
            <a:avLst/>
          </a:prstGeom>
        </p:spPr>
      </p:pic>
      <p:pic>
        <p:nvPicPr>
          <p:cNvPr id="9" name="Picture 8" descr="Graphical user interface, application&#10;&#10;Description automatically generated">
            <a:extLst>
              <a:ext uri="{FF2B5EF4-FFF2-40B4-BE49-F238E27FC236}">
                <a16:creationId xmlns:a16="http://schemas.microsoft.com/office/drawing/2014/main" id="{5CBA5FEC-2D77-EFF6-ECDE-1CA22260A9F1}"/>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t="-1" r="41891" b="83383"/>
          <a:stretch/>
        </p:blipFill>
        <p:spPr>
          <a:xfrm>
            <a:off x="3755364" y="4723469"/>
            <a:ext cx="1532251" cy="1649352"/>
          </a:xfrm>
          <a:prstGeom prst="rect">
            <a:avLst/>
          </a:prstGeom>
        </p:spPr>
      </p:pic>
      <p:pic>
        <p:nvPicPr>
          <p:cNvPr id="10" name="Picture 9" descr="Graphical user interface, application&#10;&#10;Description automatically generated">
            <a:extLst>
              <a:ext uri="{FF2B5EF4-FFF2-40B4-BE49-F238E27FC236}">
                <a16:creationId xmlns:a16="http://schemas.microsoft.com/office/drawing/2014/main" id="{0F22F628-F908-5C9B-93A9-85FE52AA7936}"/>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8145848" y="4784281"/>
            <a:ext cx="1453738" cy="1588540"/>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25943F46-6D81-A34E-E6AA-F31837D290B0}"/>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2487678" y="4817296"/>
            <a:ext cx="1389226" cy="1588540"/>
          </a:xfrm>
          <a:prstGeom prst="rect">
            <a:avLst/>
          </a:prstGeom>
        </p:spPr>
      </p:pic>
    </p:spTree>
    <p:extLst>
      <p:ext uri="{BB962C8B-B14F-4D97-AF65-F5344CB8AC3E}">
        <p14:creationId xmlns:p14="http://schemas.microsoft.com/office/powerpoint/2010/main" val="33011838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F3AC6-01E2-8A43-95BF-6B4CE868F38D}"/>
              </a:ext>
            </a:extLst>
          </p:cNvPr>
          <p:cNvSpPr>
            <a:spLocks noGrp="1"/>
          </p:cNvSpPr>
          <p:nvPr>
            <p:ph type="title"/>
          </p:nvPr>
        </p:nvSpPr>
        <p:spPr/>
        <p:txBody>
          <a:bodyPr>
            <a:normAutofit/>
          </a:bodyPr>
          <a:lstStyle/>
          <a:p>
            <a:r>
              <a:rPr lang="en-GB"/>
              <a:t>Video guide</a:t>
            </a:r>
            <a:br>
              <a:rPr lang="en-GB"/>
            </a:br>
            <a:r>
              <a:rPr lang="en-GB" sz="2400"/>
              <a:t>How to get the best from this Engagement Toolkit</a:t>
            </a:r>
          </a:p>
        </p:txBody>
      </p:sp>
      <p:sp>
        <p:nvSpPr>
          <p:cNvPr id="4" name="Slide Number Placeholder 3">
            <a:extLst>
              <a:ext uri="{FF2B5EF4-FFF2-40B4-BE49-F238E27FC236}">
                <a16:creationId xmlns:a16="http://schemas.microsoft.com/office/drawing/2014/main" id="{19306E30-8DB3-82DF-2A90-EDE9C778B176}"/>
              </a:ext>
            </a:extLst>
          </p:cNvPr>
          <p:cNvSpPr>
            <a:spLocks noGrp="1"/>
          </p:cNvSpPr>
          <p:nvPr>
            <p:ph type="sldNum" sz="quarter" idx="11"/>
          </p:nvPr>
        </p:nvSpPr>
        <p:spPr/>
        <p:txBody>
          <a:bodyPr/>
          <a:lstStyle/>
          <a:p>
            <a:fld id="{344369E4-5DE7-46E5-874E-4FD437973785}" type="slidenum">
              <a:rPr lang="en-GB" smtClean="0"/>
              <a:pPr/>
              <a:t>4</a:t>
            </a:fld>
            <a:endParaRPr lang="en-GB" sz="1400"/>
          </a:p>
        </p:txBody>
      </p:sp>
      <p:sp>
        <p:nvSpPr>
          <p:cNvPr id="5" name="TextBox 4">
            <a:extLst>
              <a:ext uri="{FF2B5EF4-FFF2-40B4-BE49-F238E27FC236}">
                <a16:creationId xmlns:a16="http://schemas.microsoft.com/office/drawing/2014/main" id="{AD5DB0BB-0E5E-23BC-60F5-BC4DF0BA9411}"/>
              </a:ext>
            </a:extLst>
          </p:cNvPr>
          <p:cNvSpPr txBox="1"/>
          <p:nvPr/>
        </p:nvSpPr>
        <p:spPr>
          <a:xfrm>
            <a:off x="576197" y="1916482"/>
            <a:ext cx="10269609" cy="1569660"/>
          </a:xfrm>
          <a:prstGeom prst="rect">
            <a:avLst/>
          </a:prstGeom>
          <a:noFill/>
        </p:spPr>
        <p:txBody>
          <a:bodyPr wrap="square" rtlCol="0">
            <a:spAutoFit/>
          </a:bodyPr>
          <a:lstStyle/>
          <a:p>
            <a:pPr marL="285750" indent="-285750">
              <a:buFont typeface="Arial" panose="020B0604020202020204" pitchFamily="34" charset="0"/>
              <a:buChar char="•"/>
            </a:pPr>
            <a:r>
              <a:rPr lang="en-GB" sz="1200"/>
              <a:t>Welcome and thank you for your interest in the Atlassian consolidation project which is focused on bringing together all Jira and Confluence data and users together onto a single UKHSA Cloud platform</a:t>
            </a:r>
          </a:p>
          <a:p>
            <a:pPr marL="285750" indent="-285750">
              <a:buFont typeface="Arial" panose="020B0604020202020204" pitchFamily="34" charset="0"/>
              <a:buChar char="•"/>
            </a:pPr>
            <a:r>
              <a:rPr lang="en-GB" sz="1200"/>
              <a:t>This Engagement Deck aims to provide leaders with the information and materials required to brief their teams on what this change will mean to them and how to prepare</a:t>
            </a:r>
          </a:p>
          <a:p>
            <a:pPr marL="285750" indent="-285750">
              <a:buFont typeface="Arial" panose="020B0604020202020204" pitchFamily="34" charset="0"/>
              <a:buChar char="•"/>
            </a:pPr>
            <a:r>
              <a:rPr lang="en-GB" sz="1200"/>
              <a:t>It also includes sections to share with teams that allow users to explore exactly how they will be impacted by the various technical adjustments to apps, plug-ins and integrations that work currently with Jira/Confluence</a:t>
            </a:r>
          </a:p>
          <a:p>
            <a:pPr marL="285750" indent="-285750">
              <a:buFont typeface="Arial" panose="020B0604020202020204" pitchFamily="34" charset="0"/>
              <a:buChar char="•"/>
            </a:pPr>
            <a:r>
              <a:rPr lang="en-GB" sz="1200"/>
              <a:t>Let me walk you through how the Toolkit is structured</a:t>
            </a:r>
          </a:p>
          <a:p>
            <a:pPr marL="285750" indent="-285750">
              <a:buFont typeface="Arial" panose="020B0604020202020204" pitchFamily="34" charset="0"/>
              <a:buChar char="•"/>
            </a:pPr>
            <a:endParaRPr lang="en-GB" sz="1200"/>
          </a:p>
        </p:txBody>
      </p:sp>
      <p:sp>
        <p:nvSpPr>
          <p:cNvPr id="6" name="Footer Placeholder 2">
            <a:extLst>
              <a:ext uri="{FF2B5EF4-FFF2-40B4-BE49-F238E27FC236}">
                <a16:creationId xmlns:a16="http://schemas.microsoft.com/office/drawing/2014/main" id="{B9612695-F2BD-98F8-6675-F2BBADA43897}"/>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630789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9872A-A778-D060-37C0-C945A5CBCF7B}"/>
              </a:ext>
            </a:extLst>
          </p:cNvPr>
          <p:cNvSpPr>
            <a:spLocks noGrp="1"/>
          </p:cNvSpPr>
          <p:nvPr>
            <p:ph type="ctrTitle"/>
          </p:nvPr>
        </p:nvSpPr>
        <p:spPr/>
        <p:txBody>
          <a:bodyPr/>
          <a:lstStyle/>
          <a:p>
            <a:r>
              <a:rPr lang="en-GB"/>
              <a:t>Appendix</a:t>
            </a:r>
          </a:p>
        </p:txBody>
      </p:sp>
    </p:spTree>
    <p:extLst>
      <p:ext uri="{BB962C8B-B14F-4D97-AF65-F5344CB8AC3E}">
        <p14:creationId xmlns:p14="http://schemas.microsoft.com/office/powerpoint/2010/main" val="42686580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B5899-B164-B069-127D-791F7EA642AD}"/>
              </a:ext>
            </a:extLst>
          </p:cNvPr>
          <p:cNvSpPr>
            <a:spLocks noGrp="1"/>
          </p:cNvSpPr>
          <p:nvPr>
            <p:ph type="title"/>
          </p:nvPr>
        </p:nvSpPr>
        <p:spPr/>
        <p:txBody>
          <a:bodyPr>
            <a:normAutofit/>
          </a:bodyPr>
          <a:lstStyle/>
          <a:p>
            <a:r>
              <a:rPr lang="en-GB"/>
              <a:t>Change Impact Assessment Framework</a:t>
            </a:r>
            <a:br>
              <a:rPr lang="en-GB"/>
            </a:br>
            <a:r>
              <a:rPr lang="en-GB" sz="2400"/>
              <a:t>A structured approach to quantifying impact </a:t>
            </a:r>
          </a:p>
        </p:txBody>
      </p:sp>
      <p:sp>
        <p:nvSpPr>
          <p:cNvPr id="3" name="Footer Placeholder 2">
            <a:extLst>
              <a:ext uri="{FF2B5EF4-FFF2-40B4-BE49-F238E27FC236}">
                <a16:creationId xmlns:a16="http://schemas.microsoft.com/office/drawing/2014/main" id="{9C8669EC-46C5-1D0E-AC59-EA2B0F90B85E}"/>
              </a:ext>
            </a:extLst>
          </p:cNvPr>
          <p:cNvSpPr>
            <a:spLocks noGrp="1"/>
          </p:cNvSpPr>
          <p:nvPr>
            <p:ph type="ftr" sz="quarter" idx="10"/>
          </p:nvPr>
        </p:nvSpPr>
        <p:spPr/>
        <p:txBody>
          <a:bodyPr/>
          <a:lstStyle/>
          <a:p>
            <a:r>
              <a:rPr lang="en-GB"/>
              <a:t>Change Impact Assessment Report</a:t>
            </a:r>
            <a:endParaRPr lang="en-GB" sz="1400"/>
          </a:p>
        </p:txBody>
      </p:sp>
      <p:sp>
        <p:nvSpPr>
          <p:cNvPr id="4" name="Slide Number Placeholder 3">
            <a:extLst>
              <a:ext uri="{FF2B5EF4-FFF2-40B4-BE49-F238E27FC236}">
                <a16:creationId xmlns:a16="http://schemas.microsoft.com/office/drawing/2014/main" id="{216C66A1-3D29-F839-8AF5-7471C1129C0A}"/>
              </a:ext>
            </a:extLst>
          </p:cNvPr>
          <p:cNvSpPr>
            <a:spLocks noGrp="1"/>
          </p:cNvSpPr>
          <p:nvPr>
            <p:ph type="sldNum" sz="quarter" idx="11"/>
          </p:nvPr>
        </p:nvSpPr>
        <p:spPr/>
        <p:txBody>
          <a:bodyPr/>
          <a:lstStyle/>
          <a:p>
            <a:fld id="{344369E4-5DE7-46E5-874E-4FD437973785}" type="slidenum">
              <a:rPr lang="en-GB" smtClean="0"/>
              <a:pPr/>
              <a:t>41</a:t>
            </a:fld>
            <a:endParaRPr lang="en-GB" sz="1400"/>
          </a:p>
        </p:txBody>
      </p:sp>
      <p:graphicFrame>
        <p:nvGraphicFramePr>
          <p:cNvPr id="6" name="Google Shape;212;p43">
            <a:extLst>
              <a:ext uri="{FF2B5EF4-FFF2-40B4-BE49-F238E27FC236}">
                <a16:creationId xmlns:a16="http://schemas.microsoft.com/office/drawing/2014/main" id="{B4EA00C5-AF29-7307-3E37-5A458A3B8387}"/>
              </a:ext>
            </a:extLst>
          </p:cNvPr>
          <p:cNvGraphicFramePr/>
          <p:nvPr/>
        </p:nvGraphicFramePr>
        <p:xfrm>
          <a:off x="142253" y="1594016"/>
          <a:ext cx="11427706" cy="4648098"/>
        </p:xfrm>
        <a:graphic>
          <a:graphicData uri="http://schemas.openxmlformats.org/drawingml/2006/table">
            <a:tbl>
              <a:tblPr>
                <a:noFill/>
              </a:tblPr>
              <a:tblGrid>
                <a:gridCol w="1242412">
                  <a:extLst>
                    <a:ext uri="{9D8B030D-6E8A-4147-A177-3AD203B41FA5}">
                      <a16:colId xmlns:a16="http://schemas.microsoft.com/office/drawing/2014/main" val="20000"/>
                    </a:ext>
                  </a:extLst>
                </a:gridCol>
                <a:gridCol w="1455042">
                  <a:extLst>
                    <a:ext uri="{9D8B030D-6E8A-4147-A177-3AD203B41FA5}">
                      <a16:colId xmlns:a16="http://schemas.microsoft.com/office/drawing/2014/main" val="20001"/>
                    </a:ext>
                  </a:extLst>
                </a:gridCol>
                <a:gridCol w="1455042">
                  <a:extLst>
                    <a:ext uri="{9D8B030D-6E8A-4147-A177-3AD203B41FA5}">
                      <a16:colId xmlns:a16="http://schemas.microsoft.com/office/drawing/2014/main" val="20002"/>
                    </a:ext>
                  </a:extLst>
                </a:gridCol>
                <a:gridCol w="1455042">
                  <a:extLst>
                    <a:ext uri="{9D8B030D-6E8A-4147-A177-3AD203B41FA5}">
                      <a16:colId xmlns:a16="http://schemas.microsoft.com/office/drawing/2014/main" val="730514545"/>
                    </a:ext>
                  </a:extLst>
                </a:gridCol>
                <a:gridCol w="1455042">
                  <a:extLst>
                    <a:ext uri="{9D8B030D-6E8A-4147-A177-3AD203B41FA5}">
                      <a16:colId xmlns:a16="http://schemas.microsoft.com/office/drawing/2014/main" val="20003"/>
                    </a:ext>
                  </a:extLst>
                </a:gridCol>
                <a:gridCol w="1455042">
                  <a:extLst>
                    <a:ext uri="{9D8B030D-6E8A-4147-A177-3AD203B41FA5}">
                      <a16:colId xmlns:a16="http://schemas.microsoft.com/office/drawing/2014/main" val="968996142"/>
                    </a:ext>
                  </a:extLst>
                </a:gridCol>
                <a:gridCol w="1455042">
                  <a:extLst>
                    <a:ext uri="{9D8B030D-6E8A-4147-A177-3AD203B41FA5}">
                      <a16:colId xmlns:a16="http://schemas.microsoft.com/office/drawing/2014/main" val="20006"/>
                    </a:ext>
                  </a:extLst>
                </a:gridCol>
                <a:gridCol w="1455042">
                  <a:extLst>
                    <a:ext uri="{9D8B030D-6E8A-4147-A177-3AD203B41FA5}">
                      <a16:colId xmlns:a16="http://schemas.microsoft.com/office/drawing/2014/main" val="20007"/>
                    </a:ext>
                  </a:extLst>
                </a:gridCol>
              </a:tblGrid>
              <a:tr h="222427">
                <a:tc>
                  <a:txBody>
                    <a:bodyPr/>
                    <a:lstStyle/>
                    <a:p>
                      <a:pPr marL="0" marR="0" lvl="0" indent="0" algn="l" rtl="0">
                        <a:lnSpc>
                          <a:spcPct val="100000"/>
                        </a:lnSpc>
                        <a:spcBef>
                          <a:spcPts val="0"/>
                        </a:spcBef>
                        <a:spcAft>
                          <a:spcPts val="0"/>
                        </a:spcAft>
                        <a:buNone/>
                      </a:pPr>
                      <a:endParaRPr sz="800" b="0" i="0" u="none" strike="noStrike" cap="none">
                        <a:solidFill>
                          <a:srgbClr val="FFFFFF"/>
                        </a:solidFill>
                        <a:latin typeface="Quattrocento Sans"/>
                        <a:ea typeface="Quattrocento Sans"/>
                        <a:cs typeface="Quattrocento Sans"/>
                        <a:sym typeface="Quattrocento Sans"/>
                      </a:endParaRPr>
                    </a:p>
                  </a:txBody>
                  <a:tcPr marL="2450" marR="2450" marT="2450" marB="0">
                    <a:lnL w="9525" cap="flat" cmpd="sng">
                      <a:noFill/>
                      <a:prstDash val="solid"/>
                      <a:round/>
                      <a:headEnd type="none" w="sm" len="sm"/>
                      <a:tailEnd type="none" w="sm" len="sm"/>
                    </a:lnL>
                    <a:lnR w="12700" cap="flat" cmpd="sng" algn="ctr">
                      <a:noFill/>
                      <a:prstDash val="solid"/>
                      <a:round/>
                      <a:headEnd type="none" w="med" len="med"/>
                      <a:tailEnd type="none" w="med" len="med"/>
                    </a:lnR>
                    <a:lnT w="9525" cap="flat" cmpd="sng">
                      <a:noFill/>
                      <a:prstDash val="solid"/>
                      <a:round/>
                      <a:headEnd type="none" w="sm" len="sm"/>
                      <a:tailEnd type="none" w="sm" len="sm"/>
                    </a:lnT>
                    <a:lnB w="19050" cap="flat" cmpd="sng">
                      <a:noFill/>
                      <a:prstDash val="solid"/>
                      <a:round/>
                      <a:headEnd type="none" w="sm" len="sm"/>
                      <a:tailEnd type="none" w="sm" len="sm"/>
                    </a:lnB>
                    <a:lnTlToBr w="12700" cmpd="sng">
                      <a:noFill/>
                      <a:prstDash val="solid"/>
                    </a:lnTlToBr>
                    <a:lnBlToTr w="12700" cmpd="sng">
                      <a:noFill/>
                      <a:prstDash val="solid"/>
                    </a:lnBlToTr>
                  </a:tcPr>
                </a:tc>
                <a:tc gridSpan="3">
                  <a:txBody>
                    <a:bodyPr/>
                    <a:lstStyle/>
                    <a:p>
                      <a:pPr marL="0" marR="0" lvl="0" indent="0" algn="ctr" rtl="0">
                        <a:lnSpc>
                          <a:spcPct val="100000"/>
                        </a:lnSpc>
                        <a:spcBef>
                          <a:spcPts val="0"/>
                        </a:spcBef>
                        <a:spcAft>
                          <a:spcPts val="0"/>
                        </a:spcAft>
                        <a:buNone/>
                      </a:pPr>
                      <a:r>
                        <a:rPr lang="en-GB" sz="1000" b="1">
                          <a:solidFill>
                            <a:schemeClr val="bg1"/>
                          </a:solidFill>
                        </a:rPr>
                        <a:t>People</a:t>
                      </a:r>
                      <a:endParaRPr sz="1000" b="1">
                        <a:solidFill>
                          <a:schemeClr val="bg1"/>
                        </a:solidFill>
                      </a:endParaRPr>
                    </a:p>
                  </a:txBody>
                  <a:tcPr marL="2450" marR="2450" marT="2450" marB="0" anchor="ctr">
                    <a:lnL w="1270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hMerge="1">
                  <a:txBody>
                    <a:bodyPr/>
                    <a:lstStyle/>
                    <a:p>
                      <a:endParaRPr lang="en-US"/>
                    </a:p>
                  </a:txBody>
                  <a:tcPr/>
                </a:tc>
                <a:tc hMerge="1">
                  <a:txBody>
                    <a:bodyPr/>
                    <a:lstStyle/>
                    <a:p>
                      <a:pPr marL="0" marR="0" lvl="0" indent="0" algn="ctr" rtl="0">
                        <a:lnSpc>
                          <a:spcPct val="100000"/>
                        </a:lnSpc>
                        <a:spcBef>
                          <a:spcPts val="0"/>
                        </a:spcBef>
                        <a:spcAft>
                          <a:spcPts val="0"/>
                        </a:spcAft>
                        <a:buNone/>
                      </a:pPr>
                      <a:endParaRPr sz="800"/>
                    </a:p>
                  </a:txBody>
                  <a:tcPr marL="2450" marR="2450" marT="24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08080"/>
                    </a:solidFill>
                  </a:tcPr>
                </a:tc>
                <a:tc gridSpan="2">
                  <a:txBody>
                    <a:bodyPr/>
                    <a:lstStyle/>
                    <a:p>
                      <a:pPr marL="0" marR="0" lvl="0" indent="0" algn="ctr" rtl="0">
                        <a:lnSpc>
                          <a:spcPct val="100000"/>
                        </a:lnSpc>
                        <a:spcBef>
                          <a:spcPts val="0"/>
                        </a:spcBef>
                        <a:spcAft>
                          <a:spcPts val="0"/>
                        </a:spcAft>
                        <a:buNone/>
                      </a:pPr>
                      <a:r>
                        <a:rPr lang="en-GB" sz="1000" b="1">
                          <a:solidFill>
                            <a:schemeClr val="bg1"/>
                          </a:solidFill>
                        </a:rPr>
                        <a:t>Process</a:t>
                      </a:r>
                      <a:endParaRPr sz="1000" b="1">
                        <a:solidFill>
                          <a:schemeClr val="bg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solidFill>
                  </a:tcPr>
                </a:tc>
                <a:tc hMerge="1">
                  <a:txBody>
                    <a:bodyPr/>
                    <a:lstStyle/>
                    <a:p>
                      <a:pPr marL="0" marR="0" lvl="0" indent="0" algn="ctr" rtl="0">
                        <a:lnSpc>
                          <a:spcPct val="100000"/>
                        </a:lnSpc>
                        <a:spcBef>
                          <a:spcPts val="0"/>
                        </a:spcBef>
                        <a:spcAft>
                          <a:spcPts val="0"/>
                        </a:spcAft>
                        <a:buNone/>
                      </a:pPr>
                      <a:endParaRPr sz="1000" b="1">
                        <a:solidFill>
                          <a:schemeClr val="bg1"/>
                        </a:solidFill>
                      </a:endParaRPr>
                    </a:p>
                  </a:txBody>
                  <a:tcPr marL="2450" marR="2450" marT="24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08080"/>
                    </a:solidFill>
                  </a:tcPr>
                </a:tc>
                <a:tc gridSpan="2">
                  <a:txBody>
                    <a:bodyPr/>
                    <a:lstStyle/>
                    <a:p>
                      <a:pPr marL="0" marR="0" lvl="0" indent="0" algn="ctr" rtl="0">
                        <a:lnSpc>
                          <a:spcPct val="100000"/>
                        </a:lnSpc>
                        <a:spcBef>
                          <a:spcPts val="0"/>
                        </a:spcBef>
                        <a:spcAft>
                          <a:spcPts val="0"/>
                        </a:spcAft>
                        <a:buNone/>
                      </a:pPr>
                      <a:r>
                        <a:rPr lang="en-GB" sz="1000" b="1">
                          <a:solidFill>
                            <a:schemeClr val="bg1"/>
                          </a:solidFill>
                        </a:rPr>
                        <a:t>Technology</a:t>
                      </a:r>
                      <a:endParaRPr sz="1000" b="1">
                        <a:solidFill>
                          <a:schemeClr val="bg1"/>
                        </a:solidFill>
                      </a:endParaRPr>
                    </a:p>
                  </a:txBody>
                  <a:tcPr marL="2450" marR="2450" marT="2450" marB="0" anchor="ctr">
                    <a:lnL w="635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solidFill>
                  </a:tcPr>
                </a:tc>
                <a:tc hMerge="1">
                  <a:txBody>
                    <a:bodyPr/>
                    <a:lstStyle/>
                    <a:p>
                      <a:endParaRPr lang="en-US"/>
                    </a:p>
                  </a:txBody>
                  <a:tcPr/>
                </a:tc>
                <a:extLst>
                  <a:ext uri="{0D108BD9-81ED-4DB2-BD59-A6C34878D82A}">
                    <a16:rowId xmlns:a16="http://schemas.microsoft.com/office/drawing/2014/main" val="10000"/>
                  </a:ext>
                </a:extLst>
              </a:tr>
              <a:tr h="403901">
                <a:tc>
                  <a:txBody>
                    <a:bodyPr/>
                    <a:lstStyle/>
                    <a:p>
                      <a:pPr marL="0" marR="0" lvl="0" indent="0" algn="l" rtl="0">
                        <a:lnSpc>
                          <a:spcPct val="100000"/>
                        </a:lnSpc>
                        <a:spcBef>
                          <a:spcPts val="0"/>
                        </a:spcBef>
                        <a:spcAft>
                          <a:spcPts val="0"/>
                        </a:spcAft>
                        <a:buNone/>
                      </a:pPr>
                      <a:endParaRPr sz="1000" b="0" i="0" u="none" strike="noStrike" cap="none">
                        <a:solidFill>
                          <a:srgbClr val="FFFFFF"/>
                        </a:solidFill>
                        <a:latin typeface="Quattrocento Sans"/>
                        <a:ea typeface="Quattrocento Sans"/>
                        <a:cs typeface="Quattrocento Sans"/>
                        <a:sym typeface="Quattrocento Sans"/>
                      </a:endParaRPr>
                    </a:p>
                  </a:txBody>
                  <a:tcPr marL="2450" marR="2450" marT="2450" marB="0">
                    <a:lnL w="9525" cap="flat" cmpd="sng">
                      <a:noFill/>
                      <a:prstDash val="solid"/>
                      <a:round/>
                      <a:headEnd type="none" w="sm" len="sm"/>
                      <a:tailEnd type="none" w="sm" len="sm"/>
                    </a:lnL>
                    <a:lnR w="12700" cap="flat" cmpd="sng" algn="ctr">
                      <a:noFill/>
                      <a:prstDash val="solid"/>
                      <a:round/>
                      <a:headEnd type="none" w="med" len="med"/>
                      <a:tailEnd type="none" w="med" len="med"/>
                    </a:lnR>
                    <a:lnT w="19050" cap="flat" cmpd="sng">
                      <a:noFill/>
                      <a:prstDash val="solid"/>
                      <a:round/>
                      <a:headEnd type="none" w="sm" len="sm"/>
                      <a:tailEnd type="none" w="sm" len="sm"/>
                    </a:lnT>
                    <a:lnB w="19050"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marR="0" lvl="0" indent="0" algn="ctr" rtl="0">
                        <a:lnSpc>
                          <a:spcPct val="100000"/>
                        </a:lnSpc>
                        <a:spcBef>
                          <a:spcPts val="0"/>
                        </a:spcBef>
                        <a:spcAft>
                          <a:spcPts val="0"/>
                        </a:spcAft>
                        <a:buNone/>
                      </a:pPr>
                      <a:r>
                        <a:rPr lang="en-GB" sz="1000">
                          <a:solidFill>
                            <a:schemeClr val="tx1"/>
                          </a:solidFill>
                        </a:rPr>
                        <a:t>Working Culture &amp; Collaboration</a:t>
                      </a:r>
                      <a:endParaRPr sz="1000">
                        <a:solidFill>
                          <a:schemeClr val="tx1"/>
                        </a:solidFill>
                      </a:endParaRPr>
                    </a:p>
                  </a:txBody>
                  <a:tcPr marL="2450" marR="2450" marT="2450" marB="0" anchor="ctr">
                    <a:lnL w="1270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alpha val="11211"/>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Mindset &amp; Behaviours</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alpha val="11211"/>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Skills &amp; Learning</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alpha val="11211"/>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Business Process</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alpha val="11000"/>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Governance</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alpha val="11000"/>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Systems &amp; Tools</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alpha val="13000"/>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Reporting &amp; Insights</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alpha val="13000"/>
                      </a:schemeClr>
                    </a:solidFill>
                  </a:tcPr>
                </a:tc>
                <a:extLst>
                  <a:ext uri="{0D108BD9-81ED-4DB2-BD59-A6C34878D82A}">
                    <a16:rowId xmlns:a16="http://schemas.microsoft.com/office/drawing/2014/main" val="10001"/>
                  </a:ext>
                </a:extLst>
              </a:tr>
              <a:tr h="1317283">
                <a:tc>
                  <a:txBody>
                    <a:bodyPr/>
                    <a:lstStyle/>
                    <a:p>
                      <a:pPr marL="0" marR="0" lvl="0" indent="0" algn="ctr" rtl="0">
                        <a:lnSpc>
                          <a:spcPct val="100000"/>
                        </a:lnSpc>
                        <a:spcBef>
                          <a:spcPts val="0"/>
                        </a:spcBef>
                        <a:spcAft>
                          <a:spcPts val="0"/>
                        </a:spcAft>
                        <a:buNone/>
                      </a:pPr>
                      <a:r>
                        <a:rPr lang="en" sz="1000" b="1" i="0" u="none" strike="noStrike" cap="none">
                          <a:solidFill>
                            <a:schemeClr val="bg1"/>
                          </a:solidFill>
                          <a:latin typeface="Arial"/>
                          <a:ea typeface="Arial"/>
                          <a:cs typeface="Arial"/>
                          <a:sym typeface="Arial"/>
                        </a:rPr>
                        <a:t>1.</a:t>
                      </a:r>
                      <a:br>
                        <a:rPr lang="en" sz="1000" b="1" i="0" u="none" strike="noStrike" cap="none">
                          <a:solidFill>
                            <a:schemeClr val="bg1"/>
                          </a:solidFill>
                          <a:latin typeface="Arial"/>
                          <a:ea typeface="Arial"/>
                          <a:cs typeface="Arial"/>
                          <a:sym typeface="Arial"/>
                        </a:rPr>
                      </a:br>
                      <a:r>
                        <a:rPr lang="en" sz="1000" b="1" i="0" u="none" strike="noStrike" cap="none">
                          <a:solidFill>
                            <a:schemeClr val="bg1"/>
                          </a:solidFill>
                          <a:latin typeface="Arial"/>
                          <a:ea typeface="Arial"/>
                          <a:cs typeface="Arial"/>
                          <a:sym typeface="Arial"/>
                        </a:rPr>
                        <a:t>Low Impact</a:t>
                      </a:r>
                      <a:endParaRPr sz="1000">
                        <a:solidFill>
                          <a:schemeClr val="bg1"/>
                        </a:solidFill>
                      </a:endParaRPr>
                    </a:p>
                  </a:txBody>
                  <a:tcPr marL="2450" marR="2450" marT="2450" marB="0" anchor="ctr">
                    <a:lnL w="9525" cap="flat" cmpd="sng">
                      <a:noFill/>
                      <a:prstDash val="solid"/>
                      <a:round/>
                      <a:headEnd type="none" w="sm" len="sm"/>
                      <a:tailEnd type="none" w="sm" len="sm"/>
                    </a:lnL>
                    <a:lnR w="12700" cap="flat" cmpd="sng" algn="ctr">
                      <a:noFill/>
                      <a:prstDash val="solid"/>
                      <a:round/>
                      <a:headEnd type="none" w="med" len="med"/>
                      <a:tailEnd type="none" w="med" len="med"/>
                    </a:lnR>
                    <a:lnT w="19050" cap="flat" cmpd="sng" algn="ctr">
                      <a:noFill/>
                      <a:prstDash val="solid"/>
                      <a:round/>
                      <a:headEnd type="none" w="sm" len="sm"/>
                      <a:tailEnd type="none" w="sm" len="sm"/>
                    </a:lnT>
                    <a:lnB w="19050" cap="flat" cmpd="sng">
                      <a:noFill/>
                      <a:prstDash val="solid"/>
                      <a:round/>
                      <a:headEnd type="none" w="sm" len="sm"/>
                      <a:tailEnd type="none" w="sm" len="sm"/>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Minor disruption to working culture and the ability to work together</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None/>
                      </a:pPr>
                      <a:r>
                        <a:rPr lang="en-GB" sz="1000">
                          <a:latin typeface="Arial" panose="020B0604020202020204" pitchFamily="34" charset="0"/>
                          <a:cs typeface="Arial" panose="020B0604020202020204" pitchFamily="34" charset="0"/>
                        </a:rPr>
                        <a:t>Minor adjustment to existing beliefs around the way things should be done </a:t>
                      </a:r>
                      <a:endParaRPr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Minor change to learning needs in existing roles due to altered competency or skill requirements </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None/>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Adjustments to existing business process</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None/>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Minor change to existing governance requirement or business decision making</a:t>
                      </a:r>
                      <a:endParaRPr sz="1000" b="0" i="0" u="none" strike="noStrike" cap="none">
                        <a:solidFill>
                          <a:schemeClr val="dk1"/>
                        </a:solidFill>
                        <a:latin typeface="Arial" panose="020B0604020202020204" pitchFamily="34" charset="0"/>
                        <a:ea typeface="Arial"/>
                        <a:cs typeface="Arial" panose="020B0604020202020204" pitchFamily="34" charset="0"/>
                        <a:sym typeface="Arial"/>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Upgrade to existing system or tool introducing new or additional functionality </a:t>
                      </a: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One-off or redesign of existing information requirements (for processing, analysis or reporting)</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extLst>
                  <a:ext uri="{0D108BD9-81ED-4DB2-BD59-A6C34878D82A}">
                    <a16:rowId xmlns:a16="http://schemas.microsoft.com/office/drawing/2014/main" val="10003"/>
                  </a:ext>
                </a:extLst>
              </a:tr>
              <a:tr h="1387204">
                <a:tc>
                  <a:txBody>
                    <a:bodyPr/>
                    <a:lstStyle/>
                    <a:p>
                      <a:pPr marL="0" marR="0" lvl="0" indent="0" algn="ctr" rtl="0">
                        <a:lnSpc>
                          <a:spcPct val="100000"/>
                        </a:lnSpc>
                        <a:spcBef>
                          <a:spcPts val="0"/>
                        </a:spcBef>
                        <a:spcAft>
                          <a:spcPts val="0"/>
                        </a:spcAft>
                        <a:buNone/>
                      </a:pPr>
                      <a:r>
                        <a:rPr lang="en" sz="1000" b="1" i="0" u="none" strike="noStrike" cap="none">
                          <a:solidFill>
                            <a:schemeClr val="bg1"/>
                          </a:solidFill>
                          <a:latin typeface="Arial"/>
                          <a:ea typeface="Arial"/>
                          <a:cs typeface="Arial"/>
                          <a:sym typeface="Arial"/>
                        </a:rPr>
                        <a:t>2.</a:t>
                      </a:r>
                      <a:br>
                        <a:rPr lang="en" sz="1000" b="1" i="0" u="none" strike="noStrike" cap="none">
                          <a:solidFill>
                            <a:schemeClr val="bg1"/>
                          </a:solidFill>
                          <a:latin typeface="Arial"/>
                          <a:ea typeface="Arial"/>
                          <a:cs typeface="Arial"/>
                          <a:sym typeface="Arial"/>
                        </a:rPr>
                      </a:br>
                      <a:r>
                        <a:rPr lang="en" sz="1000" b="1" i="0" u="none" strike="noStrike" cap="none">
                          <a:solidFill>
                            <a:schemeClr val="bg1"/>
                          </a:solidFill>
                          <a:latin typeface="Arial"/>
                          <a:ea typeface="Arial"/>
                          <a:cs typeface="Arial"/>
                          <a:sym typeface="Arial"/>
                        </a:rPr>
                        <a:t>Medium Impact</a:t>
                      </a:r>
                      <a:endParaRPr sz="1000">
                        <a:solidFill>
                          <a:schemeClr val="bg1"/>
                        </a:solidFill>
                      </a:endParaRPr>
                    </a:p>
                  </a:txBody>
                  <a:tcPr marL="2450" marR="2450" marT="2450" marB="0" anchor="ctr">
                    <a:lnL w="9525" cap="flat" cmpd="sng">
                      <a:noFill/>
                      <a:prstDash val="solid"/>
                      <a:round/>
                      <a:headEnd type="none" w="sm" len="sm"/>
                      <a:tailEnd type="none" w="sm" len="sm"/>
                    </a:lnL>
                    <a:lnR w="12700" cap="flat" cmpd="sng" algn="ctr">
                      <a:noFill/>
                      <a:prstDash val="solid"/>
                      <a:round/>
                      <a:headEnd type="none" w="med" len="med"/>
                      <a:tailEnd type="none" w="med" len="med"/>
                    </a:lnR>
                    <a:lnT w="19050" cap="flat" cmpd="sng">
                      <a:noFill/>
                      <a:prstDash val="solid"/>
                      <a:round/>
                      <a:headEnd type="none" w="sm" len="sm"/>
                      <a:tailEnd type="none" w="sm" len="sm"/>
                    </a:lnT>
                    <a:lnB w="19050" cap="flat" cmpd="sng">
                      <a:noFill/>
                      <a:prstDash val="solid"/>
                      <a:round/>
                      <a:headEnd type="none" w="sm" len="sm"/>
                      <a:tailEnd type="none" w="sm" len="sm"/>
                    </a:lnB>
                    <a:lnTlToBr w="12700" cmpd="sng">
                      <a:noFill/>
                      <a:prstDash val="solid"/>
                    </a:lnTlToBr>
                    <a:lnBlToTr w="12700" cmpd="sng">
                      <a:noFill/>
                      <a:prstDash val="solid"/>
                    </a:lnBlToTr>
                    <a:solidFill>
                      <a:schemeClr val="accent2">
                        <a:lumMod val="40000"/>
                        <a:lumOff val="60000"/>
                      </a:schemeClr>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Moderate culture shift and/or change to collaboration requirements</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None/>
                      </a:pPr>
                      <a:r>
                        <a:rPr lang="en-GB" sz="1000">
                          <a:latin typeface="Arial" panose="020B0604020202020204" pitchFamily="34" charset="0"/>
                          <a:cs typeface="Arial" panose="020B0604020202020204" pitchFamily="34" charset="0"/>
                        </a:rPr>
                        <a:t>Moderate change to the way one or more key role groups think and behave around a topic </a:t>
                      </a:r>
                      <a:endParaRPr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Moderate change to core competencies within existing roles, requiring new or additional leaning pathways</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Change to existing business processes or new business process with up to 50% change to activities, workflows or interfaces</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Clr>
                          <a:srgbClr val="000000"/>
                        </a:buClr>
                        <a:buSzPts val="600"/>
                        <a:buFont typeface="Arial"/>
                        <a:buNone/>
                      </a:pPr>
                      <a:r>
                        <a:rPr lang="en-GB" sz="1000">
                          <a:latin typeface="Arial" panose="020B0604020202020204" pitchFamily="34" charset="0"/>
                          <a:cs typeface="Arial" panose="020B0604020202020204" pitchFamily="34" charset="0"/>
                        </a:rPr>
                        <a:t>New information or decision making requirements to an existing governance body</a:t>
                      </a:r>
                      <a:endParaRPr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New system or tool, with moderately different functionality to support existing ways of working</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New or additional information requirements for processing, analysis or reporting</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extLst>
                  <a:ext uri="{0D108BD9-81ED-4DB2-BD59-A6C34878D82A}">
                    <a16:rowId xmlns:a16="http://schemas.microsoft.com/office/drawing/2014/main" val="10004"/>
                  </a:ext>
                </a:extLst>
              </a:tr>
              <a:tr h="1317283">
                <a:tc>
                  <a:txBody>
                    <a:bodyPr/>
                    <a:lstStyle/>
                    <a:p>
                      <a:pPr marL="0" marR="0" lvl="0" indent="0" algn="ctr" rtl="0">
                        <a:lnSpc>
                          <a:spcPct val="100000"/>
                        </a:lnSpc>
                        <a:spcBef>
                          <a:spcPts val="0"/>
                        </a:spcBef>
                        <a:spcAft>
                          <a:spcPts val="0"/>
                        </a:spcAft>
                        <a:buNone/>
                      </a:pPr>
                      <a:r>
                        <a:rPr lang="en" sz="1000" b="1" i="0" u="none" strike="noStrike" cap="none">
                          <a:solidFill>
                            <a:schemeClr val="bg1"/>
                          </a:solidFill>
                          <a:latin typeface="Arial"/>
                          <a:ea typeface="Arial"/>
                          <a:cs typeface="Arial"/>
                          <a:sym typeface="Arial"/>
                        </a:rPr>
                        <a:t>3.</a:t>
                      </a:r>
                      <a:br>
                        <a:rPr lang="en" sz="1000" b="1" i="0" u="none" strike="noStrike" cap="none">
                          <a:solidFill>
                            <a:schemeClr val="bg1"/>
                          </a:solidFill>
                          <a:latin typeface="Arial"/>
                          <a:ea typeface="Arial"/>
                          <a:cs typeface="Arial"/>
                          <a:sym typeface="Arial"/>
                        </a:rPr>
                      </a:br>
                      <a:r>
                        <a:rPr lang="en" sz="1000" b="1" i="0" u="none" strike="noStrike" cap="none">
                          <a:solidFill>
                            <a:schemeClr val="bg1"/>
                          </a:solidFill>
                          <a:latin typeface="Arial"/>
                          <a:ea typeface="Arial"/>
                          <a:cs typeface="Arial"/>
                          <a:sym typeface="Arial"/>
                        </a:rPr>
                        <a:t>High Impact</a:t>
                      </a:r>
                      <a:endParaRPr sz="1000">
                        <a:solidFill>
                          <a:schemeClr val="bg1"/>
                        </a:solidFill>
                      </a:endParaRPr>
                    </a:p>
                  </a:txBody>
                  <a:tcPr marL="2450" marR="2450" marT="2450" marB="0" anchor="ctr">
                    <a:lnL w="9525" cap="flat" cmpd="sng">
                      <a:noFill/>
                      <a:prstDash val="solid"/>
                      <a:round/>
                      <a:headEnd type="none" w="sm" len="sm"/>
                      <a:tailEnd type="none" w="sm" len="sm"/>
                    </a:lnL>
                    <a:lnR w="12700" cap="flat" cmpd="sng" algn="ctr">
                      <a:noFill/>
                      <a:prstDash val="solid"/>
                      <a:round/>
                      <a:headEnd type="none" w="med" len="med"/>
                      <a:tailEnd type="none" w="med" len="med"/>
                    </a:lnR>
                    <a:lnT w="19050" cap="flat" cmpd="sng">
                      <a:noFill/>
                      <a:prstDash val="solid"/>
                      <a:round/>
                      <a:headEnd type="none" w="sm" len="sm"/>
                      <a:tailEnd type="none" w="sm" len="sm"/>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Paradigm shift in culture / potential misalignment between new teams or functions and/or ability to collaborate</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Clr>
                          <a:srgbClr val="000000"/>
                        </a:buClr>
                        <a:buSzPts val="600"/>
                        <a:buFont typeface="Arial"/>
                        <a:buNone/>
                      </a:pPr>
                      <a:r>
                        <a:rPr lang="en-GB" sz="1000">
                          <a:latin typeface="Arial" panose="020B0604020202020204" pitchFamily="34" charset="0"/>
                          <a:cs typeface="Arial" panose="020B0604020202020204" pitchFamily="34" charset="0"/>
                        </a:rPr>
                        <a:t>A significant paradigm shift in belief structures and behaviour of multiple role groups</a:t>
                      </a:r>
                      <a:endParaRPr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Roles require fundamentally different skills and competencies. Significant re-training and/or recruitment required</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Multiple new business processes and/or &gt;50% changes to activities and workflows</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None/>
                      </a:pPr>
                      <a:r>
                        <a:rPr lang="en-GB" sz="1000">
                          <a:latin typeface="Arial" panose="020B0604020202020204" pitchFamily="34" charset="0"/>
                          <a:cs typeface="Arial" panose="020B0604020202020204" pitchFamily="34" charset="0"/>
                        </a:rPr>
                        <a:t>New governance body, process or stage gate requirements</a:t>
                      </a:r>
                      <a:endParaRPr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New system or tool introduced to support  completely new ways of working</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Significant change to data sources, content or quality.</a:t>
                      </a:r>
                      <a:b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b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&gt;50% change to information requirements or business intelligence</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5801879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49589-F6D1-42F4-84BC-8032FDA9D653}"/>
              </a:ext>
            </a:extLst>
          </p:cNvPr>
          <p:cNvSpPr>
            <a:spLocks noGrp="1"/>
          </p:cNvSpPr>
          <p:nvPr>
            <p:ph type="title"/>
          </p:nvPr>
        </p:nvSpPr>
        <p:spPr>
          <a:xfrm>
            <a:off x="330206" y="240715"/>
            <a:ext cx="10515600" cy="972607"/>
          </a:xfrm>
        </p:spPr>
        <p:txBody>
          <a:bodyPr>
            <a:normAutofit/>
          </a:bodyPr>
          <a:lstStyle/>
          <a:p>
            <a:r>
              <a:rPr lang="en-GB"/>
              <a:t>Key message framework</a:t>
            </a:r>
            <a:br>
              <a:rPr lang="en-GB"/>
            </a:br>
            <a:r>
              <a:rPr lang="en-GB" sz="2400"/>
              <a:t>Purpose and guidance for use </a:t>
            </a:r>
          </a:p>
        </p:txBody>
      </p:sp>
      <p:sp>
        <p:nvSpPr>
          <p:cNvPr id="5" name="Slide Number Placeholder 4">
            <a:extLst>
              <a:ext uri="{FF2B5EF4-FFF2-40B4-BE49-F238E27FC236}">
                <a16:creationId xmlns:a16="http://schemas.microsoft.com/office/drawing/2014/main" id="{30F16190-394A-4135-A313-DD2EAB183B7A}"/>
              </a:ext>
            </a:extLst>
          </p:cNvPr>
          <p:cNvSpPr>
            <a:spLocks noGrp="1"/>
          </p:cNvSpPr>
          <p:nvPr>
            <p:ph type="sldNum" sz="quarter" idx="11"/>
          </p:nvPr>
        </p:nvSpPr>
        <p:spPr/>
        <p:txBody>
          <a:bodyPr/>
          <a:lstStyle/>
          <a:p>
            <a:fld id="{344369E4-5DE7-46E5-874E-4FD437973785}" type="slidenum">
              <a:rPr lang="en-GB" smtClean="0"/>
              <a:pPr/>
              <a:t>5</a:t>
            </a:fld>
            <a:endParaRPr lang="en-GB" sz="1400"/>
          </a:p>
        </p:txBody>
      </p:sp>
      <p:sp>
        <p:nvSpPr>
          <p:cNvPr id="3" name="TextBox 2">
            <a:extLst>
              <a:ext uri="{FF2B5EF4-FFF2-40B4-BE49-F238E27FC236}">
                <a16:creationId xmlns:a16="http://schemas.microsoft.com/office/drawing/2014/main" id="{19A25426-7DCC-C763-6828-E07CB58B5C12}"/>
              </a:ext>
            </a:extLst>
          </p:cNvPr>
          <p:cNvSpPr txBox="1"/>
          <p:nvPr/>
        </p:nvSpPr>
        <p:spPr>
          <a:xfrm>
            <a:off x="630621" y="1902372"/>
            <a:ext cx="10310648" cy="3139321"/>
          </a:xfrm>
          <a:prstGeom prst="rect">
            <a:avLst/>
          </a:prstGeom>
          <a:noFill/>
        </p:spPr>
        <p:txBody>
          <a:bodyPr wrap="square" rtlCol="0">
            <a:spAutoFit/>
          </a:bodyPr>
          <a:lstStyle/>
          <a:p>
            <a:r>
              <a:rPr lang="en-GB" b="1"/>
              <a:t>The Key Message Framework:</a:t>
            </a:r>
          </a:p>
          <a:p>
            <a:endParaRPr lang="en-GB"/>
          </a:p>
          <a:p>
            <a:pPr marL="285750" indent="-285750">
              <a:buFont typeface="Arial" panose="020B0604020202020204" pitchFamily="34" charset="0"/>
              <a:buChar char="•"/>
            </a:pPr>
            <a:r>
              <a:rPr lang="en-GB"/>
              <a:t>Aligns the understanding of the project team and senior leadership on how to communicate around a change</a:t>
            </a:r>
          </a:p>
          <a:p>
            <a:pPr marL="285750" indent="-285750">
              <a:buFont typeface="Arial" panose="020B0604020202020204" pitchFamily="34" charset="0"/>
              <a:buChar char="•"/>
            </a:pPr>
            <a:r>
              <a:rPr lang="en-GB"/>
              <a:t>Creates consistency and clarity across all communications and engagement content</a:t>
            </a:r>
          </a:p>
          <a:p>
            <a:pPr marL="285750" indent="-285750">
              <a:buFont typeface="Arial" panose="020B0604020202020204" pitchFamily="34" charset="0"/>
              <a:buChar char="•"/>
            </a:pPr>
            <a:r>
              <a:rPr lang="en-GB"/>
              <a:t>Can be used to equip leaders as a tool for effective team engagement</a:t>
            </a:r>
          </a:p>
          <a:p>
            <a:pPr marL="285750" indent="-285750">
              <a:buFont typeface="Arial" panose="020B0604020202020204" pitchFamily="34" charset="0"/>
              <a:buChar char="•"/>
            </a:pPr>
            <a:r>
              <a:rPr lang="en-GB"/>
              <a:t>Acts as a reference guide and foundation stone for all communications and engagement materials</a:t>
            </a:r>
          </a:p>
          <a:p>
            <a:pPr marL="285750" indent="-285750">
              <a:buFont typeface="Arial" panose="020B0604020202020204" pitchFamily="34" charset="0"/>
              <a:buChar char="•"/>
            </a:pPr>
            <a:r>
              <a:rPr lang="en-GB"/>
              <a:t>Is not to be used as a communication output in its basic form</a:t>
            </a:r>
          </a:p>
          <a:p>
            <a:pPr marL="285750" indent="-285750">
              <a:buFont typeface="Arial" panose="020B0604020202020204" pitchFamily="34" charset="0"/>
              <a:buChar char="•"/>
            </a:pPr>
            <a:r>
              <a:rPr lang="en-GB"/>
              <a:t>Creates line of sight from the project ‘case for change’ to the strategic objectives and headline benefits of the department or organisation it sits within</a:t>
            </a:r>
          </a:p>
        </p:txBody>
      </p:sp>
      <p:sp>
        <p:nvSpPr>
          <p:cNvPr id="7" name="Footer Placeholder 2">
            <a:extLst>
              <a:ext uri="{FF2B5EF4-FFF2-40B4-BE49-F238E27FC236}">
                <a16:creationId xmlns:a16="http://schemas.microsoft.com/office/drawing/2014/main" id="{973D0641-3F33-7348-CF4E-BF60657C457B}"/>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29252805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DED14-72EE-44D6-8748-2586E5476DFA}"/>
              </a:ext>
            </a:extLst>
          </p:cNvPr>
          <p:cNvSpPr>
            <a:spLocks noGrp="1"/>
          </p:cNvSpPr>
          <p:nvPr>
            <p:ph type="title"/>
          </p:nvPr>
        </p:nvSpPr>
        <p:spPr/>
        <p:txBody>
          <a:bodyPr>
            <a:normAutofit/>
          </a:bodyPr>
          <a:lstStyle/>
          <a:p>
            <a:r>
              <a:rPr lang="en-GB"/>
              <a:t>Key message framework</a:t>
            </a:r>
            <a:br>
              <a:rPr lang="en-GB"/>
            </a:br>
            <a:r>
              <a:rPr lang="en-GB" sz="2400"/>
              <a:t>Foundational messaging for communications and stakeholder engagement</a:t>
            </a:r>
          </a:p>
        </p:txBody>
      </p:sp>
      <p:sp>
        <p:nvSpPr>
          <p:cNvPr id="5" name="Slide Number Placeholder 4">
            <a:extLst>
              <a:ext uri="{FF2B5EF4-FFF2-40B4-BE49-F238E27FC236}">
                <a16:creationId xmlns:a16="http://schemas.microsoft.com/office/drawing/2014/main" id="{C622F2F6-2021-4509-A037-EC8C1FB4303C}"/>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4369E4-5DE7-46E5-874E-4FD437973785}" type="slidenum">
              <a:rPr kumimoji="0" lang="en-GB" sz="14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4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Rectangle 2">
            <a:extLst>
              <a:ext uri="{FF2B5EF4-FFF2-40B4-BE49-F238E27FC236}">
                <a16:creationId xmlns:a16="http://schemas.microsoft.com/office/drawing/2014/main" id="{56D1F3CA-FD96-0C5F-7139-822B06782400}"/>
              </a:ext>
            </a:extLst>
          </p:cNvPr>
          <p:cNvSpPr/>
          <p:nvPr/>
        </p:nvSpPr>
        <p:spPr>
          <a:xfrm>
            <a:off x="2246459" y="1623652"/>
            <a:ext cx="3102657"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000000"/>
                </a:solidFill>
                <a:effectLst/>
                <a:uLnTx/>
                <a:uFillTx/>
                <a:latin typeface="Arial" panose="020B0604020202020204"/>
                <a:ea typeface="+mn-ea"/>
                <a:cs typeface="+mn-cs"/>
              </a:rPr>
              <a:t>Prepare for future health security hazards </a:t>
            </a:r>
          </a:p>
        </p:txBody>
      </p:sp>
      <p:sp>
        <p:nvSpPr>
          <p:cNvPr id="6" name="Rectangle 5">
            <a:extLst>
              <a:ext uri="{FF2B5EF4-FFF2-40B4-BE49-F238E27FC236}">
                <a16:creationId xmlns:a16="http://schemas.microsoft.com/office/drawing/2014/main" id="{B4470755-359F-FA4F-9DA4-862EBB01F164}"/>
              </a:ext>
            </a:extLst>
          </p:cNvPr>
          <p:cNvSpPr/>
          <p:nvPr/>
        </p:nvSpPr>
        <p:spPr>
          <a:xfrm>
            <a:off x="641049" y="1623652"/>
            <a:ext cx="1521383" cy="753763"/>
          </a:xfrm>
          <a:prstGeom prst="rect">
            <a:avLst/>
          </a:prstGeom>
          <a:solidFill>
            <a:srgbClr val="007C91"/>
          </a:solid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UKHSA strategic objectives</a:t>
            </a:r>
          </a:p>
        </p:txBody>
      </p:sp>
      <p:sp>
        <p:nvSpPr>
          <p:cNvPr id="8" name="Rectangle 7">
            <a:extLst>
              <a:ext uri="{FF2B5EF4-FFF2-40B4-BE49-F238E27FC236}">
                <a16:creationId xmlns:a16="http://schemas.microsoft.com/office/drawing/2014/main" id="{E6AF8D54-9140-1246-A438-F9A3DCE304DA}"/>
              </a:ext>
            </a:extLst>
          </p:cNvPr>
          <p:cNvSpPr/>
          <p:nvPr/>
        </p:nvSpPr>
        <p:spPr>
          <a:xfrm>
            <a:off x="641049" y="2439511"/>
            <a:ext cx="1521383" cy="753763"/>
          </a:xfrm>
          <a:prstGeom prst="rect">
            <a:avLst/>
          </a:prstGeom>
          <a:solidFill>
            <a:srgbClr val="007C91"/>
          </a:solid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Technology objectives</a:t>
            </a:r>
          </a:p>
        </p:txBody>
      </p:sp>
      <p:sp>
        <p:nvSpPr>
          <p:cNvPr id="9" name="Rectangle 8">
            <a:extLst>
              <a:ext uri="{FF2B5EF4-FFF2-40B4-BE49-F238E27FC236}">
                <a16:creationId xmlns:a16="http://schemas.microsoft.com/office/drawing/2014/main" id="{1D2DE335-8E0A-A2F1-D01C-A7F6477CBFE1}"/>
              </a:ext>
            </a:extLst>
          </p:cNvPr>
          <p:cNvSpPr/>
          <p:nvPr/>
        </p:nvSpPr>
        <p:spPr>
          <a:xfrm>
            <a:off x="2246459" y="5721474"/>
            <a:ext cx="1547064" cy="54894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Improved security</a:t>
            </a:r>
          </a:p>
        </p:txBody>
      </p:sp>
      <p:sp>
        <p:nvSpPr>
          <p:cNvPr id="10" name="Rectangle 9">
            <a:extLst>
              <a:ext uri="{FF2B5EF4-FFF2-40B4-BE49-F238E27FC236}">
                <a16:creationId xmlns:a16="http://schemas.microsoft.com/office/drawing/2014/main" id="{03CCEF63-1086-4E1E-9FE0-6F3E6BCF1590}"/>
              </a:ext>
            </a:extLst>
          </p:cNvPr>
          <p:cNvSpPr/>
          <p:nvPr/>
        </p:nvSpPr>
        <p:spPr>
          <a:xfrm>
            <a:off x="641049" y="5721473"/>
            <a:ext cx="1521383" cy="548943"/>
          </a:xfrm>
          <a:prstGeom prst="rect">
            <a:avLst/>
          </a:prstGeom>
          <a:solidFill>
            <a:srgbClr val="007C91"/>
          </a:solid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Benefits</a:t>
            </a:r>
          </a:p>
        </p:txBody>
      </p:sp>
      <p:sp>
        <p:nvSpPr>
          <p:cNvPr id="11" name="Rectangle 10">
            <a:extLst>
              <a:ext uri="{FF2B5EF4-FFF2-40B4-BE49-F238E27FC236}">
                <a16:creationId xmlns:a16="http://schemas.microsoft.com/office/drawing/2014/main" id="{BB59E1ED-0ADD-84E3-55C8-DA2FB3BA0E6B}"/>
              </a:ext>
            </a:extLst>
          </p:cNvPr>
          <p:cNvSpPr/>
          <p:nvPr/>
        </p:nvSpPr>
        <p:spPr>
          <a:xfrm>
            <a:off x="951895" y="3245708"/>
            <a:ext cx="1210538" cy="634311"/>
          </a:xfrm>
          <a:prstGeom prst="rect">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Why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the change?</a:t>
            </a:r>
          </a:p>
        </p:txBody>
      </p:sp>
      <p:sp>
        <p:nvSpPr>
          <p:cNvPr id="12" name="Rectangle 11">
            <a:extLst>
              <a:ext uri="{FF2B5EF4-FFF2-40B4-BE49-F238E27FC236}">
                <a16:creationId xmlns:a16="http://schemas.microsoft.com/office/drawing/2014/main" id="{0BE44BCC-A5C4-13FA-5F83-1C8810744A3C}"/>
              </a:ext>
            </a:extLst>
          </p:cNvPr>
          <p:cNvSpPr/>
          <p:nvPr/>
        </p:nvSpPr>
        <p:spPr>
          <a:xfrm>
            <a:off x="951895" y="3921208"/>
            <a:ext cx="1210538" cy="634311"/>
          </a:xfrm>
          <a:prstGeom prst="rect">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What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is the vision?</a:t>
            </a:r>
          </a:p>
        </p:txBody>
      </p:sp>
      <p:sp>
        <p:nvSpPr>
          <p:cNvPr id="13" name="Rectangle 12">
            <a:extLst>
              <a:ext uri="{FF2B5EF4-FFF2-40B4-BE49-F238E27FC236}">
                <a16:creationId xmlns:a16="http://schemas.microsoft.com/office/drawing/2014/main" id="{49B07542-945B-6526-D9BF-EDF7F093D5E0}"/>
              </a:ext>
            </a:extLst>
          </p:cNvPr>
          <p:cNvSpPr/>
          <p:nvPr/>
        </p:nvSpPr>
        <p:spPr>
          <a:xfrm>
            <a:off x="951895" y="4596708"/>
            <a:ext cx="1210538" cy="1089894"/>
          </a:xfrm>
          <a:prstGeom prst="rect">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How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will this be achieved?</a:t>
            </a:r>
          </a:p>
        </p:txBody>
      </p:sp>
      <p:sp>
        <p:nvSpPr>
          <p:cNvPr id="14" name="Rectangle 13">
            <a:extLst>
              <a:ext uri="{FF2B5EF4-FFF2-40B4-BE49-F238E27FC236}">
                <a16:creationId xmlns:a16="http://schemas.microsoft.com/office/drawing/2014/main" id="{136293A5-2948-58BB-FB37-95104F66E83B}"/>
              </a:ext>
            </a:extLst>
          </p:cNvPr>
          <p:cNvSpPr/>
          <p:nvPr/>
        </p:nvSpPr>
        <p:spPr>
          <a:xfrm>
            <a:off x="2248927" y="3247754"/>
            <a:ext cx="9396695" cy="632264"/>
          </a:xfrm>
          <a:prstGeom prst="rect">
            <a:avLst/>
          </a:prstGeom>
          <a:noFill/>
          <a:ln>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The future UKHSA is dependent on a technology and tools infrastructure that is efficient, reliable and sets clear processes and consistent ways of working across all our teams. Since bringing together the former Public Health England (PHE) and Test &amp; Trace (T&amp;T) organisations, UKHSA inherits a technology landscape that is complex, fragmented and duplicates effort. This means it is often inefficient, costly and is not fit for our future user needs.</a:t>
            </a:r>
          </a:p>
        </p:txBody>
      </p:sp>
      <p:sp>
        <p:nvSpPr>
          <p:cNvPr id="15" name="Rectangle 14">
            <a:extLst>
              <a:ext uri="{FF2B5EF4-FFF2-40B4-BE49-F238E27FC236}">
                <a16:creationId xmlns:a16="http://schemas.microsoft.com/office/drawing/2014/main" id="{57D0BCCC-84F1-849F-B662-032BFDA33465}"/>
              </a:ext>
            </a:extLst>
          </p:cNvPr>
          <p:cNvSpPr/>
          <p:nvPr/>
        </p:nvSpPr>
        <p:spPr>
          <a:xfrm>
            <a:off x="3817731" y="5721474"/>
            <a:ext cx="1547064" cy="54894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Unified support model with singular escalation paths</a:t>
            </a:r>
          </a:p>
        </p:txBody>
      </p:sp>
      <p:sp>
        <p:nvSpPr>
          <p:cNvPr id="16" name="Rectangle 15">
            <a:extLst>
              <a:ext uri="{FF2B5EF4-FFF2-40B4-BE49-F238E27FC236}">
                <a16:creationId xmlns:a16="http://schemas.microsoft.com/office/drawing/2014/main" id="{0987CF60-70C3-22E1-8452-01C1A8A98AA5}"/>
              </a:ext>
            </a:extLst>
          </p:cNvPr>
          <p:cNvSpPr/>
          <p:nvPr/>
        </p:nvSpPr>
        <p:spPr>
          <a:xfrm>
            <a:off x="5389003" y="5721474"/>
            <a:ext cx="1547065" cy="54894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Reduced technology running cost </a:t>
            </a:r>
          </a:p>
        </p:txBody>
      </p:sp>
      <p:sp>
        <p:nvSpPr>
          <p:cNvPr id="17" name="Rectangle 16">
            <a:extLst>
              <a:ext uri="{FF2B5EF4-FFF2-40B4-BE49-F238E27FC236}">
                <a16:creationId xmlns:a16="http://schemas.microsoft.com/office/drawing/2014/main" id="{C0C99968-0CC7-5A17-EAD5-5552A0205129}"/>
              </a:ext>
            </a:extLst>
          </p:cNvPr>
          <p:cNvSpPr/>
          <p:nvPr/>
        </p:nvSpPr>
        <p:spPr>
          <a:xfrm>
            <a:off x="2261285" y="3921208"/>
            <a:ext cx="9384337" cy="632264"/>
          </a:xfrm>
          <a:prstGeom prst="rect">
            <a:avLst/>
          </a:prstGeom>
          <a:noFill/>
          <a:ln>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All teams across UKHSA work with technology and tools in a consistent way with fast, secure and efficient access through Single Sign-On (SSO) and their unified UKHSA identity. Teams are able to collaborate seamlessly through use of a consolidated and optimised tool offering and we foster a culture for innovation and continuous improvement.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There are clear and streamlined escalation routes for service related issues.</a:t>
            </a:r>
          </a:p>
        </p:txBody>
      </p:sp>
      <p:sp>
        <p:nvSpPr>
          <p:cNvPr id="19" name="Rectangle 18">
            <a:extLst>
              <a:ext uri="{FF2B5EF4-FFF2-40B4-BE49-F238E27FC236}">
                <a16:creationId xmlns:a16="http://schemas.microsoft.com/office/drawing/2014/main" id="{EDB05418-CF8D-E255-FAF7-3A9645367DBB}"/>
              </a:ext>
            </a:extLst>
          </p:cNvPr>
          <p:cNvSpPr/>
          <p:nvPr/>
        </p:nvSpPr>
        <p:spPr>
          <a:xfrm>
            <a:off x="2246459" y="4594184"/>
            <a:ext cx="3102657" cy="1086101"/>
          </a:xfrm>
          <a:prstGeom prst="rect">
            <a:avLst/>
          </a:prstGeom>
          <a:noFill/>
          <a:ln>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People: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Teams embrace functionality changes to tools they use as an opportunity to work more collaboratively as one UKHSA. Guidance and training is provided to support colleagues and external stakeholders in adopting adjustments to ways of working. </a:t>
            </a:r>
          </a:p>
        </p:txBody>
      </p:sp>
      <p:sp>
        <p:nvSpPr>
          <p:cNvPr id="20" name="Rectangle 19">
            <a:extLst>
              <a:ext uri="{FF2B5EF4-FFF2-40B4-BE49-F238E27FC236}">
                <a16:creationId xmlns:a16="http://schemas.microsoft.com/office/drawing/2014/main" id="{39F53367-A15C-15A7-02F9-6AFD75D96CA6}"/>
              </a:ext>
            </a:extLst>
          </p:cNvPr>
          <p:cNvSpPr/>
          <p:nvPr/>
        </p:nvSpPr>
        <p:spPr>
          <a:xfrm>
            <a:off x="6960276" y="5721474"/>
            <a:ext cx="1547064" cy="548943"/>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Issues are resolved more quickly</a:t>
            </a:r>
          </a:p>
        </p:txBody>
      </p:sp>
      <p:sp>
        <p:nvSpPr>
          <p:cNvPr id="21" name="Rectangle 20">
            <a:extLst>
              <a:ext uri="{FF2B5EF4-FFF2-40B4-BE49-F238E27FC236}">
                <a16:creationId xmlns:a16="http://schemas.microsoft.com/office/drawing/2014/main" id="{49D73FE8-32F1-FC4E-BD41-630E808E90F4}"/>
              </a:ext>
            </a:extLst>
          </p:cNvPr>
          <p:cNvSpPr/>
          <p:nvPr/>
        </p:nvSpPr>
        <p:spPr>
          <a:xfrm>
            <a:off x="8531548" y="5721474"/>
            <a:ext cx="1547064" cy="54894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Quicker and more efficient sign-on process through SSO</a:t>
            </a:r>
          </a:p>
        </p:txBody>
      </p:sp>
      <p:sp>
        <p:nvSpPr>
          <p:cNvPr id="22" name="Rectangle 21">
            <a:extLst>
              <a:ext uri="{FF2B5EF4-FFF2-40B4-BE49-F238E27FC236}">
                <a16:creationId xmlns:a16="http://schemas.microsoft.com/office/drawing/2014/main" id="{F7B613B1-D1D3-99AF-36A8-8743E63EDB2F}"/>
              </a:ext>
            </a:extLst>
          </p:cNvPr>
          <p:cNvSpPr/>
          <p:nvPr/>
        </p:nvSpPr>
        <p:spPr>
          <a:xfrm>
            <a:off x="5396844" y="1623652"/>
            <a:ext cx="3102657"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000000"/>
                </a:solidFill>
                <a:effectLst/>
                <a:uLnTx/>
                <a:uFillTx/>
                <a:latin typeface="Arial" panose="020B0604020202020204"/>
                <a:ea typeface="+mn-ea"/>
                <a:cs typeface="+mn-cs"/>
              </a:rPr>
              <a:t>Save lives and reduce harm through effective health security response </a:t>
            </a:r>
          </a:p>
        </p:txBody>
      </p:sp>
      <p:sp>
        <p:nvSpPr>
          <p:cNvPr id="23" name="Rectangle 22">
            <a:extLst>
              <a:ext uri="{FF2B5EF4-FFF2-40B4-BE49-F238E27FC236}">
                <a16:creationId xmlns:a16="http://schemas.microsoft.com/office/drawing/2014/main" id="{FE1B84FB-A3D0-3119-9762-C6325035D28E}"/>
              </a:ext>
            </a:extLst>
          </p:cNvPr>
          <p:cNvSpPr/>
          <p:nvPr/>
        </p:nvSpPr>
        <p:spPr>
          <a:xfrm>
            <a:off x="8547229" y="1623652"/>
            <a:ext cx="3102657"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000000"/>
                </a:solidFill>
                <a:effectLst/>
                <a:uLnTx/>
                <a:uFillTx/>
                <a:latin typeface="Arial" panose="020B0604020202020204"/>
                <a:ea typeface="+mn-ea"/>
                <a:cs typeface="+mn-cs"/>
              </a:rPr>
              <a:t>Strengthen health security capability</a:t>
            </a:r>
          </a:p>
        </p:txBody>
      </p:sp>
      <p:sp>
        <p:nvSpPr>
          <p:cNvPr id="24" name="Rectangle 23">
            <a:extLst>
              <a:ext uri="{FF2B5EF4-FFF2-40B4-BE49-F238E27FC236}">
                <a16:creationId xmlns:a16="http://schemas.microsoft.com/office/drawing/2014/main" id="{A7A7EA6D-0CEC-0D71-CBED-EE23EE92CB60}"/>
              </a:ext>
            </a:extLst>
          </p:cNvPr>
          <p:cNvSpPr/>
          <p:nvPr/>
        </p:nvSpPr>
        <p:spPr>
          <a:xfrm>
            <a:off x="10102822" y="5721474"/>
            <a:ext cx="1547064" cy="54894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Increased productivity through enhanced collaboration</a:t>
            </a:r>
          </a:p>
        </p:txBody>
      </p:sp>
      <p:sp>
        <p:nvSpPr>
          <p:cNvPr id="25" name="Rectangle 24">
            <a:extLst>
              <a:ext uri="{FF2B5EF4-FFF2-40B4-BE49-F238E27FC236}">
                <a16:creationId xmlns:a16="http://schemas.microsoft.com/office/drawing/2014/main" id="{ADD47F6D-58EB-C965-05D5-ECEB6C0CFE76}"/>
              </a:ext>
            </a:extLst>
          </p:cNvPr>
          <p:cNvSpPr/>
          <p:nvPr/>
        </p:nvSpPr>
        <p:spPr>
          <a:xfrm>
            <a:off x="2246459"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Build a world-class infrastructure</a:t>
            </a:r>
          </a:p>
        </p:txBody>
      </p:sp>
      <p:sp>
        <p:nvSpPr>
          <p:cNvPr id="27" name="Rectangle 26">
            <a:extLst>
              <a:ext uri="{FF2B5EF4-FFF2-40B4-BE49-F238E27FC236}">
                <a16:creationId xmlns:a16="http://schemas.microsoft.com/office/drawing/2014/main" id="{243EA9D8-8EB6-F619-3D23-FA4B0C9D1102}"/>
              </a:ext>
            </a:extLst>
          </p:cNvPr>
          <p:cNvSpPr/>
          <p:nvPr/>
        </p:nvSpPr>
        <p:spPr>
          <a:xfrm>
            <a:off x="3816879"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Remove barriers in Workforce Tools &amp; Collaboration</a:t>
            </a:r>
          </a:p>
        </p:txBody>
      </p:sp>
      <p:sp>
        <p:nvSpPr>
          <p:cNvPr id="28" name="Rectangle 27">
            <a:extLst>
              <a:ext uri="{FF2B5EF4-FFF2-40B4-BE49-F238E27FC236}">
                <a16:creationId xmlns:a16="http://schemas.microsoft.com/office/drawing/2014/main" id="{3E47A33B-E6CB-66BA-4EBA-AF3B2C8B4066}"/>
              </a:ext>
            </a:extLst>
          </p:cNvPr>
          <p:cNvSpPr/>
          <p:nvPr/>
        </p:nvSpPr>
        <p:spPr>
          <a:xfrm>
            <a:off x="5387299"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Future strategic technology architecture with lower run cost</a:t>
            </a:r>
          </a:p>
        </p:txBody>
      </p:sp>
      <p:sp>
        <p:nvSpPr>
          <p:cNvPr id="29" name="Rectangle 28">
            <a:extLst>
              <a:ext uri="{FF2B5EF4-FFF2-40B4-BE49-F238E27FC236}">
                <a16:creationId xmlns:a16="http://schemas.microsoft.com/office/drawing/2014/main" id="{6ED62181-C323-CEC5-DF0D-9C646031AB67}"/>
              </a:ext>
            </a:extLst>
          </p:cNvPr>
          <p:cNvSpPr/>
          <p:nvPr/>
        </p:nvSpPr>
        <p:spPr>
          <a:xfrm>
            <a:off x="6957719"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Sustainable </a:t>
            </a:r>
            <a:r>
              <a:rPr kumimoji="0" lang="en-GB" sz="1000" b="0" i="0" u="none" strike="noStrike" kern="1200" cap="none" spc="0" normalizeH="0" baseline="0" noProof="0" err="1">
                <a:ln>
                  <a:noFill/>
                </a:ln>
                <a:solidFill>
                  <a:srgbClr val="000000"/>
                </a:solidFill>
                <a:effectLst/>
                <a:uLnTx/>
                <a:uFillTx/>
                <a:latin typeface="Arial" panose="020B0604020202020204"/>
                <a:ea typeface="+mn-ea"/>
                <a:cs typeface="+mn-cs"/>
              </a:rPr>
              <a:t>VfM</a:t>
            </a: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 Resourcing &amp; Operating Model</a:t>
            </a:r>
          </a:p>
        </p:txBody>
      </p:sp>
      <p:sp>
        <p:nvSpPr>
          <p:cNvPr id="30" name="Rectangle 29">
            <a:extLst>
              <a:ext uri="{FF2B5EF4-FFF2-40B4-BE49-F238E27FC236}">
                <a16:creationId xmlns:a16="http://schemas.microsoft.com/office/drawing/2014/main" id="{2E1F3CCD-6140-5632-5C29-89C149D49C7A}"/>
              </a:ext>
            </a:extLst>
          </p:cNvPr>
          <p:cNvSpPr/>
          <p:nvPr/>
        </p:nvSpPr>
        <p:spPr>
          <a:xfrm>
            <a:off x="8528139"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Right-level service management and operations process</a:t>
            </a:r>
          </a:p>
        </p:txBody>
      </p:sp>
      <p:sp>
        <p:nvSpPr>
          <p:cNvPr id="31" name="Rectangle 30">
            <a:extLst>
              <a:ext uri="{FF2B5EF4-FFF2-40B4-BE49-F238E27FC236}">
                <a16:creationId xmlns:a16="http://schemas.microsoft.com/office/drawing/2014/main" id="{82987DC0-55A5-C3E8-F602-1FF9330E7EB4}"/>
              </a:ext>
            </a:extLst>
          </p:cNvPr>
          <p:cNvSpPr/>
          <p:nvPr/>
        </p:nvSpPr>
        <p:spPr>
          <a:xfrm>
            <a:off x="10102822"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Support transition to target Technology Operating Model</a:t>
            </a:r>
          </a:p>
        </p:txBody>
      </p:sp>
      <p:sp>
        <p:nvSpPr>
          <p:cNvPr id="32" name="Rectangle 31">
            <a:extLst>
              <a:ext uri="{FF2B5EF4-FFF2-40B4-BE49-F238E27FC236}">
                <a16:creationId xmlns:a16="http://schemas.microsoft.com/office/drawing/2014/main" id="{DD023F2D-6DF6-4722-0CB1-D2A1AC36959F}"/>
              </a:ext>
            </a:extLst>
          </p:cNvPr>
          <p:cNvSpPr/>
          <p:nvPr/>
        </p:nvSpPr>
        <p:spPr>
          <a:xfrm>
            <a:off x="5404683" y="4599803"/>
            <a:ext cx="3102657" cy="1086101"/>
          </a:xfrm>
          <a:prstGeom prst="rect">
            <a:avLst/>
          </a:prstGeom>
          <a:noFill/>
          <a:ln>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Process: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Standardised ways of working within the Jira, Confluence and Git Hosting tools that we use. These take effect within service desk management, project management and software development as well as reporting and decision making.</a:t>
            </a:r>
          </a:p>
        </p:txBody>
      </p:sp>
      <p:sp>
        <p:nvSpPr>
          <p:cNvPr id="33" name="Rectangle 32">
            <a:extLst>
              <a:ext uri="{FF2B5EF4-FFF2-40B4-BE49-F238E27FC236}">
                <a16:creationId xmlns:a16="http://schemas.microsoft.com/office/drawing/2014/main" id="{5EFA13CB-3F22-1B27-0656-F642C6A9417E}"/>
              </a:ext>
            </a:extLst>
          </p:cNvPr>
          <p:cNvSpPr/>
          <p:nvPr/>
        </p:nvSpPr>
        <p:spPr>
          <a:xfrm>
            <a:off x="8542965" y="4594184"/>
            <a:ext cx="3102657" cy="1086101"/>
          </a:xfrm>
          <a:prstGeom prst="rect">
            <a:avLst/>
          </a:prstGeom>
          <a:noFill/>
          <a:ln>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Technology: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Consolidation of Jira, Confluence and Git Hosting within the Cloud creating functionality changes and impacting some plug-in applications. We are working to deliver these changes with minimal downtime and disruption.</a:t>
            </a:r>
          </a:p>
        </p:txBody>
      </p:sp>
      <p:pic>
        <p:nvPicPr>
          <p:cNvPr id="34" name="Graphic 33" descr="Internet Of Things with solid fill">
            <a:extLst>
              <a:ext uri="{FF2B5EF4-FFF2-40B4-BE49-F238E27FC236}">
                <a16:creationId xmlns:a16="http://schemas.microsoft.com/office/drawing/2014/main" id="{B9B13B78-1A88-EA86-C4A2-202D03EB248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901509" y="2463035"/>
            <a:ext cx="292339" cy="292339"/>
          </a:xfrm>
          <a:prstGeom prst="rect">
            <a:avLst/>
          </a:prstGeom>
        </p:spPr>
      </p:pic>
      <p:pic>
        <p:nvPicPr>
          <p:cNvPr id="35" name="Graphic 34" descr="Business Growth with solid fill">
            <a:extLst>
              <a:ext uri="{FF2B5EF4-FFF2-40B4-BE49-F238E27FC236}">
                <a16:creationId xmlns:a16="http://schemas.microsoft.com/office/drawing/2014/main" id="{8CCB4321-3366-CE0F-715E-8AA1F46CC24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409825" y="2450484"/>
            <a:ext cx="331087" cy="331087"/>
          </a:xfrm>
          <a:prstGeom prst="rect">
            <a:avLst/>
          </a:prstGeom>
        </p:spPr>
      </p:pic>
      <p:pic>
        <p:nvPicPr>
          <p:cNvPr id="36" name="Graphic 35" descr="Piggy Bank with solid fill">
            <a:extLst>
              <a:ext uri="{FF2B5EF4-FFF2-40B4-BE49-F238E27FC236}">
                <a16:creationId xmlns:a16="http://schemas.microsoft.com/office/drawing/2014/main" id="{D4A54BDF-5005-9C13-E3B0-42BC60E10DB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021808" y="2418604"/>
            <a:ext cx="345740" cy="345740"/>
          </a:xfrm>
          <a:prstGeom prst="rect">
            <a:avLst/>
          </a:prstGeom>
        </p:spPr>
      </p:pic>
      <p:pic>
        <p:nvPicPr>
          <p:cNvPr id="37" name="Graphic 36" descr="Open hand with plant with solid fill">
            <a:extLst>
              <a:ext uri="{FF2B5EF4-FFF2-40B4-BE49-F238E27FC236}">
                <a16:creationId xmlns:a16="http://schemas.microsoft.com/office/drawing/2014/main" id="{73C05E99-BF78-0C21-000A-23F66C02636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568872" y="2420611"/>
            <a:ext cx="341092" cy="341092"/>
          </a:xfrm>
          <a:prstGeom prst="rect">
            <a:avLst/>
          </a:prstGeom>
        </p:spPr>
      </p:pic>
      <p:pic>
        <p:nvPicPr>
          <p:cNvPr id="38" name="Graphic 37" descr="Call centre with solid fill">
            <a:extLst>
              <a:ext uri="{FF2B5EF4-FFF2-40B4-BE49-F238E27FC236}">
                <a16:creationId xmlns:a16="http://schemas.microsoft.com/office/drawing/2014/main" id="{3A376297-B991-D51F-DF58-AF8E1A4279A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162648" y="2415438"/>
            <a:ext cx="341092" cy="341092"/>
          </a:xfrm>
          <a:prstGeom prst="rect">
            <a:avLst/>
          </a:prstGeom>
        </p:spPr>
      </p:pic>
      <p:pic>
        <p:nvPicPr>
          <p:cNvPr id="39" name="Graphic 38" descr="Management with solid fill">
            <a:extLst>
              <a:ext uri="{FF2B5EF4-FFF2-40B4-BE49-F238E27FC236}">
                <a16:creationId xmlns:a16="http://schemas.microsoft.com/office/drawing/2014/main" id="{75FB17C2-71EC-DB36-9576-3991FDA82707}"/>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0733068" y="2450484"/>
            <a:ext cx="302850" cy="302850"/>
          </a:xfrm>
          <a:prstGeom prst="rect">
            <a:avLst/>
          </a:prstGeom>
        </p:spPr>
      </p:pic>
      <p:sp>
        <p:nvSpPr>
          <p:cNvPr id="40" name="Rectangle 39">
            <a:extLst>
              <a:ext uri="{FF2B5EF4-FFF2-40B4-BE49-F238E27FC236}">
                <a16:creationId xmlns:a16="http://schemas.microsoft.com/office/drawing/2014/main" id="{5AB2C1D7-FF09-BCF9-3BA8-6ADFD76032A7}"/>
              </a:ext>
            </a:extLst>
          </p:cNvPr>
          <p:cNvSpPr/>
          <p:nvPr/>
        </p:nvSpPr>
        <p:spPr>
          <a:xfrm>
            <a:off x="330206" y="1623651"/>
            <a:ext cx="259998" cy="46773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Strategic alignment</a:t>
            </a:r>
          </a:p>
        </p:txBody>
      </p:sp>
      <p:sp>
        <p:nvSpPr>
          <p:cNvPr id="41" name="Rectangle 40">
            <a:extLst>
              <a:ext uri="{FF2B5EF4-FFF2-40B4-BE49-F238E27FC236}">
                <a16:creationId xmlns:a16="http://schemas.microsoft.com/office/drawing/2014/main" id="{A1722670-3CCF-36C8-D989-F87E4B92E50C}"/>
              </a:ext>
            </a:extLst>
          </p:cNvPr>
          <p:cNvSpPr/>
          <p:nvPr/>
        </p:nvSpPr>
        <p:spPr>
          <a:xfrm>
            <a:off x="641050" y="3239679"/>
            <a:ext cx="259998" cy="2440606"/>
          </a:xfrm>
          <a:prstGeom prst="rect">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Technology Consolidation</a:t>
            </a:r>
          </a:p>
        </p:txBody>
      </p:sp>
      <p:sp>
        <p:nvSpPr>
          <p:cNvPr id="4" name="Footer Placeholder 2">
            <a:extLst>
              <a:ext uri="{FF2B5EF4-FFF2-40B4-BE49-F238E27FC236}">
                <a16:creationId xmlns:a16="http://schemas.microsoft.com/office/drawing/2014/main" id="{2BFEE396-6C55-E3B0-08A1-CE25B5D8922D}"/>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35152334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107AE-58D6-40F8-C067-73C96A3F3CA4}"/>
              </a:ext>
            </a:extLst>
          </p:cNvPr>
          <p:cNvSpPr>
            <a:spLocks noGrp="1"/>
          </p:cNvSpPr>
          <p:nvPr>
            <p:ph type="ctrTitle"/>
          </p:nvPr>
        </p:nvSpPr>
        <p:spPr/>
        <p:txBody>
          <a:bodyPr/>
          <a:lstStyle/>
          <a:p>
            <a:r>
              <a:rPr lang="en-GB"/>
              <a:t>The Headlines</a:t>
            </a:r>
          </a:p>
        </p:txBody>
      </p:sp>
    </p:spTree>
    <p:extLst>
      <p:ext uri="{BB962C8B-B14F-4D97-AF65-F5344CB8AC3E}">
        <p14:creationId xmlns:p14="http://schemas.microsoft.com/office/powerpoint/2010/main" val="13333776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F3AC6-01E2-8A43-95BF-6B4CE868F38D}"/>
              </a:ext>
            </a:extLst>
          </p:cNvPr>
          <p:cNvSpPr>
            <a:spLocks noGrp="1"/>
          </p:cNvSpPr>
          <p:nvPr>
            <p:ph type="title"/>
          </p:nvPr>
        </p:nvSpPr>
        <p:spPr/>
        <p:txBody>
          <a:bodyPr>
            <a:normAutofit/>
          </a:bodyPr>
          <a:lstStyle/>
          <a:p>
            <a:r>
              <a:rPr lang="en-GB"/>
              <a:t>Why are we consolidating Atlassian tools?</a:t>
            </a:r>
            <a:br>
              <a:rPr lang="en-GB"/>
            </a:br>
            <a:r>
              <a:rPr lang="en-GB" sz="2400"/>
              <a:t>Sponsor video: Giulio </a:t>
            </a:r>
            <a:r>
              <a:rPr lang="en-GB" sz="2400" err="1"/>
              <a:t>Saggese</a:t>
            </a:r>
            <a:endParaRPr lang="en-GB" sz="2400"/>
          </a:p>
        </p:txBody>
      </p:sp>
      <p:sp>
        <p:nvSpPr>
          <p:cNvPr id="4" name="Slide Number Placeholder 3">
            <a:extLst>
              <a:ext uri="{FF2B5EF4-FFF2-40B4-BE49-F238E27FC236}">
                <a16:creationId xmlns:a16="http://schemas.microsoft.com/office/drawing/2014/main" id="{19306E30-8DB3-82DF-2A90-EDE9C778B176}"/>
              </a:ext>
            </a:extLst>
          </p:cNvPr>
          <p:cNvSpPr>
            <a:spLocks noGrp="1"/>
          </p:cNvSpPr>
          <p:nvPr>
            <p:ph type="sldNum" sz="quarter" idx="11"/>
          </p:nvPr>
        </p:nvSpPr>
        <p:spPr/>
        <p:txBody>
          <a:bodyPr/>
          <a:lstStyle/>
          <a:p>
            <a:fld id="{344369E4-5DE7-46E5-874E-4FD437973785}" type="slidenum">
              <a:rPr lang="en-GB" smtClean="0"/>
              <a:pPr/>
              <a:t>8</a:t>
            </a:fld>
            <a:endParaRPr lang="en-GB" sz="1400"/>
          </a:p>
        </p:txBody>
      </p:sp>
      <p:pic>
        <p:nvPicPr>
          <p:cNvPr id="7" name="Graphic 6" descr="Presentation with media with solid fill">
            <a:extLst>
              <a:ext uri="{FF2B5EF4-FFF2-40B4-BE49-F238E27FC236}">
                <a16:creationId xmlns:a16="http://schemas.microsoft.com/office/drawing/2014/main" id="{ADC919F2-148F-38C5-0566-16B91141985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500313" y="744550"/>
            <a:ext cx="6057900" cy="6057900"/>
          </a:xfrm>
          <a:prstGeom prst="rect">
            <a:avLst/>
          </a:prstGeom>
        </p:spPr>
      </p:pic>
      <p:sp>
        <p:nvSpPr>
          <p:cNvPr id="8" name="Footer Placeholder 2">
            <a:extLst>
              <a:ext uri="{FF2B5EF4-FFF2-40B4-BE49-F238E27FC236}">
                <a16:creationId xmlns:a16="http://schemas.microsoft.com/office/drawing/2014/main" id="{C25117CF-86FF-76EC-DA93-B2D4ADB08BD8}"/>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pic>
        <p:nvPicPr>
          <p:cNvPr id="3" name="Picture 2">
            <a:hlinkClick r:id="rId4"/>
            <a:extLst>
              <a:ext uri="{FF2B5EF4-FFF2-40B4-BE49-F238E27FC236}">
                <a16:creationId xmlns:a16="http://schemas.microsoft.com/office/drawing/2014/main" id="{1248B77E-C645-5BE4-C37A-915C936F63E0}"/>
              </a:ext>
            </a:extLst>
          </p:cNvPr>
          <p:cNvPicPr>
            <a:picLocks noChangeAspect="1"/>
          </p:cNvPicPr>
          <p:nvPr/>
        </p:nvPicPr>
        <p:blipFill>
          <a:blip r:embed="rId5"/>
          <a:stretch>
            <a:fillRect/>
          </a:stretch>
        </p:blipFill>
        <p:spPr>
          <a:xfrm>
            <a:off x="3589162" y="2100944"/>
            <a:ext cx="3943800" cy="2340428"/>
          </a:xfrm>
          <a:prstGeom prst="rect">
            <a:avLst/>
          </a:prstGeom>
        </p:spPr>
      </p:pic>
      <p:pic>
        <p:nvPicPr>
          <p:cNvPr id="6" name="Graphic 5" descr="Play with solid fill">
            <a:extLst>
              <a:ext uri="{FF2B5EF4-FFF2-40B4-BE49-F238E27FC236}">
                <a16:creationId xmlns:a16="http://schemas.microsoft.com/office/drawing/2014/main" id="{1F5CCD00-07AA-0044-E7ED-BFB8C98B908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181600" y="2692301"/>
            <a:ext cx="914400" cy="914400"/>
          </a:xfrm>
          <a:prstGeom prst="rect">
            <a:avLst/>
          </a:prstGeom>
        </p:spPr>
      </p:pic>
    </p:spTree>
    <p:extLst>
      <p:ext uri="{BB962C8B-B14F-4D97-AF65-F5344CB8AC3E}">
        <p14:creationId xmlns:p14="http://schemas.microsoft.com/office/powerpoint/2010/main" val="10356656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val 19">
            <a:extLst>
              <a:ext uri="{FF2B5EF4-FFF2-40B4-BE49-F238E27FC236}">
                <a16:creationId xmlns:a16="http://schemas.microsoft.com/office/drawing/2014/main" id="{7F88C2CC-233B-C351-EC45-87FC268A750F}"/>
              </a:ext>
            </a:extLst>
          </p:cNvPr>
          <p:cNvSpPr/>
          <p:nvPr/>
        </p:nvSpPr>
        <p:spPr>
          <a:xfrm>
            <a:off x="426644" y="2496874"/>
            <a:ext cx="882872" cy="874383"/>
          </a:xfrm>
          <a:prstGeom prst="ellipse">
            <a:avLst/>
          </a:prstGeom>
          <a:solidFill>
            <a:schemeClr val="accent3"/>
          </a:solidFill>
          <a:ln w="76200" cap="sq" cmpd="sng" algn="ctr">
            <a:solidFill>
              <a:srgbClr val="FFFFFF"/>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endParaRPr kumimoji="0" lang="en-GB" sz="1600" b="0" i="0" u="none" strike="noStrike" kern="0" cap="none" spc="0" normalizeH="0" baseline="0" noProof="0">
              <a:ln>
                <a:noFill/>
              </a:ln>
              <a:solidFill>
                <a:srgbClr val="A9D8E1"/>
              </a:solidFill>
              <a:effectLst/>
              <a:uLnTx/>
              <a:uFillTx/>
              <a:latin typeface="Arial"/>
              <a:ea typeface="+mn-ea"/>
              <a:cs typeface="+mn-cs"/>
            </a:endParaRPr>
          </a:p>
        </p:txBody>
      </p:sp>
      <p:sp>
        <p:nvSpPr>
          <p:cNvPr id="4" name="Oval 3">
            <a:extLst>
              <a:ext uri="{FF2B5EF4-FFF2-40B4-BE49-F238E27FC236}">
                <a16:creationId xmlns:a16="http://schemas.microsoft.com/office/drawing/2014/main" id="{A10AF468-E994-B929-3F02-C25B6E9D1858}"/>
              </a:ext>
            </a:extLst>
          </p:cNvPr>
          <p:cNvSpPr/>
          <p:nvPr/>
        </p:nvSpPr>
        <p:spPr>
          <a:xfrm>
            <a:off x="429499" y="3774458"/>
            <a:ext cx="882872" cy="874383"/>
          </a:xfrm>
          <a:prstGeom prst="ellipse">
            <a:avLst/>
          </a:prstGeom>
          <a:solidFill>
            <a:schemeClr val="accent3"/>
          </a:solidFill>
          <a:ln w="76200" cap="sq" cmpd="sng" algn="ctr">
            <a:solidFill>
              <a:srgbClr val="FFFFFF"/>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endParaRPr kumimoji="0" lang="en-GB" sz="1600" b="0" i="0" u="none" strike="noStrike" kern="0" cap="none" spc="0" normalizeH="0" baseline="0" noProof="0">
              <a:ln>
                <a:noFill/>
              </a:ln>
              <a:solidFill>
                <a:srgbClr val="A9D8E1"/>
              </a:solidFill>
              <a:effectLst/>
              <a:uLnTx/>
              <a:uFillTx/>
              <a:latin typeface="Arial"/>
              <a:ea typeface="+mn-ea"/>
              <a:cs typeface="+mn-cs"/>
            </a:endParaRPr>
          </a:p>
        </p:txBody>
      </p:sp>
      <p:pic>
        <p:nvPicPr>
          <p:cNvPr id="10" name="Graphic 9" descr="Earth globe: Africa and Europe with solid fill">
            <a:extLst>
              <a:ext uri="{FF2B5EF4-FFF2-40B4-BE49-F238E27FC236}">
                <a16:creationId xmlns:a16="http://schemas.microsoft.com/office/drawing/2014/main" id="{F785A0DA-63F2-41FD-9D8B-4306597E7CC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593903" y="2674008"/>
            <a:ext cx="542645" cy="542645"/>
          </a:xfrm>
          <a:prstGeom prst="rect">
            <a:avLst/>
          </a:prstGeom>
        </p:spPr>
      </p:pic>
      <p:pic>
        <p:nvPicPr>
          <p:cNvPr id="11" name="Graphic 10" descr="Medical with solid fill">
            <a:extLst>
              <a:ext uri="{FF2B5EF4-FFF2-40B4-BE49-F238E27FC236}">
                <a16:creationId xmlns:a16="http://schemas.microsoft.com/office/drawing/2014/main" id="{2769A90A-B409-45BB-9FAC-B2BC51BA91F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607644" y="3951520"/>
            <a:ext cx="542645" cy="542645"/>
          </a:xfrm>
          <a:prstGeom prst="rect">
            <a:avLst/>
          </a:prstGeom>
        </p:spPr>
      </p:pic>
      <p:sp>
        <p:nvSpPr>
          <p:cNvPr id="15" name="TextBox 14">
            <a:extLst>
              <a:ext uri="{FF2B5EF4-FFF2-40B4-BE49-F238E27FC236}">
                <a16:creationId xmlns:a16="http://schemas.microsoft.com/office/drawing/2014/main" id="{B7C8797D-136D-4D7B-B0FD-7BA51A91DFE8}"/>
              </a:ext>
            </a:extLst>
          </p:cNvPr>
          <p:cNvSpPr txBox="1"/>
          <p:nvPr/>
        </p:nvSpPr>
        <p:spPr>
          <a:xfrm>
            <a:off x="1479630" y="2349291"/>
            <a:ext cx="9725540" cy="1169551"/>
          </a:xfrm>
          <a:prstGeom prst="homePlate">
            <a:avLst/>
          </a:prstGeom>
          <a:noFill/>
          <a:ln w="6350">
            <a:solidFill>
              <a:schemeClr val="bg1">
                <a:lumMod val="75000"/>
              </a:schemeClr>
            </a:solidFill>
            <a:miter lim="800000"/>
          </a:ln>
        </p:spPr>
        <p:txBody>
          <a:bodyPr wrap="square" lIns="91440" tIns="45720" rIns="91440" bIns="45720" anchor="ctr">
            <a:spAutoFit/>
          </a:bodyPr>
          <a:lstStyle/>
          <a:p>
            <a:r>
              <a:rPr lang="en-GB" sz="1400" b="1">
                <a:solidFill>
                  <a:schemeClr val="accent3"/>
                </a:solidFill>
                <a:latin typeface="Arial"/>
                <a:cs typeface="Arial"/>
              </a:rPr>
              <a:t>PREPARE: Strengthen Global Preparedness</a:t>
            </a:r>
          </a:p>
          <a:p>
            <a:r>
              <a:rPr lang="en-GB" sz="1400" b="1">
                <a:solidFill>
                  <a:srgbClr val="007C91"/>
                </a:solidFill>
                <a:latin typeface="Arial"/>
                <a:cs typeface="Arial"/>
              </a:rPr>
              <a:t> </a:t>
            </a:r>
            <a:endParaRPr lang="en-GB" sz="1400" b="1">
              <a:solidFill>
                <a:srgbClr val="007C91"/>
              </a:solidFill>
              <a:latin typeface="Arial" panose="020B0604020202020204" pitchFamily="34" charset="0"/>
              <a:cs typeface="Arial" panose="020B0604020202020204" pitchFamily="34" charset="0"/>
            </a:endParaRPr>
          </a:p>
          <a:p>
            <a:r>
              <a:rPr lang="en-GB" sz="1400">
                <a:latin typeface="Arial"/>
                <a:cs typeface="Arial"/>
              </a:rPr>
              <a:t>Strengthen global preparedness</a:t>
            </a:r>
            <a:r>
              <a:rPr lang="en-GB" sz="1400">
                <a:latin typeface="Arial"/>
                <a:ea typeface="Times New Roman" panose="02020603050405020304" pitchFamily="18" charset="0"/>
                <a:cs typeface="Arial"/>
              </a:rPr>
              <a:t> for risks </a:t>
            </a:r>
            <a:r>
              <a:rPr lang="en-GB" sz="1400">
                <a:effectLst/>
                <a:latin typeface="Arial"/>
                <a:ea typeface="Times New Roman" panose="02020603050405020304" pitchFamily="18" charset="0"/>
                <a:cs typeface="Arial"/>
              </a:rPr>
              <a:t>to public</a:t>
            </a:r>
            <a:r>
              <a:rPr lang="en-GB" sz="1400">
                <a:latin typeface="Arial"/>
                <a:ea typeface="Times New Roman" panose="02020603050405020304" pitchFamily="18" charset="0"/>
                <a:cs typeface="Arial"/>
              </a:rPr>
              <a:t> </a:t>
            </a:r>
            <a:r>
              <a:rPr lang="en-GB" sz="1400">
                <a:effectLst/>
                <a:latin typeface="Arial"/>
                <a:ea typeface="Times New Roman" panose="02020603050405020304" pitchFamily="18" charset="0"/>
                <a:cs typeface="Arial"/>
              </a:rPr>
              <a:t>health </a:t>
            </a:r>
            <a:r>
              <a:rPr lang="en-GB" sz="1400">
                <a:latin typeface="Arial"/>
                <a:ea typeface="Times New Roman" panose="02020603050405020304" pitchFamily="18" charset="0"/>
                <a:cs typeface="Arial"/>
              </a:rPr>
              <a:t>posed by infectious diseases, anti-microbial resistance (AMR), chemical, biological, radiological</a:t>
            </a:r>
            <a:r>
              <a:rPr lang="en-GB" sz="1400">
                <a:effectLst/>
                <a:latin typeface="Arial"/>
                <a:ea typeface="Times New Roman" panose="02020603050405020304" pitchFamily="18" charset="0"/>
                <a:cs typeface="Arial"/>
              </a:rPr>
              <a:t>, </a:t>
            </a:r>
            <a:r>
              <a:rPr lang="en-GB" sz="1400">
                <a:latin typeface="Arial"/>
                <a:ea typeface="Times New Roman" panose="02020603050405020304" pitchFamily="18" charset="0"/>
                <a:cs typeface="Arial"/>
              </a:rPr>
              <a:t>nuclear (CBRN), and climate &amp; environmental factors. </a:t>
            </a:r>
            <a:r>
              <a:rPr lang="en-US" sz="1400">
                <a:latin typeface="Arial"/>
                <a:ea typeface="Times New Roman" panose="02020603050405020304" pitchFamily="18" charset="0"/>
                <a:cs typeface="Arial"/>
              </a:rPr>
              <a:t>Enhance global resilience and capability, particularly in fragile health systems. </a:t>
            </a:r>
            <a:endParaRPr lang="en-GB" sz="1400" b="1">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AD0D4AAC-E6A2-46A9-8263-A11F27E73E0A}"/>
              </a:ext>
            </a:extLst>
          </p:cNvPr>
          <p:cNvSpPr txBox="1"/>
          <p:nvPr/>
        </p:nvSpPr>
        <p:spPr>
          <a:xfrm>
            <a:off x="1483118" y="3790627"/>
            <a:ext cx="5931867" cy="954107"/>
          </a:xfrm>
          <a:prstGeom prst="homePlate">
            <a:avLst>
              <a:gd name="adj" fmla="val 51649"/>
            </a:avLst>
          </a:prstGeom>
          <a:noFill/>
          <a:ln w="6350">
            <a:solidFill>
              <a:schemeClr val="bg1">
                <a:lumMod val="75000"/>
              </a:schemeClr>
            </a:solidFill>
            <a:miter lim="800000"/>
          </a:ln>
        </p:spPr>
        <p:txBody>
          <a:bodyPr wrap="square" lIns="91440" tIns="45720" rIns="91440" bIns="45720" anchor="t">
            <a:spAutoFit/>
          </a:bodyPr>
          <a:lstStyle/>
          <a:p>
            <a:r>
              <a:rPr lang="en-GB" sz="1400" b="1">
                <a:solidFill>
                  <a:schemeClr val="accent3"/>
                </a:solidFill>
                <a:latin typeface="Arial"/>
                <a:cs typeface="Arial"/>
              </a:rPr>
              <a:t>RESPOND: to Global Health Threats</a:t>
            </a:r>
          </a:p>
          <a:p>
            <a:endParaRPr lang="en-GB" sz="1400" b="1">
              <a:solidFill>
                <a:srgbClr val="007C91"/>
              </a:solidFill>
              <a:latin typeface="Arial"/>
              <a:cs typeface="Arial"/>
            </a:endParaRPr>
          </a:p>
          <a:p>
            <a:r>
              <a:rPr lang="en-GB" sz="1400">
                <a:latin typeface="Arial"/>
                <a:cs typeface="Arial"/>
              </a:rPr>
              <a:t>Actively respond to global health threats, including deploying to health emergencies to save lives and reduce harm to society.</a:t>
            </a:r>
            <a:endParaRPr lang="en-US">
              <a:cs typeface="Calibri"/>
            </a:endParaRPr>
          </a:p>
        </p:txBody>
      </p:sp>
      <p:sp>
        <p:nvSpPr>
          <p:cNvPr id="3" name="TextBox 2">
            <a:extLst>
              <a:ext uri="{FF2B5EF4-FFF2-40B4-BE49-F238E27FC236}">
                <a16:creationId xmlns:a16="http://schemas.microsoft.com/office/drawing/2014/main" id="{FAC5FFBA-4668-0AEE-A86A-41904BB45AF2}"/>
              </a:ext>
            </a:extLst>
          </p:cNvPr>
          <p:cNvSpPr txBox="1"/>
          <p:nvPr/>
        </p:nvSpPr>
        <p:spPr>
          <a:xfrm>
            <a:off x="1490516" y="5016519"/>
            <a:ext cx="9102261" cy="1231106"/>
          </a:xfrm>
          <a:prstGeom prst="homePlate">
            <a:avLst/>
          </a:prstGeom>
          <a:noFill/>
          <a:ln w="6350">
            <a:solidFill>
              <a:schemeClr val="bg1">
                <a:lumMod val="75000"/>
              </a:schemeClr>
            </a:solidFill>
            <a:miter lim="800000"/>
          </a:ln>
        </p:spPr>
        <p:txBody>
          <a:bodyPr wrap="square" lIns="91440" tIns="45720" rIns="91440" bIns="45720" anchor="t">
            <a:spAutoFit/>
          </a:bodyPr>
          <a:lstStyle/>
          <a:p>
            <a:r>
              <a:rPr lang="en-GB" sz="1400" b="1">
                <a:solidFill>
                  <a:schemeClr val="accent3"/>
                </a:solidFill>
                <a:latin typeface="Arial"/>
                <a:cs typeface="Arial"/>
              </a:rPr>
              <a:t>BUILD: UKHSA capability and scientific &amp; industry partnerships</a:t>
            </a:r>
          </a:p>
          <a:p>
            <a:endParaRPr lang="en-US">
              <a:solidFill>
                <a:srgbClr val="007C91"/>
              </a:solidFill>
              <a:cs typeface="Calibri"/>
            </a:endParaRPr>
          </a:p>
          <a:p>
            <a:r>
              <a:rPr lang="en-US" sz="1400" err="1">
                <a:latin typeface="Arial"/>
                <a:ea typeface="Times New Roman" panose="02020603050405020304" pitchFamily="18" charset="0"/>
                <a:cs typeface="Arial"/>
              </a:rPr>
              <a:t>Maximise</a:t>
            </a:r>
            <a:r>
              <a:rPr lang="en-US" sz="1400">
                <a:latin typeface="Arial"/>
                <a:ea typeface="Times New Roman" panose="02020603050405020304" pitchFamily="18" charset="0"/>
                <a:cs typeface="Arial"/>
              </a:rPr>
              <a:t> the contribution of UKHSA science and build the capability we need internally and as a system through scientific and industry partnerships in support of vaccines, therapeutics and diagnostics and clinical trials.</a:t>
            </a:r>
            <a:endParaRPr lang="en-GB">
              <a:cs typeface="Calibri"/>
            </a:endParaRPr>
          </a:p>
        </p:txBody>
      </p:sp>
      <p:sp>
        <p:nvSpPr>
          <p:cNvPr id="27" name="Oval 26">
            <a:extLst>
              <a:ext uri="{FF2B5EF4-FFF2-40B4-BE49-F238E27FC236}">
                <a16:creationId xmlns:a16="http://schemas.microsoft.com/office/drawing/2014/main" id="{56229A10-F559-1A5D-EC05-18FDE2E2D018}"/>
              </a:ext>
            </a:extLst>
          </p:cNvPr>
          <p:cNvSpPr/>
          <p:nvPr/>
        </p:nvSpPr>
        <p:spPr>
          <a:xfrm>
            <a:off x="426644" y="5167902"/>
            <a:ext cx="882872" cy="928343"/>
          </a:xfrm>
          <a:prstGeom prst="ellipse">
            <a:avLst/>
          </a:prstGeom>
          <a:solidFill>
            <a:schemeClr val="accent3"/>
          </a:solidFill>
          <a:ln w="76200" cap="sq" cmpd="sng" algn="ctr">
            <a:solidFill>
              <a:srgbClr val="FFFFFF"/>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endParaRPr kumimoji="0" lang="en-GB" sz="1600" b="0" i="0" u="none" strike="noStrike" kern="0" cap="none" spc="0" normalizeH="0" baseline="0" noProof="0">
              <a:ln>
                <a:noFill/>
              </a:ln>
              <a:solidFill>
                <a:srgbClr val="A9D8E1"/>
              </a:solidFill>
              <a:effectLst/>
              <a:uLnTx/>
              <a:uFillTx/>
              <a:latin typeface="Arial"/>
              <a:ea typeface="+mn-ea"/>
              <a:cs typeface="+mn-cs"/>
            </a:endParaRPr>
          </a:p>
        </p:txBody>
      </p:sp>
      <p:pic>
        <p:nvPicPr>
          <p:cNvPr id="30" name="Graphic 30" descr="Social network with solid fill">
            <a:extLst>
              <a:ext uri="{FF2B5EF4-FFF2-40B4-BE49-F238E27FC236}">
                <a16:creationId xmlns:a16="http://schemas.microsoft.com/office/drawing/2014/main" id="{25EDC4DA-4CD8-0705-9D86-D79C57D699A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07644" y="5335134"/>
            <a:ext cx="585958" cy="593877"/>
          </a:xfrm>
          <a:prstGeom prst="rect">
            <a:avLst/>
          </a:prstGeom>
        </p:spPr>
      </p:pic>
      <p:sp>
        <p:nvSpPr>
          <p:cNvPr id="2" name="Title 1">
            <a:extLst>
              <a:ext uri="{FF2B5EF4-FFF2-40B4-BE49-F238E27FC236}">
                <a16:creationId xmlns:a16="http://schemas.microsoft.com/office/drawing/2014/main" id="{68BD21EA-ABE3-49EB-A26C-FEF2A859F1A1}"/>
              </a:ext>
            </a:extLst>
          </p:cNvPr>
          <p:cNvSpPr>
            <a:spLocks noGrp="1"/>
          </p:cNvSpPr>
          <p:nvPr>
            <p:ph type="title"/>
          </p:nvPr>
        </p:nvSpPr>
        <p:spPr/>
        <p:txBody>
          <a:bodyPr>
            <a:normAutofit/>
          </a:bodyPr>
          <a:lstStyle/>
          <a:p>
            <a:pPr>
              <a:lnSpc>
                <a:spcPct val="100000"/>
              </a:lnSpc>
              <a:spcBef>
                <a:spcPts val="0"/>
              </a:spcBef>
            </a:pPr>
            <a:r>
              <a:rPr lang="en-GB" sz="2800" b="1">
                <a:latin typeface="Arial"/>
                <a:cs typeface="Arial"/>
              </a:rPr>
              <a:t>UKHSA Global Strategic Priorities</a:t>
            </a:r>
            <a:br>
              <a:rPr lang="en-GB" sz="2800" b="1">
                <a:latin typeface="Arial"/>
                <a:cs typeface="Arial"/>
              </a:rPr>
            </a:br>
            <a:r>
              <a:rPr lang="en-GB" sz="2200" b="1">
                <a:latin typeface="Arial"/>
                <a:cs typeface="Arial"/>
              </a:rPr>
              <a:t>Driving our Global Vision </a:t>
            </a:r>
            <a:r>
              <a:rPr lang="en-GB" sz="2200" i="1">
                <a:latin typeface="Arial"/>
                <a:cs typeface="Arial"/>
              </a:rPr>
              <a:t>(Jan 2023 Global Health Strategy Advisory Board)</a:t>
            </a:r>
            <a:endParaRPr lang="en-GB" sz="2200" i="1"/>
          </a:p>
        </p:txBody>
      </p:sp>
      <p:sp>
        <p:nvSpPr>
          <p:cNvPr id="5" name="TextBox 4">
            <a:extLst>
              <a:ext uri="{FF2B5EF4-FFF2-40B4-BE49-F238E27FC236}">
                <a16:creationId xmlns:a16="http://schemas.microsoft.com/office/drawing/2014/main" id="{B86378EF-EF40-1948-BFFD-30DD28688728}"/>
              </a:ext>
            </a:extLst>
          </p:cNvPr>
          <p:cNvSpPr txBox="1"/>
          <p:nvPr/>
        </p:nvSpPr>
        <p:spPr>
          <a:xfrm>
            <a:off x="593903" y="1534886"/>
            <a:ext cx="11032040" cy="646331"/>
          </a:xfrm>
          <a:prstGeom prst="rect">
            <a:avLst/>
          </a:prstGeom>
          <a:noFill/>
        </p:spPr>
        <p:txBody>
          <a:bodyPr wrap="square" rtlCol="0">
            <a:spAutoFit/>
          </a:bodyPr>
          <a:lstStyle/>
          <a:p>
            <a:pPr algn="ctr"/>
            <a:r>
              <a:rPr lang="en-GB" b="1">
                <a:solidFill>
                  <a:schemeClr val="accent3"/>
                </a:solidFill>
              </a:rPr>
              <a:t>UKHSA expertise at the forefront of preparing, responding and building global efforts to strength health security</a:t>
            </a:r>
          </a:p>
        </p:txBody>
      </p:sp>
      <p:sp>
        <p:nvSpPr>
          <p:cNvPr id="6" name="Footer Placeholder 2">
            <a:extLst>
              <a:ext uri="{FF2B5EF4-FFF2-40B4-BE49-F238E27FC236}">
                <a16:creationId xmlns:a16="http://schemas.microsoft.com/office/drawing/2014/main" id="{2D54C48C-77CA-A27E-580F-4710F916F977}"/>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141917823"/>
      </p:ext>
    </p:extLst>
  </p:cSld>
  <p:clrMapOvr>
    <a:masterClrMapping/>
  </p:clrMapOvr>
</p:sld>
</file>

<file path=ppt/theme/theme1.xml><?xml version="1.0" encoding="utf-8"?>
<a:theme xmlns:a="http://schemas.openxmlformats.org/drawingml/2006/main" name="UKHSA_PowerpointColourTheme">
  <a:themeElements>
    <a:clrScheme name="UKHSA 1">
      <a:dk1>
        <a:srgbClr val="000000"/>
      </a:dk1>
      <a:lt1>
        <a:srgbClr val="FFFFFF"/>
      </a:lt1>
      <a:dk2>
        <a:srgbClr val="007B91"/>
      </a:dk2>
      <a:lt2>
        <a:srgbClr val="E7E6E6"/>
      </a:lt2>
      <a:accent1>
        <a:srgbClr val="003A5B"/>
      </a:accent1>
      <a:accent2>
        <a:srgbClr val="1D57A4"/>
      </a:accent2>
      <a:accent3>
        <a:srgbClr val="00AB8E"/>
      </a:accent3>
      <a:accent4>
        <a:srgbClr val="00A4DE"/>
      </a:accent4>
      <a:accent5>
        <a:srgbClr val="8A1A61"/>
      </a:accent5>
      <a:accent6>
        <a:srgbClr val="D4CB9F"/>
      </a:accent6>
      <a:hlink>
        <a:srgbClr val="007B91"/>
      </a:hlink>
      <a:folHlink>
        <a:srgbClr val="572B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4C625B63-75C7-4968-AFB1-DBB737C82A1B}" vid="{70210CCF-C21F-4134-92F3-92963C81089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f2b81947-420a-4711-a33f-ccdb62c0ede0">
      <UserInfo>
        <DisplayName>Richard Marsden</DisplayName>
        <AccountId>44</AccountId>
        <AccountType/>
      </UserInfo>
      <UserInfo>
        <DisplayName>Neal Shah</DisplayName>
        <AccountId>46</AccountId>
        <AccountType/>
      </UserInfo>
    </SharedWithUsers>
    <lcf76f155ced4ddcb4097134ff3c332f xmlns="d9096c8c-7149-4683-82d2-c2f2c3e91776">
      <Terms xmlns="http://schemas.microsoft.com/office/infopath/2007/PartnerControls"/>
    </lcf76f155ced4ddcb4097134ff3c332f>
    <TaxCatchAll xmlns="f2b81947-420a-4711-a33f-ccdb62c0ede0"/>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F2D8128F6D64549B99F088535BEA380" ma:contentTypeVersion="13" ma:contentTypeDescription="Create a new document." ma:contentTypeScope="" ma:versionID="587d43e290178a5aaa7aeec0040a2dac">
  <xsd:schema xmlns:xsd="http://www.w3.org/2001/XMLSchema" xmlns:xs="http://www.w3.org/2001/XMLSchema" xmlns:p="http://schemas.microsoft.com/office/2006/metadata/properties" xmlns:ns2="d9096c8c-7149-4683-82d2-c2f2c3e91776" xmlns:ns3="f2b81947-420a-4711-a33f-ccdb62c0ede0" targetNamespace="http://schemas.microsoft.com/office/2006/metadata/properties" ma:root="true" ma:fieldsID="65b28b1362b1655dea03e0a3718ebcc6" ns2:_="" ns3:_="">
    <xsd:import namespace="d9096c8c-7149-4683-82d2-c2f2c3e91776"/>
    <xsd:import namespace="f2b81947-420a-4711-a33f-ccdb62c0ede0"/>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element ref="ns2:lcf76f155ced4ddcb4097134ff3c332f" minOccurs="0"/>
                <xsd:element ref="ns3:TaxCatchAll" minOccurs="0"/>
                <xsd:element ref="ns2:MediaServiceObjectDetectorVersion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096c8c-7149-4683-82d2-c2f2c3e9177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289f538-edf0-4bde-b084-18e01efd0e8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2b81947-420a-4711-a33f-ccdb62c0ede0"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f85a1ab9-4cb4-41c2-b60c-e3a8f3c0c955}" ma:internalName="TaxCatchAll" ma:showField="CatchAllData" ma:web="f2b81947-420a-4711-a33f-ccdb62c0ede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026D4FD-BD94-49F6-8347-DD63F0BCD742}">
  <ds:schemaRefs>
    <ds:schemaRef ds:uri="http://schemas.microsoft.com/sharepoint/v3/contenttype/forms"/>
  </ds:schemaRefs>
</ds:datastoreItem>
</file>

<file path=customXml/itemProps2.xml><?xml version="1.0" encoding="utf-8"?>
<ds:datastoreItem xmlns:ds="http://schemas.openxmlformats.org/officeDocument/2006/customXml" ds:itemID="{59091948-630B-4872-8921-A5471B5A80D5}">
  <ds:schemaRefs>
    <ds:schemaRef ds:uri="http://purl.org/dc/dcmitype/"/>
    <ds:schemaRef ds:uri="d9096c8c-7149-4683-82d2-c2f2c3e91776"/>
    <ds:schemaRef ds:uri="http://schemas.openxmlformats.org/package/2006/metadata/core-properties"/>
    <ds:schemaRef ds:uri="http://schemas.microsoft.com/office/infopath/2007/PartnerControls"/>
    <ds:schemaRef ds:uri="http://schemas.microsoft.com/office/2006/documentManagement/types"/>
    <ds:schemaRef ds:uri="f2b81947-420a-4711-a33f-ccdb62c0ede0"/>
    <ds:schemaRef ds:uri="http://purl.org/dc/elements/1.1/"/>
    <ds:schemaRef ds:uri="http://purl.org/dc/term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E9702E58-897E-43F7-A4FA-098F443B97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9096c8c-7149-4683-82d2-c2f2c3e91776"/>
    <ds:schemaRef ds:uri="f2b81947-420a-4711-a33f-ccdb62c0ede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UKHSA_PowerpointColourTheme</Template>
  <TotalTime>4189</TotalTime>
  <Words>6243</Words>
  <Application>Microsoft Office PowerPoint</Application>
  <PresentationFormat>Widescreen</PresentationFormat>
  <Paragraphs>882</Paragraphs>
  <Slides>41</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41</vt:i4>
      </vt:variant>
    </vt:vector>
  </HeadingPairs>
  <TitlesOfParts>
    <vt:vector size="50" baseType="lpstr">
      <vt:lpstr>Arial</vt:lpstr>
      <vt:lpstr>Calibri</vt:lpstr>
      <vt:lpstr>Catamaran Regular</vt:lpstr>
      <vt:lpstr>Lato Light</vt:lpstr>
      <vt:lpstr>Poppins</vt:lpstr>
      <vt:lpstr>Quattrocento Sans</vt:lpstr>
      <vt:lpstr>Slack-Lato</vt:lpstr>
      <vt:lpstr>Source Sans Pro</vt:lpstr>
      <vt:lpstr>UKHSA_PowerpointColourTheme</vt:lpstr>
      <vt:lpstr>Atlassian Consolidation  (Jira and Confluence):  Engagement Toolkit</vt:lpstr>
      <vt:lpstr>Navigating this Engagement Toolkit Guide to finding the information you need</vt:lpstr>
      <vt:lpstr>Introduction How to use this Engagement Toolkit</vt:lpstr>
      <vt:lpstr>Video guide How to get the best from this Engagement Toolkit</vt:lpstr>
      <vt:lpstr>Key message framework Purpose and guidance for use </vt:lpstr>
      <vt:lpstr>Key message framework Foundational messaging for communications and stakeholder engagement</vt:lpstr>
      <vt:lpstr>The Headlines</vt:lpstr>
      <vt:lpstr>Why are we consolidating Atlassian tools? Sponsor video: Giulio Saggese</vt:lpstr>
      <vt:lpstr>UKHSA Global Strategic Priorities Driving our Global Vision (Jan 2023 Global Health Strategy Advisory Board)</vt:lpstr>
      <vt:lpstr>PowerPoint Presentation</vt:lpstr>
      <vt:lpstr>Consolidating our Atlassian tools Raj Metha explains the reasons for change and his vision for the future</vt:lpstr>
      <vt:lpstr>PowerPoint Presentation</vt:lpstr>
      <vt:lpstr>PowerPoint Presentation</vt:lpstr>
      <vt:lpstr>T-minus plan PHE / NTBS Jira and Confluence users</vt:lpstr>
      <vt:lpstr>Impacted Persona Groups</vt:lpstr>
      <vt:lpstr>Introduction to Personas What is a Persona and how do they help us?</vt:lpstr>
      <vt:lpstr>Personas overview The core role groups identified as impacted by change</vt:lpstr>
      <vt:lpstr>Persona Profile: Leadership Needs to understand the change so they can actively endorse within their team, function or project</vt:lpstr>
      <vt:lpstr>Readiness Checklist Leadership</vt:lpstr>
      <vt:lpstr>Persona Profile: Site Administrators Requires detailed understanding of technical, process and user experience changes so they can guide local teams and triage issues </vt:lpstr>
      <vt:lpstr>Readiness Checklist Administrators</vt:lpstr>
      <vt:lpstr>Persona Profile: Halo Service Operations  Require detailed understanding and mitigation planning across all technical and UX changes impacting service management and T&amp;T users</vt:lpstr>
      <vt:lpstr>Readiness Checklist Halo Service Operations</vt:lpstr>
      <vt:lpstr>Persona Profile: PHE Projects &amp; End Users Impacts vary depending on local usage. Require visibility of all potential impacts to establish and manage risk of disruption.</vt:lpstr>
      <vt:lpstr>Readiness Checklist PHE Projects &amp; End Users</vt:lpstr>
      <vt:lpstr>Persona Profile: T&amp;T Projects &amp; End Users Impacts vary depending on local usage. Require visibility of all potential impacts to establish and manage risk of disruption.</vt:lpstr>
      <vt:lpstr>Readiness Checklist Test &amp; Trace Projects and End Users</vt:lpstr>
      <vt:lpstr>Persona Profile: External users, partners, vendors Require direct engagement and visibility of all potential impacts to establish how individual teams will experience the change </vt:lpstr>
      <vt:lpstr>Readiness Checklist External users, partners and vendors</vt:lpstr>
      <vt:lpstr>Overview of Impacts</vt:lpstr>
      <vt:lpstr>Introduction to understanding impacts What is change impact assessment?</vt:lpstr>
      <vt:lpstr>Articulating high level business impacts Through use of a Persona-based approach</vt:lpstr>
      <vt:lpstr>High level change impact assessment An overview of how change impacts key Persona groups, and the accompanying messaging and risk profile</vt:lpstr>
      <vt:lpstr>Want to know more? Click the tiles below to explore the detailed impacts from changes to apps, plug-ins, integrations</vt:lpstr>
      <vt:lpstr>Support &amp; Readiness Resources</vt:lpstr>
      <vt:lpstr>Building readiness to go-live Introduction to the support available</vt:lpstr>
      <vt:lpstr>Support and guidance Click the tiles for more information</vt:lpstr>
      <vt:lpstr>User Acceptance Testing The role of UAT in successful technology change</vt:lpstr>
      <vt:lpstr>Familiarisation Sessions The role of UAT in successful technology change</vt:lpstr>
      <vt:lpstr>Appendix</vt:lpstr>
      <vt:lpstr>Change Impact Assessment Framework A structured approach to quantifying impact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Land &amp; Understand:  Business Change Assessment</dc:title>
  <dc:creator>Laura Goff</dc:creator>
  <cp:lastModifiedBy>Olly Bates</cp:lastModifiedBy>
  <cp:revision>8</cp:revision>
  <cp:lastPrinted>2023-08-17T10:07:35Z</cp:lastPrinted>
  <dcterms:created xsi:type="dcterms:W3CDTF">2023-02-24T15:12:54Z</dcterms:created>
  <dcterms:modified xsi:type="dcterms:W3CDTF">2023-08-17T10:08:12Z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0x010100AF2D8128F6D64549B99F088535BEA380</vt:lpwstr>
  </property>
</Properties>
</file>